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 SemiBold"/>
      <p:regular r:id="rId21"/>
      <p:bold r:id="rId22"/>
    </p:embeddedFont>
    <p:embeddedFont>
      <p:font typeface="Maven Pro"/>
      <p:regular r:id="rId23"/>
      <p:bold r:id="rId24"/>
    </p:embeddedFont>
    <p:embeddedFont>
      <p:font typeface="Nuni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SemiBold-bold.fntdata"/><Relationship Id="rId21" Type="http://schemas.openxmlformats.org/officeDocument/2006/relationships/font" Target="fonts/MavenProSemiBold-regular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.fntdata"/><Relationship Id="rId25" Type="http://schemas.openxmlformats.org/officeDocument/2006/relationships/font" Target="fonts/NunitoMedium-regular.fntdata"/><Relationship Id="rId28" Type="http://schemas.openxmlformats.org/officeDocument/2006/relationships/font" Target="fonts/NunitoMedium-boldItalic.fntdata"/><Relationship Id="rId27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357c87c6f_0_90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357c87c6f_0_94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357c87c6f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357c87c6f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357c87c6f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357c87c6f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357c87c6f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357c87c6f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357c87c6f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357c87c6f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357c87c6f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357c87c6f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357c87c6f_0_87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3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B">
  <p:cSld name="TITLE_AND_BODY_2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/>
          <p:nvPr>
            <p:ph idx="2" type="pic"/>
          </p:nvPr>
        </p:nvSpPr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  <a:noFill/>
          <a:ln>
            <a:noFill/>
          </a:ln>
        </p:spPr>
      </p:sp>
      <p:sp>
        <p:nvSpPr>
          <p:cNvPr id="280" name="Google Shape;280;p14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1" name="Google Shape;281;p14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282" name="Google Shape;282;p14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14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ctrTitle"/>
          </p:nvPr>
        </p:nvSpPr>
        <p:spPr>
          <a:xfrm>
            <a:off x="824000" y="1568700"/>
            <a:ext cx="5570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Comparison Analysis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Analyzing Economic and Healthcare Indicators Across Countries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Healthcare and Economic Trends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Analysis reveals significant trends in healthcare and economic indicators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 could examine additional factors for deeper insight.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recent data could provide a clearer understanding of current trends.</a:t>
            </a:r>
            <a:endParaRPr/>
          </a:p>
        </p:txBody>
      </p:sp>
      <p:pic>
        <p:nvPicPr>
          <p:cNvPr id="365" name="Google Shape;365;p2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Our Team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Daphine, Data Scientist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2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Objectives</a:t>
            </a:r>
            <a:endParaRPr/>
          </a:p>
        </p:txBody>
      </p:sp>
      <p:grpSp>
        <p:nvGrpSpPr>
          <p:cNvPr id="295" name="Google Shape;295;p16"/>
          <p:cNvGrpSpPr/>
          <p:nvPr/>
        </p:nvGrpSpPr>
        <p:grpSpPr>
          <a:xfrm>
            <a:off x="849276" y="1304875"/>
            <a:ext cx="3243830" cy="3416400"/>
            <a:chOff x="431925" y="1304875"/>
            <a:chExt cx="2628925" cy="3416400"/>
          </a:xfrm>
        </p:grpSpPr>
        <p:sp>
          <p:nvSpPr>
            <p:cNvPr id="296" name="Google Shape;296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6"/>
          <p:cNvSpPr txBox="1"/>
          <p:nvPr>
            <p:ph idx="4294967295" type="body"/>
          </p:nvPr>
        </p:nvSpPr>
        <p:spPr>
          <a:xfrm>
            <a:off x="849275" y="1304875"/>
            <a:ext cx="32439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16"/>
          <p:cNvSpPr txBox="1"/>
          <p:nvPr>
            <p:ph idx="4294967295" type="body"/>
          </p:nvPr>
        </p:nvSpPr>
        <p:spPr>
          <a:xfrm>
            <a:off x="955175" y="1850300"/>
            <a:ext cx="30321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Analyze healthcare expenditure, GDP, and economic indicators across countries.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5136321" y="1304875"/>
            <a:ext cx="3107403" cy="3416400"/>
            <a:chOff x="3320450" y="1304875"/>
            <a:chExt cx="2632500" cy="3416400"/>
          </a:xfrm>
        </p:grpSpPr>
        <p:sp>
          <p:nvSpPr>
            <p:cNvPr id="301" name="Google Shape;301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16"/>
          <p:cNvSpPr txBox="1"/>
          <p:nvPr>
            <p:ph idx="4294967295" type="body"/>
          </p:nvPr>
        </p:nvSpPr>
        <p:spPr>
          <a:xfrm>
            <a:off x="5136325" y="1304875"/>
            <a:ext cx="31074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16"/>
          <p:cNvSpPr txBox="1"/>
          <p:nvPr>
            <p:ph idx="4294967295" type="body"/>
          </p:nvPr>
        </p:nvSpPr>
        <p:spPr>
          <a:xfrm>
            <a:off x="5231125" y="1850300"/>
            <a:ext cx="29178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Compare countries over time to observe economic and health-related trends.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800" y="1524675"/>
            <a:ext cx="3240826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/>
          <p:nvPr>
            <p:ph idx="4294967295" type="body"/>
          </p:nvPr>
        </p:nvSpPr>
        <p:spPr>
          <a:xfrm>
            <a:off x="466550" y="1524675"/>
            <a:ext cx="4619400" cy="26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Data sources were loaded and cleaned.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Handling null values and preparing data for analysis.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Key Metrics Calculated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Mean healthcare expenditure was calculated before and after 2020 for each country.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0" name="Google Shape;320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Healthcare Expenditure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Comparative analysis on healthcare expenditure trends before and after 2020.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3" name="Google Shape;323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GDP and Other Metrics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GDP per capita, population growth rate, and other indicators provide a fuller economic picture.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Key Metrics Calculated</a:t>
            </a:r>
            <a:endParaRPr b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100" y="1434450"/>
            <a:ext cx="3240826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5367825" y="1434450"/>
            <a:ext cx="3553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Mean healthcare expenditure was calculated before and after 2020 for each country.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Key Metrics Calculated</a:t>
            </a:r>
            <a:endParaRPr b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1018800" y="1975875"/>
            <a:ext cx="3553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Medium"/>
              <a:buChar char="●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GDP, life expectancy, and other economic indicators were analyzed.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350" y="1355475"/>
            <a:ext cx="3333676" cy="333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Healthcare Expenditure</a:t>
            </a:r>
            <a:endParaRPr b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018800" y="1975875"/>
            <a:ext cx="3553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Insights into countries' economic responses over the years.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346" name="Google Shape;3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475" y="1242675"/>
            <a:ext cx="3240826" cy="32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rgbClr val="000000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GDP and Other Metrics</a:t>
            </a:r>
            <a:endParaRPr b="0"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352" name="Google Shape;352;p22"/>
          <p:cNvSpPr txBox="1"/>
          <p:nvPr/>
        </p:nvSpPr>
        <p:spPr>
          <a:xfrm>
            <a:off x="894725" y="1597875"/>
            <a:ext cx="35532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"/>
              <a:buChar char="●"/>
            </a:pPr>
            <a:r>
              <a:rPr lang="en" sz="1600">
                <a:latin typeface="Nunito"/>
                <a:ea typeface="Nunito"/>
                <a:cs typeface="Nunito"/>
                <a:sym typeface="Nunito"/>
              </a:rPr>
              <a:t>Insights into countries' economic responses over the years.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353" name="Google Shape;3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50" y="1077450"/>
            <a:ext cx="4142700" cy="4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Insights: Economic and Healthcare Trends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Analyzed economic and healthcare metrics across multiple countries.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Compared healthcare expenditure trends before and after 2020.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Evaluated GDP per capita, population growth, and other economic indicators.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Gained insights into countries' economic responses over time.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Identified the implications of GDP growth on overall economic health.</a:t>
            </a:r>
            <a:endParaRPr/>
          </a:p>
        </p:txBody>
      </p:sp>
      <p:pic>
        <p:nvPicPr>
          <p:cNvPr id="359" name="Google Shape;359;p2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64" y="585216"/>
            <a:ext cx="3968400" cy="396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