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9"/>
  </p:notesMasterIdLst>
  <p:sldIdLst>
    <p:sldId id="260" r:id="rId2"/>
    <p:sldId id="258" r:id="rId3"/>
    <p:sldId id="274" r:id="rId4"/>
    <p:sldId id="257" r:id="rId5"/>
    <p:sldId id="275" r:id="rId6"/>
    <p:sldId id="276" r:id="rId7"/>
    <p:sldId id="277" r:id="rId8"/>
    <p:sldId id="278" r:id="rId9"/>
    <p:sldId id="270" r:id="rId10"/>
    <p:sldId id="280" r:id="rId11"/>
    <p:sldId id="281" r:id="rId12"/>
    <p:sldId id="282" r:id="rId13"/>
    <p:sldId id="283" r:id="rId14"/>
    <p:sldId id="269" r:id="rId15"/>
    <p:sldId id="266" r:id="rId16"/>
    <p:sldId id="267" r:id="rId17"/>
    <p:sldId id="279"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na Chaure" userId="29a0aa068ea13b93" providerId="LiveId" clId="{C1801F10-5B83-4F97-8BB7-BAD9D961BA8A}"/>
    <pc:docChg chg="undo custSel modSld sldOrd">
      <pc:chgData name="Karina Chaure" userId="29a0aa068ea13b93" providerId="LiveId" clId="{C1801F10-5B83-4F97-8BB7-BAD9D961BA8A}" dt="2022-06-11T09:45:50.192" v="243" actId="2"/>
      <pc:docMkLst>
        <pc:docMk/>
      </pc:docMkLst>
      <pc:sldChg chg="addSp modSp mod">
        <pc:chgData name="Karina Chaure" userId="29a0aa068ea13b93" providerId="LiveId" clId="{C1801F10-5B83-4F97-8BB7-BAD9D961BA8A}" dt="2022-05-12T07:54:01.883" v="217" actId="20577"/>
        <pc:sldMkLst>
          <pc:docMk/>
          <pc:sldMk cId="0" sldId="260"/>
        </pc:sldMkLst>
        <pc:spChg chg="mod">
          <ac:chgData name="Karina Chaure" userId="29a0aa068ea13b93" providerId="LiveId" clId="{C1801F10-5B83-4F97-8BB7-BAD9D961BA8A}" dt="2022-05-12T07:50:04.941" v="170" actId="1076"/>
          <ac:spMkLst>
            <pc:docMk/>
            <pc:sldMk cId="0" sldId="260"/>
            <ac:spMk id="5" creationId="{00000000-0000-0000-0000-000000000000}"/>
          </ac:spMkLst>
        </pc:spChg>
        <pc:spChg chg="mod">
          <ac:chgData name="Karina Chaure" userId="29a0aa068ea13b93" providerId="LiveId" clId="{C1801F10-5B83-4F97-8BB7-BAD9D961BA8A}" dt="2022-05-12T07:49:54.740" v="168" actId="1076"/>
          <ac:spMkLst>
            <pc:docMk/>
            <pc:sldMk cId="0" sldId="260"/>
            <ac:spMk id="6" creationId="{00000000-0000-0000-0000-000000000000}"/>
          </ac:spMkLst>
        </pc:spChg>
        <pc:spChg chg="mod">
          <ac:chgData name="Karina Chaure" userId="29a0aa068ea13b93" providerId="LiveId" clId="{C1801F10-5B83-4F97-8BB7-BAD9D961BA8A}" dt="2022-05-12T07:54:01.883" v="217" actId="20577"/>
          <ac:spMkLst>
            <pc:docMk/>
            <pc:sldMk cId="0" sldId="260"/>
            <ac:spMk id="7" creationId="{00000000-0000-0000-0000-000000000000}"/>
          </ac:spMkLst>
        </pc:spChg>
        <pc:spChg chg="mod">
          <ac:chgData name="Karina Chaure" userId="29a0aa068ea13b93" providerId="LiveId" clId="{C1801F10-5B83-4F97-8BB7-BAD9D961BA8A}" dt="2022-05-12T07:49:51.640" v="167" actId="1076"/>
          <ac:spMkLst>
            <pc:docMk/>
            <pc:sldMk cId="0" sldId="260"/>
            <ac:spMk id="9" creationId="{00000000-0000-0000-0000-000000000000}"/>
          </ac:spMkLst>
        </pc:spChg>
        <pc:picChg chg="add mod">
          <ac:chgData name="Karina Chaure" userId="29a0aa068ea13b93" providerId="LiveId" clId="{C1801F10-5B83-4F97-8BB7-BAD9D961BA8A}" dt="2022-05-12T07:50:56.888" v="179" actId="1076"/>
          <ac:picMkLst>
            <pc:docMk/>
            <pc:sldMk cId="0" sldId="260"/>
            <ac:picMk id="3" creationId="{6ED351CD-5E4F-3FBE-0347-20B35E3434C0}"/>
          </ac:picMkLst>
        </pc:picChg>
      </pc:sldChg>
      <pc:sldChg chg="ord">
        <pc:chgData name="Karina Chaure" userId="29a0aa068ea13b93" providerId="LiveId" clId="{C1801F10-5B83-4F97-8BB7-BAD9D961BA8A}" dt="2022-05-12T08:02:07.038" v="219"/>
        <pc:sldMkLst>
          <pc:docMk/>
          <pc:sldMk cId="184275722" sldId="275"/>
        </pc:sldMkLst>
      </pc:sldChg>
      <pc:sldChg chg="modSp mod">
        <pc:chgData name="Karina Chaure" userId="29a0aa068ea13b93" providerId="LiveId" clId="{C1801F10-5B83-4F97-8BB7-BAD9D961BA8A}" dt="2022-06-11T09:45:50.192" v="243" actId="2"/>
        <pc:sldMkLst>
          <pc:docMk/>
          <pc:sldMk cId="2198070862" sldId="279"/>
        </pc:sldMkLst>
        <pc:spChg chg="mod">
          <ac:chgData name="Karina Chaure" userId="29a0aa068ea13b93" providerId="LiveId" clId="{C1801F10-5B83-4F97-8BB7-BAD9D961BA8A}" dt="2022-06-11T09:45:50.192" v="243" actId="2"/>
          <ac:spMkLst>
            <pc:docMk/>
            <pc:sldMk cId="2198070862" sldId="279"/>
            <ac:spMk id="3" creationId="{00000000-0000-0000-0000-000000000000}"/>
          </ac:spMkLst>
        </pc:spChg>
      </pc:sldChg>
      <pc:sldChg chg="addSp delSp modSp mod">
        <pc:chgData name="Karina Chaure" userId="29a0aa068ea13b93" providerId="LiveId" clId="{C1801F10-5B83-4F97-8BB7-BAD9D961BA8A}" dt="2022-05-25T18:15:35.407" v="231" actId="1076"/>
        <pc:sldMkLst>
          <pc:docMk/>
          <pc:sldMk cId="3944246854" sldId="280"/>
        </pc:sldMkLst>
        <pc:picChg chg="del mod">
          <ac:chgData name="Karina Chaure" userId="29a0aa068ea13b93" providerId="LiveId" clId="{C1801F10-5B83-4F97-8BB7-BAD9D961BA8A}" dt="2022-05-25T18:14:41.864" v="221" actId="478"/>
          <ac:picMkLst>
            <pc:docMk/>
            <pc:sldMk cId="3944246854" sldId="280"/>
            <ac:picMk id="4" creationId="{00000000-0000-0000-0000-000000000000}"/>
          </ac:picMkLst>
        </pc:picChg>
        <pc:picChg chg="add mod">
          <ac:chgData name="Karina Chaure" userId="29a0aa068ea13b93" providerId="LiveId" clId="{C1801F10-5B83-4F97-8BB7-BAD9D961BA8A}" dt="2022-05-25T18:15:35.407" v="231" actId="1076"/>
          <ac:picMkLst>
            <pc:docMk/>
            <pc:sldMk cId="3944246854" sldId="280"/>
            <ac:picMk id="5" creationId="{BA93D417-4D34-700B-E548-5ED64FAC4B5F}"/>
          </ac:picMkLst>
        </pc:picChg>
      </pc:sldChg>
      <pc:sldChg chg="addSp delSp modSp mod">
        <pc:chgData name="Karina Chaure" userId="29a0aa068ea13b93" providerId="LiveId" clId="{C1801F10-5B83-4F97-8BB7-BAD9D961BA8A}" dt="2022-05-25T18:17:55.711" v="239" actId="1076"/>
        <pc:sldMkLst>
          <pc:docMk/>
          <pc:sldMk cId="2837631545" sldId="282"/>
        </pc:sldMkLst>
        <pc:picChg chg="del">
          <ac:chgData name="Karina Chaure" userId="29a0aa068ea13b93" providerId="LiveId" clId="{C1801F10-5B83-4F97-8BB7-BAD9D961BA8A}" dt="2022-05-25T18:15:50.208" v="232" actId="478"/>
          <ac:picMkLst>
            <pc:docMk/>
            <pc:sldMk cId="2837631545" sldId="282"/>
            <ac:picMk id="3" creationId="{00000000-0000-0000-0000-000000000000}"/>
          </ac:picMkLst>
        </pc:picChg>
        <pc:picChg chg="add mod">
          <ac:chgData name="Karina Chaure" userId="29a0aa068ea13b93" providerId="LiveId" clId="{C1801F10-5B83-4F97-8BB7-BAD9D961BA8A}" dt="2022-05-25T18:17:55.711" v="239" actId="1076"/>
          <ac:picMkLst>
            <pc:docMk/>
            <pc:sldMk cId="2837631545" sldId="282"/>
            <ac:picMk id="5" creationId="{D076468C-E541-9BEF-24E4-7CF3950FB2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dirty="0"/>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ABCE5554-D193-48DE-8AF0-244EB6643104}"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DE4033C-8305-466A-8EAD-62CE81CBEE13}" type="slidenum">
              <a:rPr lang="en-US"/>
              <a:pPr/>
              <a:t>2</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40F3EF23-6CFA-4178-8640-BE9DA10FCB09}" type="slidenum">
              <a:rPr lang="en-US"/>
              <a:pPr/>
              <a:t>4</a:t>
            </a:fld>
            <a:endParaRPr lang="en-US" dirty="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dirty="0"/>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dirty="0"/>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dirty="0"/>
            </a:p>
          </p:txBody>
        </p:sp>
      </p:grpSp>
      <p:sp>
        <p:nvSpPr>
          <p:cNvPr id="15362"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1536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dirty="0"/>
          </a:p>
        </p:txBody>
      </p:sp>
      <p:sp>
        <p:nvSpPr>
          <p:cNvPr id="9" name="Rectangle 5"/>
          <p:cNvSpPr>
            <a:spLocks noGrp="1" noChangeArrowheads="1"/>
          </p:cNvSpPr>
          <p:nvPr>
            <p:ph type="ftr" sz="quarter" idx="11"/>
          </p:nvPr>
        </p:nvSpPr>
        <p:spPr/>
        <p:txBody>
          <a:bodyPr/>
          <a:lstStyle>
            <a:lvl1pPr>
              <a:defRPr smtClean="0"/>
            </a:lvl1pPr>
          </a:lstStyle>
          <a:p>
            <a:pPr>
              <a:defRPr/>
            </a:pPr>
            <a:endParaRPr lang="en-US" dirty="0"/>
          </a:p>
        </p:txBody>
      </p:sp>
      <p:sp>
        <p:nvSpPr>
          <p:cNvPr id="10" name="Rectangle 6"/>
          <p:cNvSpPr>
            <a:spLocks noGrp="1" noChangeArrowheads="1"/>
          </p:cNvSpPr>
          <p:nvPr>
            <p:ph type="sldNum" sz="quarter" idx="12"/>
          </p:nvPr>
        </p:nvSpPr>
        <p:spPr/>
        <p:txBody>
          <a:bodyPr/>
          <a:lstStyle>
            <a:lvl1pPr>
              <a:defRPr smtClean="0"/>
            </a:lvl1pPr>
          </a:lstStyle>
          <a:p>
            <a:pPr>
              <a:defRPr/>
            </a:pPr>
            <a:fld id="{7A2C6C7D-25F5-4EDF-B880-9F36CE2A231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2FC84D5-DDD5-4C22-BFE0-5966B7C4345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1D8DDDE-6171-494B-8C2C-1190ADA2448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3718155-627D-40BF-A819-03F0E204AC9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29492D9-FA28-4008-8DBB-D2E7F807D56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35C8341-F5C3-4962-AECB-8E0AC5C9C31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E277134B-8855-4FED-9B73-F59591D2844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86B38D8-DE82-4482-A450-444CA5C4C38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CF8749C9-863B-4492-8120-19140CB11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60811AF-6663-46EE-97D6-9572F01EB36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D9D6759-380D-4BCA-A4A9-0B826301B4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lvl1pPr>
          </a:lstStyle>
          <a:p>
            <a:pPr>
              <a:defRPr/>
            </a:pPr>
            <a:endParaRPr lang="en-US" dirty="0"/>
          </a:p>
        </p:txBody>
      </p:sp>
      <p:sp>
        <p:nvSpPr>
          <p:cNvPr id="143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endParaRPr lang="en-US" dirty="0"/>
          </a:p>
        </p:txBody>
      </p:sp>
      <p:sp>
        <p:nvSpPr>
          <p:cNvPr id="1434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0F29CBCE-1524-460F-8976-40202D6C4CFA}" type="slidenum">
              <a:rPr lang="en-US"/>
              <a:pPr>
                <a:defRPr/>
              </a:pPr>
              <a:t>‹#›</a:t>
            </a:fld>
            <a:endParaRPr lang="en-US" dirty="0"/>
          </a:p>
        </p:txBody>
      </p:sp>
      <p:sp>
        <p:nvSpPr>
          <p:cNvPr id="14343"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dirty="0">
              <a:latin typeface="Times New Roman" pitchFamily="18" charset="0"/>
            </a:endParaRPr>
          </a:p>
        </p:txBody>
      </p:sp>
      <p:sp>
        <p:nvSpPr>
          <p:cNvPr id="14344"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dirty="0"/>
          </a:p>
        </p:txBody>
      </p:sp>
      <p:sp>
        <p:nvSpPr>
          <p:cNvPr id="14345"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dirty="0">
              <a:latin typeface="Times New Roman" pitchFamily="18" charset="0"/>
            </a:endParaRPr>
          </a:p>
        </p:txBody>
      </p:sp>
      <p:sp>
        <p:nvSpPr>
          <p:cNvPr id="14346"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2761" y="609600"/>
            <a:ext cx="8610600" cy="2895600"/>
          </a:xfrm>
        </p:spPr>
        <p:txBody>
          <a:bodyPr/>
          <a:lstStyle/>
          <a:p>
            <a:r>
              <a:rPr lang="en-IN" sz="4000" b="1" dirty="0"/>
              <a:t>BREAST CANCER DETECTION AND CLASSIFICATION</a:t>
            </a:r>
            <a:br>
              <a:rPr lang="en-US" sz="4000" dirty="0"/>
            </a:br>
            <a:br>
              <a:rPr lang="en-US" sz="1800" dirty="0"/>
            </a:br>
            <a:endParaRPr lang="en-US" sz="1800" dirty="0"/>
          </a:p>
        </p:txBody>
      </p:sp>
      <p:sp>
        <p:nvSpPr>
          <p:cNvPr id="6" name="Subtitle 5"/>
          <p:cNvSpPr>
            <a:spLocks noGrp="1"/>
          </p:cNvSpPr>
          <p:nvPr>
            <p:ph type="subTitle" idx="1"/>
          </p:nvPr>
        </p:nvSpPr>
        <p:spPr>
          <a:xfrm>
            <a:off x="5257800" y="4102233"/>
            <a:ext cx="3886200" cy="2170520"/>
          </a:xfrm>
        </p:spPr>
        <p:txBody>
          <a:bodyPr/>
          <a:lstStyle/>
          <a:p>
            <a:pPr algn="l"/>
            <a:r>
              <a:rPr lang="en-US" sz="2400" dirty="0"/>
              <a:t>Presented By-</a:t>
            </a:r>
          </a:p>
          <a:p>
            <a:pPr algn="l"/>
            <a:r>
              <a:rPr lang="en-US" sz="2400" dirty="0"/>
              <a:t>Chaure Karina_29</a:t>
            </a:r>
          </a:p>
          <a:p>
            <a:pPr algn="l"/>
            <a:r>
              <a:rPr lang="en-US" sz="2400" dirty="0"/>
              <a:t>Deo Minal_30</a:t>
            </a:r>
          </a:p>
          <a:p>
            <a:pPr algn="l"/>
            <a:r>
              <a:rPr lang="en-US" sz="2400" dirty="0"/>
              <a:t>Patil Aditi_31</a:t>
            </a:r>
          </a:p>
        </p:txBody>
      </p:sp>
      <p:sp>
        <p:nvSpPr>
          <p:cNvPr id="4" name="Slide Number Placeholder 3"/>
          <p:cNvSpPr>
            <a:spLocks noGrp="1"/>
          </p:cNvSpPr>
          <p:nvPr>
            <p:ph type="sldNum" sz="quarter" idx="12"/>
          </p:nvPr>
        </p:nvSpPr>
        <p:spPr/>
        <p:txBody>
          <a:bodyPr/>
          <a:lstStyle/>
          <a:p>
            <a:pPr>
              <a:defRPr/>
            </a:pPr>
            <a:fld id="{33718155-627D-40BF-A819-03F0E204AC94}" type="slidenum">
              <a:rPr lang="en-US" smtClean="0"/>
              <a:pPr>
                <a:defRPr/>
              </a:pPr>
              <a:t>1</a:t>
            </a:fld>
            <a:endParaRPr lang="en-US" dirty="0"/>
          </a:p>
        </p:txBody>
      </p:sp>
      <p:sp>
        <p:nvSpPr>
          <p:cNvPr id="7" name="Rectangle 6"/>
          <p:cNvSpPr/>
          <p:nvPr/>
        </p:nvSpPr>
        <p:spPr>
          <a:xfrm>
            <a:off x="1197355" y="268223"/>
            <a:ext cx="7620000" cy="830997"/>
          </a:xfrm>
          <a:prstGeom prst="rect">
            <a:avLst/>
          </a:prstGeom>
        </p:spPr>
        <p:txBody>
          <a:bodyPr wrap="square">
            <a:spAutoFit/>
          </a:bodyPr>
          <a:lstStyle/>
          <a:p>
            <a:pPr algn="ctr"/>
            <a:r>
              <a:rPr lang="en-US" sz="2400" b="1" dirty="0">
                <a:solidFill>
                  <a:schemeClr val="bg2"/>
                </a:solidFill>
                <a:latin typeface="+mj-lt"/>
                <a:cs typeface="Times New Roman" panose="02020603050405020304" pitchFamily="18" charset="0"/>
              </a:rPr>
              <a:t>G.H.Raisoni College Of Engineering and Management Wagholi,pune</a:t>
            </a:r>
          </a:p>
        </p:txBody>
      </p:sp>
      <p:sp>
        <p:nvSpPr>
          <p:cNvPr id="9" name="Subtitle 5"/>
          <p:cNvSpPr txBox="1">
            <a:spLocks/>
          </p:cNvSpPr>
          <p:nvPr/>
        </p:nvSpPr>
        <p:spPr bwMode="auto">
          <a:xfrm>
            <a:off x="13355" y="4800600"/>
            <a:ext cx="4038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Guided By-</a:t>
            </a: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Prof.Anita Mahajan </a:t>
            </a:r>
          </a:p>
        </p:txBody>
      </p:sp>
      <p:pic>
        <p:nvPicPr>
          <p:cNvPr id="3" name="Picture 2">
            <a:extLst>
              <a:ext uri="{FF2B5EF4-FFF2-40B4-BE49-F238E27FC236}">
                <a16:creationId xmlns:a16="http://schemas.microsoft.com/office/drawing/2014/main" id="{6ED351CD-5E4F-3FBE-0347-20B35E343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5" y="12567"/>
            <a:ext cx="1192005"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F8749C9-863B-4492-8120-19140CB11285}" type="slidenum">
              <a:rPr lang="en-US" smtClean="0"/>
              <a:pPr>
                <a:defRPr/>
              </a:pPr>
              <a:t>10</a:t>
            </a:fld>
            <a:endParaRPr lang="en-US" dirty="0"/>
          </a:p>
        </p:txBody>
      </p:sp>
      <p:pic>
        <p:nvPicPr>
          <p:cNvPr id="5" name="Picture 4">
            <a:extLst>
              <a:ext uri="{FF2B5EF4-FFF2-40B4-BE49-F238E27FC236}">
                <a16:creationId xmlns:a16="http://schemas.microsoft.com/office/drawing/2014/main" id="{BA93D417-4D34-700B-E548-5ED64FAC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4544"/>
            <a:ext cx="7162800" cy="6019800"/>
          </a:xfrm>
          <a:prstGeom prst="rect">
            <a:avLst/>
          </a:prstGeom>
        </p:spPr>
      </p:pic>
    </p:spTree>
    <p:extLst>
      <p:ext uri="{BB962C8B-B14F-4D97-AF65-F5344CB8AC3E}">
        <p14:creationId xmlns:p14="http://schemas.microsoft.com/office/powerpoint/2010/main" val="394424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F8749C9-863B-4492-8120-19140CB11285}" type="slidenum">
              <a:rPr lang="en-US" smtClean="0"/>
              <a:pPr>
                <a:defRPr/>
              </a:pPr>
              <a:t>11</a:t>
            </a:fld>
            <a:endParaRPr lang="en-US" dirty="0"/>
          </a:p>
        </p:txBody>
      </p:sp>
      <p:pic>
        <p:nvPicPr>
          <p:cNvPr id="3" name="Picture 2"/>
          <p:cNvPicPr/>
          <p:nvPr/>
        </p:nvPicPr>
        <p:blipFill>
          <a:blip r:embed="rId2"/>
          <a:stretch>
            <a:fillRect/>
          </a:stretch>
        </p:blipFill>
        <p:spPr>
          <a:xfrm>
            <a:off x="1752600" y="76200"/>
            <a:ext cx="5410200" cy="6629400"/>
          </a:xfrm>
          <a:prstGeom prst="rect">
            <a:avLst/>
          </a:prstGeom>
        </p:spPr>
      </p:pic>
    </p:spTree>
    <p:extLst>
      <p:ext uri="{BB962C8B-B14F-4D97-AF65-F5344CB8AC3E}">
        <p14:creationId xmlns:p14="http://schemas.microsoft.com/office/powerpoint/2010/main" val="120354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F8749C9-863B-4492-8120-19140CB11285}" type="slidenum">
              <a:rPr lang="en-US" smtClean="0"/>
              <a:pPr>
                <a:defRPr/>
              </a:pPr>
              <a:t>12</a:t>
            </a:fld>
            <a:endParaRPr lang="en-US" dirty="0"/>
          </a:p>
        </p:txBody>
      </p:sp>
      <p:pic>
        <p:nvPicPr>
          <p:cNvPr id="5" name="Picture 4">
            <a:extLst>
              <a:ext uri="{FF2B5EF4-FFF2-40B4-BE49-F238E27FC236}">
                <a16:creationId xmlns:a16="http://schemas.microsoft.com/office/drawing/2014/main" id="{D076468C-E541-9BEF-24E4-7CF3950FB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
            <a:ext cx="8077200" cy="6477000"/>
          </a:xfrm>
          <a:prstGeom prst="rect">
            <a:avLst/>
          </a:prstGeom>
        </p:spPr>
      </p:pic>
    </p:spTree>
    <p:extLst>
      <p:ext uri="{BB962C8B-B14F-4D97-AF65-F5344CB8AC3E}">
        <p14:creationId xmlns:p14="http://schemas.microsoft.com/office/powerpoint/2010/main" val="283763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F8749C9-863B-4492-8120-19140CB11285}" type="slidenum">
              <a:rPr lang="en-US" smtClean="0"/>
              <a:pPr>
                <a:defRPr/>
              </a:pPr>
              <a:t>13</a:t>
            </a:fld>
            <a:endParaRPr lang="en-US" dirty="0"/>
          </a:p>
        </p:txBody>
      </p:sp>
      <p:pic>
        <p:nvPicPr>
          <p:cNvPr id="3" name="Picture 2"/>
          <p:cNvPicPr/>
          <p:nvPr/>
        </p:nvPicPr>
        <p:blipFill>
          <a:blip r:embed="rId2"/>
          <a:stretch>
            <a:fillRect/>
          </a:stretch>
        </p:blipFill>
        <p:spPr>
          <a:xfrm>
            <a:off x="381000" y="3056390"/>
            <a:ext cx="8305800" cy="2887210"/>
          </a:xfrm>
          <a:prstGeom prst="rect">
            <a:avLst/>
          </a:prstGeom>
        </p:spPr>
      </p:pic>
      <p:pic>
        <p:nvPicPr>
          <p:cNvPr id="4" name="Picture 3"/>
          <p:cNvPicPr/>
          <p:nvPr/>
        </p:nvPicPr>
        <p:blipFill>
          <a:blip r:embed="rId3"/>
          <a:stretch>
            <a:fillRect/>
          </a:stretch>
        </p:blipFill>
        <p:spPr>
          <a:xfrm>
            <a:off x="381000" y="533400"/>
            <a:ext cx="8610600" cy="2515733"/>
          </a:xfrm>
          <a:prstGeom prst="rect">
            <a:avLst/>
          </a:prstGeom>
        </p:spPr>
      </p:pic>
    </p:spTree>
    <p:extLst>
      <p:ext uri="{BB962C8B-B14F-4D97-AF65-F5344CB8AC3E}">
        <p14:creationId xmlns:p14="http://schemas.microsoft.com/office/powerpoint/2010/main" val="413578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b="1" dirty="0"/>
              <a:t>Applications</a:t>
            </a:r>
          </a:p>
        </p:txBody>
      </p:sp>
      <p:sp>
        <p:nvSpPr>
          <p:cNvPr id="3" name="Content Placeholder 2"/>
          <p:cNvSpPr>
            <a:spLocks noGrp="1"/>
          </p:cNvSpPr>
          <p:nvPr>
            <p:ph idx="1"/>
          </p:nvPr>
        </p:nvSpPr>
        <p:spPr/>
        <p:txBody>
          <a:bodyPr/>
          <a:lstStyle/>
          <a:p>
            <a:pPr lvl="0" algn="just"/>
            <a:endParaRPr lang="en-US" dirty="0"/>
          </a:p>
          <a:p>
            <a:pPr lvl="0" algn="just"/>
            <a:endParaRPr lang="en-US" dirty="0"/>
          </a:p>
          <a:p>
            <a:pPr lvl="0" algn="just"/>
            <a:r>
              <a:rPr lang="en-US" dirty="0"/>
              <a:t>It can used to predict the Breast Cancer</a:t>
            </a:r>
          </a:p>
          <a:p>
            <a:pPr lvl="0" algn="just"/>
            <a:endParaRPr lang="en-US" dirty="0"/>
          </a:p>
          <a:p>
            <a:pPr lvl="0" algn="just"/>
            <a:r>
              <a:rPr lang="en-US" dirty="0"/>
              <a:t>It can be used to classify the Breast Cancer</a:t>
            </a:r>
          </a:p>
        </p:txBody>
      </p:sp>
      <p:sp>
        <p:nvSpPr>
          <p:cNvPr id="4" name="Slide Number Placeholder 3"/>
          <p:cNvSpPr>
            <a:spLocks noGrp="1"/>
          </p:cNvSpPr>
          <p:nvPr>
            <p:ph type="sldNum" sz="quarter" idx="12"/>
          </p:nvPr>
        </p:nvSpPr>
        <p:spPr/>
        <p:txBody>
          <a:bodyPr/>
          <a:lstStyle/>
          <a:p>
            <a:pPr>
              <a:defRPr/>
            </a:pPr>
            <a:fld id="{33718155-627D-40BF-A819-03F0E204AC94}"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b="1" dirty="0"/>
              <a:t>Conclusion</a:t>
            </a:r>
          </a:p>
        </p:txBody>
      </p:sp>
      <p:sp>
        <p:nvSpPr>
          <p:cNvPr id="3" name="Content Placeholder 2"/>
          <p:cNvSpPr>
            <a:spLocks noGrp="1"/>
          </p:cNvSpPr>
          <p:nvPr>
            <p:ph idx="1"/>
          </p:nvPr>
        </p:nvSpPr>
        <p:spPr>
          <a:xfrm>
            <a:off x="457200" y="1600200"/>
            <a:ext cx="8229600" cy="4530725"/>
          </a:xfrm>
        </p:spPr>
        <p:txBody>
          <a:bodyPr/>
          <a:lstStyle/>
          <a:p>
            <a:pPr algn="just"/>
            <a:r>
              <a:rPr lang="en-IN" sz="1700" dirty="0"/>
              <a:t>Breast  cancer  is  the  most  common  cancer  in  women  and  the  second  main  cause  of  cancer  death  in </a:t>
            </a:r>
            <a:r>
              <a:rPr lang="en-US" sz="1700" dirty="0"/>
              <a:t>women.  When  the  early  symptoms  of  breast  cancer  are  ignored,  the  patient  might  end  up  with  drastic consequences  in  her  health  and can  lead  to death.  </a:t>
            </a:r>
          </a:p>
          <a:p>
            <a:pPr algn="just"/>
            <a:r>
              <a:rPr lang="en-US" sz="1700" dirty="0"/>
              <a:t>Breast  cancer  can  be  kept  under  control  when  it  is  detected early.  Many  studies focus mainly on  the application  of  classification  techniques to breast  cancer  prediction; rather  than  studying  various  home  data  cleaning  and  pruning  techniques  that can prepare and  make  a  dataset suitable  for mining. </a:t>
            </a:r>
          </a:p>
          <a:p>
            <a:pPr algn="just"/>
            <a:r>
              <a:rPr lang="en-US" sz="1700" dirty="0"/>
              <a:t>It has been observed that a good dataset provides better accuracy. Selection of appropriate algorithms with good home dataset will lead to the development of prediction systems. These systems can assist in proper treatment methods for a patient diagnosed with breast cancer.</a:t>
            </a:r>
          </a:p>
          <a:p>
            <a:pPr algn="just"/>
            <a:r>
              <a:rPr lang="en-US" sz="1700" dirty="0"/>
              <a:t> There are many treatments for a patient based on breast cancer stage; data mining and machine learning can be a very good help in deciding the line of treatment to be followed by extracting knowledge from such suitable databases.</a:t>
            </a:r>
          </a:p>
        </p:txBody>
      </p:sp>
      <p:sp>
        <p:nvSpPr>
          <p:cNvPr id="4" name="Slide Number Placeholder 3"/>
          <p:cNvSpPr>
            <a:spLocks noGrp="1"/>
          </p:cNvSpPr>
          <p:nvPr>
            <p:ph type="sldNum" sz="quarter" idx="12"/>
          </p:nvPr>
        </p:nvSpPr>
        <p:spPr/>
        <p:txBody>
          <a:bodyPr/>
          <a:lstStyle/>
          <a:p>
            <a:pPr>
              <a:defRPr/>
            </a:pPr>
            <a:fld id="{33718155-627D-40BF-A819-03F0E204AC94}"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b="1" dirty="0"/>
              <a:t>References</a:t>
            </a:r>
          </a:p>
        </p:txBody>
      </p:sp>
      <p:sp>
        <p:nvSpPr>
          <p:cNvPr id="3" name="Content Placeholder 2"/>
          <p:cNvSpPr>
            <a:spLocks noGrp="1"/>
          </p:cNvSpPr>
          <p:nvPr>
            <p:ph idx="1"/>
          </p:nvPr>
        </p:nvSpPr>
        <p:spPr/>
        <p:txBody>
          <a:bodyPr/>
          <a:lstStyle/>
          <a:p>
            <a:pPr marL="0" indent="0" algn="just">
              <a:buNone/>
            </a:pPr>
            <a:r>
              <a:rPr lang="en-IN" sz="1500" dirty="0"/>
              <a:t>1. M. Garcia, A. Jemal, E. Ward, M. Center, Y. Hao, R. Siegel, M. Thun, Global, Cancer Facts &amp; Figures (American Cancer Society, Atlanta, GA, 2007) </a:t>
            </a:r>
            <a:endParaRPr lang="en-US" sz="1500" dirty="0"/>
          </a:p>
          <a:p>
            <a:pPr marL="0" indent="0" algn="just">
              <a:buNone/>
            </a:pPr>
            <a:r>
              <a:rPr lang="en-IN" sz="1500" dirty="0"/>
              <a:t>2. T.M. Deserno (ed.), Biomedical Image Processing (Springer, Berlin, 2010) </a:t>
            </a:r>
            <a:endParaRPr lang="en-US" sz="1500" dirty="0"/>
          </a:p>
          <a:p>
            <a:pPr marL="0" indent="0" algn="just">
              <a:buNone/>
            </a:pPr>
            <a:r>
              <a:rPr lang="en-IN" sz="1500" dirty="0"/>
              <a:t>3. http://www.breastcancer.org, Breast Cancer Statistics (2009) </a:t>
            </a:r>
            <a:endParaRPr lang="en-US" sz="1500" dirty="0"/>
          </a:p>
          <a:p>
            <a:pPr marL="0" indent="0" algn="just">
              <a:buNone/>
            </a:pPr>
            <a:r>
              <a:rPr lang="en-IN" sz="1500" dirty="0"/>
              <a:t>4. H.D. Cheng, X. Cai, X. Chen, L. Hu, X. Lou, Pattern Recognit. 36, 2967 (2003) </a:t>
            </a:r>
            <a:endParaRPr lang="en-US" sz="1500" dirty="0"/>
          </a:p>
          <a:p>
            <a:pPr marL="0" indent="0" algn="just">
              <a:buNone/>
            </a:pPr>
            <a:r>
              <a:rPr lang="en-IN" sz="1500" dirty="0"/>
              <a:t>5. M.J. Bottema, G.N. Lee, S. Lu, Automatic image feature extraction for diagnosis and prognosis of breast cancer, in Artificial Intelligence Techniques in Breast Cancer Diagnosis and Prognosis, Series in Machine Perception and Artificial Intelligence, vol 39 (World Scientific Publishing Co. Pte. Ltd., Singapore, 2000), pp. 17–54</a:t>
            </a:r>
            <a:endParaRPr lang="en-US" sz="1500" dirty="0"/>
          </a:p>
          <a:p>
            <a:pPr marL="0" indent="0" algn="just">
              <a:buNone/>
            </a:pPr>
            <a:r>
              <a:rPr lang="en-IN" sz="1500" dirty="0"/>
              <a:t>6. L. Zheng, A.K. Chan, IEEE Trans. Med. Imaging 20, 559 (2001) </a:t>
            </a:r>
            <a:endParaRPr lang="en-US" sz="1500" dirty="0"/>
          </a:p>
          <a:p>
            <a:pPr marL="0" indent="0" algn="just">
              <a:buNone/>
            </a:pPr>
            <a:r>
              <a:rPr lang="en-IN" sz="1500" dirty="0"/>
              <a:t>7. H. Li, B.L. Shih-Chung, Y. Wang, L. Kinnand, M.T. Freedman, IEEE Trans. Med. Imaging 21, 139 (2002) </a:t>
            </a:r>
            <a:endParaRPr lang="en-US" sz="1500" dirty="0"/>
          </a:p>
          <a:p>
            <a:pPr marL="0" indent="0" algn="just">
              <a:buNone/>
            </a:pPr>
            <a:r>
              <a:rPr lang="en-IN" sz="1500" dirty="0"/>
              <a:t>8. H.P. Chan, N. Petrick, B. Sahiner, Computer-aided breast cancer diagnosis, in Artificial Intelligence Techniques in Breast Cancer Diagnosis and Prognosis, Series in Machine Perception and Artificial Intelligence, vol 39 (World Scientific Publishing Co. Pte. Ltd., Singapore, 2000), pp. 179–264 </a:t>
            </a:r>
            <a:endParaRPr lang="en-US" sz="1500" dirty="0"/>
          </a:p>
          <a:p>
            <a:pPr marL="0" indent="0" algn="just">
              <a:buNone/>
            </a:pPr>
            <a:r>
              <a:rPr lang="en-IN" sz="1500" dirty="0"/>
              <a:t>9. M. Heath, K. Bowyer, D. Kopans, R. Moore, W.P. Kegelmeyer, The digital database for screening mammography, in Proceedings of the Fifth International Workshop on Digital Mammography, ed. by M.J. Yaffe (Medical Physics Publishing, Madison, Wisconsin, 2001), pp. 212–218 </a:t>
            </a:r>
            <a:endParaRPr lang="en-US" sz="1500" dirty="0"/>
          </a:p>
        </p:txBody>
      </p:sp>
      <p:sp>
        <p:nvSpPr>
          <p:cNvPr id="4" name="Slide Number Placeholder 3"/>
          <p:cNvSpPr>
            <a:spLocks noGrp="1"/>
          </p:cNvSpPr>
          <p:nvPr>
            <p:ph type="sldNum" sz="quarter" idx="12"/>
          </p:nvPr>
        </p:nvSpPr>
        <p:spPr/>
        <p:txBody>
          <a:bodyPr/>
          <a:lstStyle/>
          <a:p>
            <a:pPr>
              <a:defRPr/>
            </a:pPr>
            <a:fld id="{33718155-627D-40BF-A819-03F0E204AC94}"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F8749C9-863B-4492-8120-19140CB11285}" type="slidenum">
              <a:rPr lang="en-US" smtClean="0"/>
              <a:pPr>
                <a:defRPr/>
              </a:pPr>
              <a:t>17</a:t>
            </a:fld>
            <a:endParaRPr lang="en-US" dirty="0"/>
          </a:p>
        </p:txBody>
      </p:sp>
      <p:sp>
        <p:nvSpPr>
          <p:cNvPr id="3" name="Rectangle 2"/>
          <p:cNvSpPr/>
          <p:nvPr/>
        </p:nvSpPr>
        <p:spPr>
          <a:xfrm>
            <a:off x="457200" y="609600"/>
            <a:ext cx="8229600" cy="5262979"/>
          </a:xfrm>
          <a:prstGeom prst="rect">
            <a:avLst/>
          </a:prstGeom>
        </p:spPr>
        <p:txBody>
          <a:bodyPr wrap="square">
            <a:spAutoFit/>
          </a:bodyPr>
          <a:lstStyle/>
          <a:p>
            <a:pPr marL="0" indent="0" algn="just">
              <a:buNone/>
            </a:pPr>
            <a:r>
              <a:rPr lang="en-IN" sz="1600" dirty="0"/>
              <a:t>10. M. Heath, K. Bowyer, D. Kopans, W.P. Kegelmeyer, R. Moore, K. Chang, S. Munish Kumaran, Current status of the digital database for screening mammography digital mammography, in Proceedings of the Fourth International Workshop on Digital Mammography (Kluwer Academic Publishers, Dordrecht, The Netherlands, 1998), pp. 457–460 </a:t>
            </a:r>
            <a:endParaRPr lang="en-US" sz="1600" dirty="0"/>
          </a:p>
          <a:p>
            <a:pPr marL="0" indent="0" algn="just">
              <a:buNone/>
            </a:pPr>
            <a:r>
              <a:rPr lang="en-IN" sz="1600" dirty="0"/>
              <a:t>11. R.C. Gonzalez, R.E. Woods, S.L. Eddins, in Digital Image Processing Using MATLAB (Pearson Prentice Hall, Upper Saddle River, NJ, 2003), chap. 11 </a:t>
            </a:r>
            <a:endParaRPr lang="en-US" sz="1600" dirty="0"/>
          </a:p>
          <a:p>
            <a:pPr marL="0" indent="0" algn="just">
              <a:buNone/>
            </a:pPr>
            <a:r>
              <a:rPr lang="en-IN" sz="1600" dirty="0"/>
              <a:t>12. J.J. Gerbrands, Segmentation of noisy images, Ph.D. Dissertation, Delft University, The Netherlands, 1988 </a:t>
            </a:r>
            <a:endParaRPr lang="en-US" sz="1600" dirty="0"/>
          </a:p>
          <a:p>
            <a:pPr marL="0" indent="0" algn="just">
              <a:buNone/>
            </a:pPr>
            <a:r>
              <a:rPr lang="en-IN" sz="1600" dirty="0"/>
              <a:t>13. C. Yan, N. Sang, T. Zhang, Pattern Recognit. Lett. 24, 2935 (2003) </a:t>
            </a:r>
            <a:endParaRPr lang="en-US" sz="1600" dirty="0"/>
          </a:p>
          <a:p>
            <a:pPr marL="0" indent="0" algn="just">
              <a:buNone/>
            </a:pPr>
            <a:r>
              <a:rPr lang="en-IN" sz="1600" dirty="0"/>
              <a:t>14. T. Pun, Signal Process. 2, 223 (1980) </a:t>
            </a:r>
            <a:endParaRPr lang="en-US" sz="1600" dirty="0"/>
          </a:p>
          <a:p>
            <a:pPr marL="0" indent="0" algn="just">
              <a:buNone/>
            </a:pPr>
            <a:r>
              <a:rPr lang="en-IN" sz="1600" dirty="0"/>
              <a:t>15. Ch. Thum, Opt. Acta Int. J. Opt. 31, 203 (1984) </a:t>
            </a:r>
            <a:endParaRPr lang="en-US" sz="1600" dirty="0"/>
          </a:p>
          <a:p>
            <a:pPr marL="0" indent="0" algn="just">
              <a:buNone/>
            </a:pPr>
            <a:r>
              <a:rPr lang="en-IN" sz="1600" dirty="0"/>
              <a:t>16. P. Soille, in Morphological Image Analysis: Principles and Applications (Springer, New York, 1999), pp. 164–165 </a:t>
            </a:r>
            <a:endParaRPr lang="en-US" sz="1600" dirty="0"/>
          </a:p>
          <a:p>
            <a:pPr marL="0" indent="0" algn="just">
              <a:buNone/>
            </a:pPr>
            <a:r>
              <a:rPr lang="en-IN" sz="1600" dirty="0"/>
              <a:t>17. L. Vincent, Morphological grayscale reconstruction in image analysis: applications and efficient algorithms. IEEE Trans. Image Process. 2, 176 (1993) </a:t>
            </a:r>
            <a:endParaRPr lang="en-US" sz="1600" dirty="0"/>
          </a:p>
          <a:p>
            <a:pPr marL="0" indent="0" algn="just">
              <a:buNone/>
            </a:pPr>
            <a:r>
              <a:rPr lang="en-IN" sz="1600" dirty="0"/>
              <a:t>18. S.S. Basha, K.S. Prasad, Int. J. Comput. Sci. Netw. Secur. 8, 211 (2008) </a:t>
            </a:r>
            <a:endParaRPr lang="en-US" sz="1600" dirty="0"/>
          </a:p>
          <a:p>
            <a:pPr marL="0" indent="0" algn="just">
              <a:buNone/>
            </a:pPr>
            <a:r>
              <a:rPr lang="en-IN" sz="1600" dirty="0"/>
              <a:t>19. S.S. Basha, K.S. Prasad, Morphological image processing in bio-medical application, in Proceedings of PCEAI-FTOMM- International Conference (PICA, Nagpur, 2006; Bio-Medical Engineering NCBME, Mumbai, 2006)</a:t>
            </a:r>
            <a:endParaRPr lang="en-US" sz="1600" dirty="0"/>
          </a:p>
        </p:txBody>
      </p:sp>
    </p:spTree>
    <p:extLst>
      <p:ext uri="{BB962C8B-B14F-4D97-AF65-F5344CB8AC3E}">
        <p14:creationId xmlns:p14="http://schemas.microsoft.com/office/powerpoint/2010/main" val="219807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03C985B1-9613-4E86-A4E2-C2F26F39DDE0}" type="slidenum">
              <a:rPr lang="en-US"/>
              <a:pPr/>
              <a:t>2</a:t>
            </a:fld>
            <a:endParaRPr lang="en-US" dirty="0"/>
          </a:p>
        </p:txBody>
      </p:sp>
      <p:sp>
        <p:nvSpPr>
          <p:cNvPr id="4099" name="Rectangle 2"/>
          <p:cNvSpPr>
            <a:spLocks noGrp="1" noChangeArrowheads="1"/>
          </p:cNvSpPr>
          <p:nvPr>
            <p:ph type="title"/>
          </p:nvPr>
        </p:nvSpPr>
        <p:spPr>
          <a:xfrm>
            <a:off x="457200" y="226442"/>
            <a:ext cx="8229600" cy="1139825"/>
          </a:xfrm>
        </p:spPr>
        <p:txBody>
          <a:bodyPr/>
          <a:lstStyle/>
          <a:p>
            <a:pPr eaLnBrk="1" hangingPunct="1"/>
            <a:r>
              <a:rPr lang="en-US" sz="4000" b="1" dirty="0"/>
              <a:t>Outline</a:t>
            </a:r>
          </a:p>
        </p:txBody>
      </p:sp>
      <p:sp>
        <p:nvSpPr>
          <p:cNvPr id="4100" name="Rectangle 3"/>
          <p:cNvSpPr>
            <a:spLocks noGrp="1" noChangeArrowheads="1"/>
          </p:cNvSpPr>
          <p:nvPr>
            <p:ph type="body" idx="1"/>
          </p:nvPr>
        </p:nvSpPr>
        <p:spPr/>
        <p:txBody>
          <a:bodyPr/>
          <a:lstStyle/>
          <a:p>
            <a:pPr eaLnBrk="1" hangingPunct="1"/>
            <a:r>
              <a:rPr lang="en-US" sz="2400" dirty="0"/>
              <a:t>Objectives</a:t>
            </a:r>
          </a:p>
          <a:p>
            <a:pPr eaLnBrk="1" hangingPunct="1"/>
            <a:r>
              <a:rPr lang="en-US" sz="2400" dirty="0"/>
              <a:t>Abstract</a:t>
            </a:r>
          </a:p>
          <a:p>
            <a:pPr eaLnBrk="1" hangingPunct="1"/>
            <a:r>
              <a:rPr lang="en-US" sz="2400" dirty="0"/>
              <a:t>Data Set</a:t>
            </a:r>
          </a:p>
          <a:p>
            <a:pPr eaLnBrk="1" hangingPunct="1"/>
            <a:r>
              <a:rPr lang="en-US" sz="2400" dirty="0"/>
              <a:t>Methodology</a:t>
            </a:r>
          </a:p>
          <a:p>
            <a:pPr eaLnBrk="1" hangingPunct="1"/>
            <a:r>
              <a:rPr lang="en-US" sz="2400" dirty="0"/>
              <a:t>Results</a:t>
            </a:r>
          </a:p>
          <a:p>
            <a:pPr eaLnBrk="1" hangingPunct="1"/>
            <a:r>
              <a:rPr lang="en-US" sz="2400" dirty="0"/>
              <a:t>Applications</a:t>
            </a:r>
          </a:p>
          <a:p>
            <a:pPr eaLnBrk="1" hangingPunct="1"/>
            <a:r>
              <a:rPr lang="en-US" sz="2400" dirty="0"/>
              <a:t>Conclusion</a:t>
            </a:r>
          </a:p>
          <a:p>
            <a:pPr eaLnBrk="1" hangingPunct="1"/>
            <a:r>
              <a:rPr lang="en-US" sz="2400"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on Breast Cancer</a:t>
            </a:r>
          </a:p>
        </p:txBody>
      </p:sp>
      <p:sp>
        <p:nvSpPr>
          <p:cNvPr id="3" name="Slide Number Placeholder 2"/>
          <p:cNvSpPr>
            <a:spLocks noGrp="1"/>
          </p:cNvSpPr>
          <p:nvPr>
            <p:ph type="sldNum" sz="quarter" idx="12"/>
          </p:nvPr>
        </p:nvSpPr>
        <p:spPr/>
        <p:txBody>
          <a:bodyPr/>
          <a:lstStyle/>
          <a:p>
            <a:pPr>
              <a:defRPr/>
            </a:pPr>
            <a:fld id="{686B38D8-DE82-4482-A450-444CA5C4C386}" type="slidenum">
              <a:rPr lang="en-US" smtClean="0"/>
              <a:pPr>
                <a:defRPr/>
              </a:pPr>
              <a:t>3</a:t>
            </a:fld>
            <a:endParaRPr lang="en-US" dirty="0"/>
          </a:p>
        </p:txBody>
      </p:sp>
      <p:pic>
        <p:nvPicPr>
          <p:cNvPr id="4" name="Picture 3"/>
          <p:cNvPicPr>
            <a:picLocks noChangeAspect="1"/>
          </p:cNvPicPr>
          <p:nvPr/>
        </p:nvPicPr>
        <p:blipFill>
          <a:blip r:embed="rId2"/>
          <a:stretch>
            <a:fillRect/>
          </a:stretch>
        </p:blipFill>
        <p:spPr>
          <a:xfrm>
            <a:off x="1447800" y="1461181"/>
            <a:ext cx="6553200" cy="5258933"/>
          </a:xfrm>
          <a:prstGeom prst="rect">
            <a:avLst/>
          </a:prstGeom>
        </p:spPr>
      </p:pic>
      <p:sp>
        <p:nvSpPr>
          <p:cNvPr id="5" name="Rectangle 4"/>
          <p:cNvSpPr/>
          <p:nvPr/>
        </p:nvSpPr>
        <p:spPr>
          <a:xfrm>
            <a:off x="1505857" y="6581001"/>
            <a:ext cx="6667500" cy="276999"/>
          </a:xfrm>
          <a:prstGeom prst="rect">
            <a:avLst/>
          </a:prstGeom>
        </p:spPr>
        <p:txBody>
          <a:bodyPr wrap="square">
            <a:spAutoFit/>
          </a:bodyPr>
          <a:lstStyle/>
          <a:p>
            <a:pPr algn="ctr"/>
            <a:r>
              <a:rPr lang="en-US" sz="1200" dirty="0"/>
              <a:t>https://ww5.komen.org/BreastCancer/Statistics.html</a:t>
            </a:r>
          </a:p>
        </p:txBody>
      </p:sp>
    </p:spTree>
    <p:extLst>
      <p:ext uri="{BB962C8B-B14F-4D97-AF65-F5344CB8AC3E}">
        <p14:creationId xmlns:p14="http://schemas.microsoft.com/office/powerpoint/2010/main" val="169971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727A6956-5223-461B-97E6-129B92AD27FC}" type="slidenum">
              <a:rPr lang="en-US"/>
              <a:pPr/>
              <a:t>4</a:t>
            </a:fld>
            <a:endParaRPr lang="en-US" dirty="0"/>
          </a:p>
        </p:txBody>
      </p:sp>
      <p:sp>
        <p:nvSpPr>
          <p:cNvPr id="5123" name="Rectangle 2"/>
          <p:cNvSpPr>
            <a:spLocks noGrp="1" noChangeArrowheads="1"/>
          </p:cNvSpPr>
          <p:nvPr>
            <p:ph type="title"/>
          </p:nvPr>
        </p:nvSpPr>
        <p:spPr>
          <a:xfrm>
            <a:off x="457200" y="277813"/>
            <a:ext cx="8229600" cy="1139825"/>
          </a:xfrm>
        </p:spPr>
        <p:txBody>
          <a:bodyPr/>
          <a:lstStyle/>
          <a:p>
            <a:pPr eaLnBrk="1" hangingPunct="1"/>
            <a:r>
              <a:rPr lang="en-US" sz="4000" b="1" dirty="0"/>
              <a:t>Abstract</a:t>
            </a:r>
          </a:p>
        </p:txBody>
      </p:sp>
      <p:sp>
        <p:nvSpPr>
          <p:cNvPr id="5124" name="Rectangle 3"/>
          <p:cNvSpPr>
            <a:spLocks noGrp="1" noChangeArrowheads="1"/>
          </p:cNvSpPr>
          <p:nvPr>
            <p:ph type="body" idx="1"/>
          </p:nvPr>
        </p:nvSpPr>
        <p:spPr>
          <a:xfrm>
            <a:off x="457200" y="1600200"/>
            <a:ext cx="8229600" cy="5257800"/>
          </a:xfrm>
        </p:spPr>
        <p:txBody>
          <a:bodyPr/>
          <a:lstStyle/>
          <a:p>
            <a:pPr eaLnBrk="1" hangingPunct="1"/>
            <a:r>
              <a:rPr lang="en-US" sz="2400" dirty="0"/>
              <a:t>An abnormal, uncontrolled cell growth arising in the breast tissue </a:t>
            </a:r>
          </a:p>
          <a:p>
            <a:pPr eaLnBrk="1" hangingPunct="1"/>
            <a:r>
              <a:rPr lang="en-US" sz="2400" dirty="0"/>
              <a:t>Breast cancer is the second leading cause of death in women </a:t>
            </a:r>
          </a:p>
          <a:p>
            <a:pPr eaLnBrk="1" hangingPunct="1"/>
            <a:r>
              <a:rPr lang="en-US" sz="2400" dirty="0"/>
              <a:t>Breast cancer primarily effects women but about 1 percent of all cases effect men </a:t>
            </a:r>
          </a:p>
          <a:p>
            <a:pPr eaLnBrk="1" hangingPunct="1"/>
            <a:r>
              <a:rPr lang="en-US" sz="2400" dirty="0"/>
              <a:t>One third of women with breast cancer die from breast cancer</a:t>
            </a:r>
          </a:p>
          <a:p>
            <a:pPr eaLnBrk="1" hangingPunct="1"/>
            <a:endParaRPr lang="en-US" sz="2400" dirty="0"/>
          </a:p>
          <a:p>
            <a:pPr eaLnBrk="1" hangingPunct="1"/>
            <a:r>
              <a:rPr lang="en-US" sz="2200" dirty="0">
                <a:solidFill>
                  <a:srgbClr val="FF0000"/>
                </a:solidFill>
              </a:rPr>
              <a:t>Malignant Tumor: Cancerous</a:t>
            </a:r>
          </a:p>
          <a:p>
            <a:pPr eaLnBrk="1" hangingPunct="1"/>
            <a:r>
              <a:rPr lang="en-US" sz="2200" dirty="0">
                <a:solidFill>
                  <a:srgbClr val="FF0000"/>
                </a:solidFill>
              </a:rPr>
              <a:t>Benign Tumor: Not-Cancerous</a:t>
            </a:r>
          </a:p>
          <a:p>
            <a:pPr eaLnBrk="1" hangingPunct="1"/>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5181600" y="4546600"/>
            <a:ext cx="3962400"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of the Breast Cancer</a:t>
            </a:r>
          </a:p>
        </p:txBody>
      </p:sp>
      <p:sp>
        <p:nvSpPr>
          <p:cNvPr id="4" name="Content Placeholder 3"/>
          <p:cNvSpPr>
            <a:spLocks noGrp="1"/>
          </p:cNvSpPr>
          <p:nvPr>
            <p:ph idx="1"/>
          </p:nvPr>
        </p:nvSpPr>
        <p:spPr>
          <a:xfrm>
            <a:off x="457200" y="1600200"/>
            <a:ext cx="8229600" cy="5105400"/>
          </a:xfrm>
        </p:spPr>
        <p:txBody>
          <a:bodyPr/>
          <a:lstStyle/>
          <a:p>
            <a:r>
              <a:rPr lang="en-US" dirty="0"/>
              <a:t>Breast Cancer data of 570 women was obtained from the UC Irvine Machine Learning Repository.</a:t>
            </a:r>
          </a:p>
          <a:p>
            <a:r>
              <a:rPr lang="en-US" dirty="0"/>
              <a:t>URL to access data: </a:t>
            </a:r>
          </a:p>
          <a:p>
            <a:pPr marL="0" indent="0">
              <a:buNone/>
            </a:pPr>
            <a:endParaRPr lang="en-US" sz="2000" i="1" dirty="0">
              <a:solidFill>
                <a:schemeClr val="accent1">
                  <a:lumMod val="75000"/>
                </a:schemeClr>
              </a:solidFill>
            </a:endParaRPr>
          </a:p>
          <a:p>
            <a:pPr marL="0" indent="0">
              <a:buNone/>
            </a:pPr>
            <a:endParaRPr lang="en-US" sz="2000" i="1" dirty="0">
              <a:solidFill>
                <a:schemeClr val="accent1">
                  <a:lumMod val="75000"/>
                </a:schemeClr>
              </a:solidFill>
            </a:endParaRPr>
          </a:p>
          <a:p>
            <a:pPr marL="0" indent="0">
              <a:buNone/>
            </a:pPr>
            <a:endParaRPr lang="en-US" sz="2000" i="1" dirty="0">
              <a:solidFill>
                <a:schemeClr val="accent1">
                  <a:lumMod val="75000"/>
                </a:schemeClr>
              </a:solidFill>
            </a:endParaRPr>
          </a:p>
          <a:p>
            <a:pPr marL="0" indent="0">
              <a:buNone/>
            </a:pPr>
            <a:endParaRPr lang="en-US" sz="2000" i="1" dirty="0">
              <a:solidFill>
                <a:schemeClr val="accent1">
                  <a:lumMod val="75000"/>
                </a:schemeClr>
              </a:solidFill>
            </a:endParaRPr>
          </a:p>
          <a:p>
            <a:pPr marL="0" indent="0">
              <a:buNone/>
            </a:pPr>
            <a:endParaRPr lang="en-US" sz="2000" i="1" dirty="0">
              <a:solidFill>
                <a:schemeClr val="accent1">
                  <a:lumMod val="75000"/>
                </a:schemeClr>
              </a:solidFill>
            </a:endParaRPr>
          </a:p>
          <a:p>
            <a:pPr marL="0" indent="0">
              <a:buNone/>
            </a:pPr>
            <a:endParaRPr lang="en-US" sz="2000" i="1" dirty="0">
              <a:solidFill>
                <a:schemeClr val="accent1">
                  <a:lumMod val="75000"/>
                </a:schemeClr>
              </a:solidFill>
            </a:endParaRPr>
          </a:p>
          <a:p>
            <a:pPr marL="0" indent="0">
              <a:buNone/>
            </a:pPr>
            <a:endParaRPr lang="en-US" sz="2000" i="1" dirty="0">
              <a:solidFill>
                <a:schemeClr val="accent1">
                  <a:lumMod val="75000"/>
                </a:schemeClr>
              </a:solidFill>
            </a:endParaRPr>
          </a:p>
          <a:p>
            <a:pPr marL="0" indent="0">
              <a:buNone/>
            </a:pPr>
            <a:r>
              <a:rPr lang="en-US" sz="2000" i="1" dirty="0">
                <a:solidFill>
                  <a:schemeClr val="accent1">
                    <a:lumMod val="75000"/>
                  </a:schemeClr>
                </a:solidFill>
              </a:rPr>
              <a:t>https://archive.ics.uci.edu/ml/datasets/breast+cancer+wisconsin+(original)</a:t>
            </a:r>
          </a:p>
          <a:p>
            <a:endParaRPr lang="en-US" dirty="0"/>
          </a:p>
        </p:txBody>
      </p:sp>
      <p:sp>
        <p:nvSpPr>
          <p:cNvPr id="3" name="Slide Number Placeholder 2"/>
          <p:cNvSpPr>
            <a:spLocks noGrp="1"/>
          </p:cNvSpPr>
          <p:nvPr>
            <p:ph type="sldNum" sz="quarter" idx="12"/>
          </p:nvPr>
        </p:nvSpPr>
        <p:spPr/>
        <p:txBody>
          <a:bodyPr/>
          <a:lstStyle/>
          <a:p>
            <a:pPr>
              <a:defRPr/>
            </a:pPr>
            <a:fld id="{686B38D8-DE82-4482-A450-444CA5C4C386}" type="slidenum">
              <a:rPr lang="en-US" smtClean="0"/>
              <a:pPr>
                <a:defRPr/>
              </a:pPr>
              <a:t>5</a:t>
            </a:fld>
            <a:endParaRPr lang="en-US" dirty="0"/>
          </a:p>
        </p:txBody>
      </p:sp>
      <p:pic>
        <p:nvPicPr>
          <p:cNvPr id="5" name="Picture 4"/>
          <p:cNvPicPr>
            <a:picLocks noChangeAspect="1"/>
          </p:cNvPicPr>
          <p:nvPr/>
        </p:nvPicPr>
        <p:blipFill>
          <a:blip r:embed="rId2"/>
          <a:stretch>
            <a:fillRect/>
          </a:stretch>
        </p:blipFill>
        <p:spPr>
          <a:xfrm>
            <a:off x="457200" y="3429000"/>
            <a:ext cx="8381999" cy="2583543"/>
          </a:xfrm>
          <a:prstGeom prst="rect">
            <a:avLst/>
          </a:prstGeom>
        </p:spPr>
      </p:pic>
    </p:spTree>
    <p:extLst>
      <p:ext uri="{BB962C8B-B14F-4D97-AF65-F5344CB8AC3E}">
        <p14:creationId xmlns:p14="http://schemas.microsoft.com/office/powerpoint/2010/main" val="18427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the Project</a:t>
            </a:r>
          </a:p>
        </p:txBody>
      </p:sp>
      <p:sp>
        <p:nvSpPr>
          <p:cNvPr id="3" name="Slide Number Placeholder 2"/>
          <p:cNvSpPr>
            <a:spLocks noGrp="1"/>
          </p:cNvSpPr>
          <p:nvPr>
            <p:ph type="sldNum" sz="quarter" idx="12"/>
          </p:nvPr>
        </p:nvSpPr>
        <p:spPr/>
        <p:txBody>
          <a:bodyPr/>
          <a:lstStyle/>
          <a:p>
            <a:pPr>
              <a:defRPr/>
            </a:pPr>
            <a:fld id="{686B38D8-DE82-4482-A450-444CA5C4C386}" type="slidenum">
              <a:rPr lang="en-US" smtClean="0"/>
              <a:pPr>
                <a:defRPr/>
              </a:pPr>
              <a:t>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57400"/>
            <a:ext cx="8915400" cy="2844511"/>
          </a:xfrm>
          <a:prstGeom prst="rect">
            <a:avLst/>
          </a:prstGeom>
        </p:spPr>
      </p:pic>
    </p:spTree>
    <p:extLst>
      <p:ext uri="{BB962C8B-B14F-4D97-AF65-F5344CB8AC3E}">
        <p14:creationId xmlns:p14="http://schemas.microsoft.com/office/powerpoint/2010/main" val="242417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the Algorithm </a:t>
            </a:r>
          </a:p>
        </p:txBody>
      </p:sp>
      <p:sp>
        <p:nvSpPr>
          <p:cNvPr id="3" name="Slide Number Placeholder 2"/>
          <p:cNvSpPr>
            <a:spLocks noGrp="1"/>
          </p:cNvSpPr>
          <p:nvPr>
            <p:ph type="sldNum" sz="quarter" idx="12"/>
          </p:nvPr>
        </p:nvSpPr>
        <p:spPr/>
        <p:txBody>
          <a:bodyPr/>
          <a:lstStyle/>
          <a:p>
            <a:pPr>
              <a:defRPr/>
            </a:pPr>
            <a:fld id="{686B38D8-DE82-4482-A450-444CA5C4C386}" type="slidenum">
              <a:rPr lang="en-US" smtClean="0"/>
              <a:pPr>
                <a:defRPr/>
              </a:pPr>
              <a:t>7</a:t>
            </a:fld>
            <a:endParaRPr lang="en-US" dirty="0"/>
          </a:p>
        </p:txBody>
      </p:sp>
      <p:pic>
        <p:nvPicPr>
          <p:cNvPr id="5" name="Picture 4"/>
          <p:cNvPicPr/>
          <p:nvPr/>
        </p:nvPicPr>
        <p:blipFill>
          <a:blip r:embed="rId2"/>
          <a:stretch>
            <a:fillRect/>
          </a:stretch>
        </p:blipFill>
        <p:spPr>
          <a:xfrm>
            <a:off x="1390650" y="1600200"/>
            <a:ext cx="6362700" cy="4648200"/>
          </a:xfrm>
          <a:prstGeom prst="rect">
            <a:avLst/>
          </a:prstGeom>
        </p:spPr>
      </p:pic>
    </p:spTree>
    <p:extLst>
      <p:ext uri="{BB962C8B-B14F-4D97-AF65-F5344CB8AC3E}">
        <p14:creationId xmlns:p14="http://schemas.microsoft.com/office/powerpoint/2010/main" val="92613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Models Used in Algorithm</a:t>
            </a:r>
          </a:p>
        </p:txBody>
      </p:sp>
      <p:sp>
        <p:nvSpPr>
          <p:cNvPr id="3" name="Slide Number Placeholder 2"/>
          <p:cNvSpPr>
            <a:spLocks noGrp="1"/>
          </p:cNvSpPr>
          <p:nvPr>
            <p:ph type="sldNum" sz="quarter" idx="12"/>
          </p:nvPr>
        </p:nvSpPr>
        <p:spPr/>
        <p:txBody>
          <a:bodyPr/>
          <a:lstStyle/>
          <a:p>
            <a:pPr>
              <a:defRPr/>
            </a:pPr>
            <a:fld id="{686B38D8-DE82-4482-A450-444CA5C4C386}" type="slidenum">
              <a:rPr lang="en-US" smtClean="0"/>
              <a:pPr>
                <a:defRPr/>
              </a:pPr>
              <a:t>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52600"/>
            <a:ext cx="8382000" cy="2310606"/>
          </a:xfrm>
          <a:prstGeom prst="rect">
            <a:avLst/>
          </a:prstGeom>
        </p:spPr>
      </p:pic>
      <p:pic>
        <p:nvPicPr>
          <p:cNvPr id="5" name="Picture 4"/>
          <p:cNvPicPr/>
          <p:nvPr/>
        </p:nvPicPr>
        <p:blipFill>
          <a:blip r:embed="rId3"/>
          <a:stretch>
            <a:fillRect/>
          </a:stretch>
        </p:blipFill>
        <p:spPr>
          <a:xfrm>
            <a:off x="464457" y="4313238"/>
            <a:ext cx="8610600" cy="2515733"/>
          </a:xfrm>
          <a:prstGeom prst="rect">
            <a:avLst/>
          </a:prstGeom>
        </p:spPr>
      </p:pic>
    </p:spTree>
    <p:extLst>
      <p:ext uri="{BB962C8B-B14F-4D97-AF65-F5344CB8AC3E}">
        <p14:creationId xmlns:p14="http://schemas.microsoft.com/office/powerpoint/2010/main" val="169308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b="1" dirty="0"/>
              <a:t>Results</a:t>
            </a:r>
          </a:p>
        </p:txBody>
      </p:sp>
      <p:sp>
        <p:nvSpPr>
          <p:cNvPr id="4" name="Slide Number Placeholder 3"/>
          <p:cNvSpPr>
            <a:spLocks noGrp="1"/>
          </p:cNvSpPr>
          <p:nvPr>
            <p:ph type="sldNum" sz="quarter" idx="12"/>
          </p:nvPr>
        </p:nvSpPr>
        <p:spPr/>
        <p:txBody>
          <a:bodyPr/>
          <a:lstStyle/>
          <a:p>
            <a:pPr>
              <a:defRPr/>
            </a:pPr>
            <a:fld id="{33718155-627D-40BF-A819-03F0E204AC94}" type="slidenum">
              <a:rPr lang="en-US" smtClean="0"/>
              <a:pPr>
                <a:defRPr/>
              </a:pPr>
              <a:t>9</a:t>
            </a:fld>
            <a:endParaRPr lang="en-US" dirty="0"/>
          </a:p>
        </p:txBody>
      </p:sp>
      <p:pic>
        <p:nvPicPr>
          <p:cNvPr id="5" name="Picture 4"/>
          <p:cNvPicPr/>
          <p:nvPr/>
        </p:nvPicPr>
        <p:blipFill>
          <a:blip r:embed="rId2"/>
          <a:stretch>
            <a:fillRect/>
          </a:stretch>
        </p:blipFill>
        <p:spPr>
          <a:xfrm>
            <a:off x="442686" y="1600200"/>
            <a:ext cx="3748314" cy="5257800"/>
          </a:xfrm>
          <a:prstGeom prst="rect">
            <a:avLst/>
          </a:prstGeom>
        </p:spPr>
      </p:pic>
      <p:pic>
        <p:nvPicPr>
          <p:cNvPr id="6" name="Picture 5"/>
          <p:cNvPicPr/>
          <p:nvPr/>
        </p:nvPicPr>
        <p:blipFill>
          <a:blip r:embed="rId3"/>
          <a:stretch>
            <a:fillRect/>
          </a:stretch>
        </p:blipFill>
        <p:spPr>
          <a:xfrm>
            <a:off x="3962400" y="1578429"/>
            <a:ext cx="4953000" cy="4669971"/>
          </a:xfrm>
          <a:prstGeom prst="rect">
            <a:avLst/>
          </a:prstGeom>
        </p:spPr>
      </p:pic>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363</TotalTime>
  <Words>1105</Words>
  <Application>Microsoft Office PowerPoint</Application>
  <PresentationFormat>On-screen Show (4:3)</PresentationFormat>
  <Paragraphs>92</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Garamond</vt:lpstr>
      <vt:lpstr>Times New Roman</vt:lpstr>
      <vt:lpstr>Verdana</vt:lpstr>
      <vt:lpstr>Wingdings</vt:lpstr>
      <vt:lpstr>Level</vt:lpstr>
      <vt:lpstr>BREAST CANCER DETECTION AND CLASSIFICATION  </vt:lpstr>
      <vt:lpstr>Outline</vt:lpstr>
      <vt:lpstr>Statistics on Breast Cancer</vt:lpstr>
      <vt:lpstr>Abstract</vt:lpstr>
      <vt:lpstr>Data Set of the Breast Cancer</vt:lpstr>
      <vt:lpstr>Algorithm of the Project</vt:lpstr>
      <vt:lpstr>Steps of the Algorithm </vt:lpstr>
      <vt:lpstr>Different Models Used in Algorithm</vt:lpstr>
      <vt:lpstr>Results</vt:lpstr>
      <vt:lpstr>PowerPoint Presentation</vt:lpstr>
      <vt:lpstr>PowerPoint Presentation</vt:lpstr>
      <vt:lpstr>PowerPoint Presentation</vt:lpstr>
      <vt:lpstr>PowerPoint Presentation</vt:lpstr>
      <vt:lpstr>Applications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TSSM’s BHIVARABAI SAWANT COLLEGE OF ENGINEERING AND RESEARCH, NARHE</dc:title>
  <dc:creator>nec</dc:creator>
  <cp:lastModifiedBy>Karina Chaure</cp:lastModifiedBy>
  <cp:revision>62</cp:revision>
  <dcterms:created xsi:type="dcterms:W3CDTF">2013-08-02T04:14:07Z</dcterms:created>
  <dcterms:modified xsi:type="dcterms:W3CDTF">2022-06-11T09:46:01Z</dcterms:modified>
</cp:coreProperties>
</file>