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</p:sldIdLst>
  <p:sldSz cx="9144000" cy="5143500" type="screen16x9"/>
  <p:notesSz cx="6858000" cy="9144000"/>
  <p:embeddedFontLst>
    <p:embeddedFont>
      <p:font typeface="Poppins" charset="0"/>
      <p:regular r:id="rId10"/>
      <p:bold r:id="rId11"/>
      <p:italic r:id="rId12"/>
      <p:boldItalic r:id="rId13"/>
    </p:embeddedFont>
    <p:embeddedFont>
      <p:font typeface="Franklin Gothic Heavy" pitchFamily="34" charset="0"/>
      <p:regular r:id="rId14"/>
      <p:italic r:id="rId15"/>
    </p:embeddedFont>
    <p:embeddedFont>
      <p:font typeface="IBM Plex Mono" charset="0"/>
      <p:regular r:id="rId16"/>
      <p:bold r:id="rId17"/>
      <p:italic r:id="rId18"/>
      <p:boldItalic r:id="rId19"/>
    </p:embeddedFont>
    <p:embeddedFont>
      <p:font typeface="Franklin Gothic Medium" pitchFamily="34" charset="0"/>
      <p:regular r:id="rId20"/>
      <p:italic r:id="rId21"/>
    </p:embeddedFont>
    <p:embeddedFont>
      <p:font typeface="Franklin Gothic Demi Cond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E2A6A1B-171D-47D4-B9A1-C634F7F1AA40}">
  <a:tblStyle styleId="{FE2A6A1B-171D-47D4-B9A1-C634F7F1A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/>
                      </a:path>
                      <a:tileRect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5" r:id="rId5"/>
    <p:sldLayoutId id="2147483670" r:id="rId6"/>
    <p:sldLayoutId id="2147483672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332275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Karina Fadila (24.240.0067)</a:t>
            </a:r>
            <a:endParaRPr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Franklin Gothic Heavy" panose="020B0903020102020204" pitchFamily="34" charset="0"/>
              </a:rPr>
              <a:t>Tugas Akhir Project</a:t>
            </a:r>
            <a:br>
              <a:rPr lang="en" sz="3600" dirty="0">
                <a:latin typeface="Franklin Gothic Heavy" panose="020B0903020102020204" pitchFamily="34" charset="0"/>
              </a:rPr>
            </a:br>
            <a:r>
              <a:rPr lang="en" sz="3600" dirty="0">
                <a:latin typeface="Franklin Gothic Heavy" panose="020B0903020102020204" pitchFamily="34" charset="0"/>
              </a:rPr>
              <a:t>Program Pinjaman di Koperasi Duta Sejahtera</a:t>
            </a:r>
            <a:endParaRPr sz="3600" dirty="0">
              <a:solidFill>
                <a:schemeClr val="dk1"/>
              </a:solidFill>
              <a:latin typeface="Franklin Gothic Heavy" panose="020B0903020102020204" pitchFamily="34" charset="0"/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9550"/>
            <a:ext cx="2484550" cy="571074"/>
          </a:xfrm>
        </p:spPr>
        <p:txBody>
          <a:bodyPr/>
          <a:lstStyle/>
          <a:p>
            <a:r>
              <a:rPr lang="en-US" sz="2000" dirty="0" err="1">
                <a:latin typeface="Franklin Gothic Heavy" panose="020B0903020102020204" pitchFamily="34" charset="0"/>
              </a:rPr>
              <a:t>Latar</a:t>
            </a:r>
            <a:r>
              <a:rPr lang="en-US" sz="2000" dirty="0">
                <a:latin typeface="Franklin Gothic Heavy" panose="020B0903020102020204" pitchFamily="34" charset="0"/>
              </a:rPr>
              <a:t> </a:t>
            </a:r>
            <a:r>
              <a:rPr lang="en-US" sz="2000" dirty="0" err="1">
                <a:latin typeface="Franklin Gothic Heavy" panose="020B0903020102020204" pitchFamily="34" charset="0"/>
              </a:rPr>
              <a:t>Belakang</a:t>
            </a:r>
            <a:endParaRPr lang="en-US" sz="2000" dirty="0">
              <a:latin typeface="Franklin Gothic Heavy" panose="020B0903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742951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Franklin Gothic Medium" pitchFamily="34" charset="0"/>
              </a:rPr>
              <a:t>Koperasi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merupakan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lembaga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keuangan</a:t>
            </a:r>
            <a:r>
              <a:rPr lang="en-US" dirty="0">
                <a:latin typeface="Franklin Gothic Medium" pitchFamily="34" charset="0"/>
              </a:rPr>
              <a:t> yang </a:t>
            </a:r>
            <a:r>
              <a:rPr lang="en-US" dirty="0" err="1">
                <a:latin typeface="Franklin Gothic Medium" pitchFamily="34" charset="0"/>
              </a:rPr>
              <a:t>berfungsi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untuk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membantu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anggotanya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dalam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memenuhi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kebutuhan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finansial</a:t>
            </a:r>
            <a:r>
              <a:rPr lang="en-US" dirty="0">
                <a:latin typeface="Franklin Gothic Medium" pitchFamily="34" charset="0"/>
              </a:rPr>
              <a:t>, </a:t>
            </a:r>
            <a:r>
              <a:rPr lang="en-US" dirty="0" err="1">
                <a:latin typeface="Franklin Gothic Medium" pitchFamily="34" charset="0"/>
              </a:rPr>
              <a:t>salah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satunya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melalui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pinjaman</a:t>
            </a:r>
            <a:r>
              <a:rPr lang="en-US" dirty="0">
                <a:latin typeface="Franklin Gothic Medium" pitchFamily="34" charset="0"/>
              </a:rPr>
              <a:t>. </a:t>
            </a:r>
            <a:r>
              <a:rPr lang="en-US" dirty="0" err="1">
                <a:latin typeface="Franklin Gothic Medium" pitchFamily="34" charset="0"/>
              </a:rPr>
              <a:t>Namun</a:t>
            </a:r>
            <a:r>
              <a:rPr lang="en-US" dirty="0">
                <a:latin typeface="Franklin Gothic Medium" pitchFamily="34" charset="0"/>
              </a:rPr>
              <a:t>, </a:t>
            </a:r>
            <a:r>
              <a:rPr lang="en-US" dirty="0" err="1">
                <a:latin typeface="Franklin Gothic Medium" pitchFamily="34" charset="0"/>
              </a:rPr>
              <a:t>pengelolaan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pinjaman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koperasi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sering</a:t>
            </a:r>
            <a:r>
              <a:rPr lang="en-US" dirty="0">
                <a:latin typeface="Franklin Gothic Medium" pitchFamily="34" charset="0"/>
              </a:rPr>
              <a:t> kali </a:t>
            </a:r>
            <a:r>
              <a:rPr lang="en-US" dirty="0" err="1">
                <a:latin typeface="Franklin Gothic Medium" pitchFamily="34" charset="0"/>
              </a:rPr>
              <a:t>menghadapi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berbagai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tantangan</a:t>
            </a:r>
            <a:r>
              <a:rPr lang="en-US" dirty="0">
                <a:latin typeface="Franklin Gothic Medium" pitchFamily="34" charset="0"/>
              </a:rPr>
              <a:t>, </a:t>
            </a:r>
            <a:r>
              <a:rPr lang="en-US" dirty="0" err="1">
                <a:latin typeface="Franklin Gothic Medium" pitchFamily="34" charset="0"/>
              </a:rPr>
              <a:t>seperti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proses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pengajuan</a:t>
            </a:r>
            <a:r>
              <a:rPr lang="en-US" dirty="0">
                <a:latin typeface="Franklin Gothic Medium" pitchFamily="34" charset="0"/>
              </a:rPr>
              <a:t> yang </a:t>
            </a:r>
            <a:r>
              <a:rPr lang="en-US" dirty="0" err="1">
                <a:latin typeface="Franklin Gothic Medium" pitchFamily="34" charset="0"/>
              </a:rPr>
              <a:t>lambat</a:t>
            </a:r>
            <a:r>
              <a:rPr lang="en-US" dirty="0">
                <a:latin typeface="Franklin Gothic Medium" pitchFamily="34" charset="0"/>
              </a:rPr>
              <a:t>, </a:t>
            </a:r>
            <a:r>
              <a:rPr lang="en-US" dirty="0" err="1">
                <a:latin typeface="Franklin Gothic Medium" pitchFamily="34" charset="0"/>
              </a:rPr>
              <a:t>kurangnya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transparansi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informasi</a:t>
            </a:r>
            <a:r>
              <a:rPr lang="en-US" dirty="0">
                <a:latin typeface="Franklin Gothic Medium" pitchFamily="34" charset="0"/>
              </a:rPr>
              <a:t>, </a:t>
            </a:r>
            <a:r>
              <a:rPr lang="en-US" dirty="0" err="1">
                <a:latin typeface="Franklin Gothic Medium" pitchFamily="34" charset="0"/>
              </a:rPr>
              <a:t>dan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kesulitan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dalam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memantau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pembayaran</a:t>
            </a:r>
            <a:r>
              <a:rPr lang="en-US" dirty="0">
                <a:latin typeface="Franklin Gothic Medium" pitchFamily="34" charset="0"/>
              </a:rPr>
              <a:t>. </a:t>
            </a:r>
            <a:r>
              <a:rPr lang="en-US" dirty="0" err="1">
                <a:latin typeface="Franklin Gothic Medium" pitchFamily="34" charset="0"/>
              </a:rPr>
              <a:t>Dengan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perkembangan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teknologi</a:t>
            </a:r>
            <a:r>
              <a:rPr lang="en-US" dirty="0">
                <a:latin typeface="Franklin Gothic Medium" pitchFamily="34" charset="0"/>
              </a:rPr>
              <a:t>, </a:t>
            </a:r>
            <a:r>
              <a:rPr lang="en-US" dirty="0" err="1">
                <a:latin typeface="Franklin Gothic Medium" pitchFamily="34" charset="0"/>
              </a:rPr>
              <a:t>penerapan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sistem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berbasis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komputer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dapat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meningkatkan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efisiensi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efektivitas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pengelolaan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pinjaman</a:t>
            </a:r>
            <a:r>
              <a:rPr lang="en-US" dirty="0">
                <a:latin typeface="Franklin Gothic Medium" pitchFamily="34" charset="0"/>
              </a:rPr>
              <a:t>. Program </a:t>
            </a:r>
            <a:r>
              <a:rPr lang="en-US" dirty="0" err="1">
                <a:latin typeface="Franklin Gothic Medium" pitchFamily="34" charset="0"/>
              </a:rPr>
              <a:t>ini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dirancang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untuk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memberikan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solusi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dalam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pengelolaan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pinjaman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koperasi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dengan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menggunakan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bahasa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pemrograman</a:t>
            </a:r>
            <a:r>
              <a:rPr lang="en-US" dirty="0">
                <a:latin typeface="Franklin Gothic Medium" pitchFamily="34" charset="0"/>
              </a:rPr>
              <a:t> Java, yang </a:t>
            </a:r>
            <a:r>
              <a:rPr lang="en-US" dirty="0" err="1">
                <a:latin typeface="Franklin Gothic Medium" pitchFamily="34" charset="0"/>
              </a:rPr>
              <a:t>memungkinkan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anggota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untuk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mengajukan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pinjaman</a:t>
            </a:r>
            <a:r>
              <a:rPr lang="en-US" dirty="0">
                <a:latin typeface="Franklin Gothic Medium" pitchFamily="34" charset="0"/>
              </a:rPr>
              <a:t>, </a:t>
            </a:r>
            <a:r>
              <a:rPr lang="en-US" dirty="0" err="1">
                <a:latin typeface="Franklin Gothic Medium" pitchFamily="34" charset="0"/>
              </a:rPr>
              <a:t>memantau</a:t>
            </a:r>
            <a:r>
              <a:rPr lang="en-US" dirty="0">
                <a:latin typeface="Franklin Gothic Medium" pitchFamily="34" charset="0"/>
              </a:rPr>
              <a:t> status </a:t>
            </a:r>
            <a:r>
              <a:rPr lang="en-US" dirty="0" err="1">
                <a:latin typeface="Franklin Gothic Medium" pitchFamily="34" charset="0"/>
              </a:rPr>
              <a:t>pinjaman</a:t>
            </a:r>
            <a:r>
              <a:rPr lang="en-US" dirty="0">
                <a:latin typeface="Franklin Gothic Medium" pitchFamily="34" charset="0"/>
              </a:rPr>
              <a:t>, </a:t>
            </a:r>
            <a:r>
              <a:rPr lang="en-US" dirty="0" err="1">
                <a:latin typeface="Franklin Gothic Medium" pitchFamily="34" charset="0"/>
              </a:rPr>
              <a:t>dan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melakukan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pengelolaan</a:t>
            </a:r>
            <a:r>
              <a:rPr lang="en-US" dirty="0">
                <a:latin typeface="Franklin Gothic Medium" pitchFamily="34" charset="0"/>
              </a:rPr>
              <a:t> data </a:t>
            </a:r>
            <a:r>
              <a:rPr lang="en-US" dirty="0" err="1">
                <a:latin typeface="Franklin Gothic Medium" pitchFamily="34" charset="0"/>
              </a:rPr>
              <a:t>anggota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secara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lebih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efisien</a:t>
            </a:r>
            <a:r>
              <a:rPr lang="en-US" dirty="0">
                <a:latin typeface="Franklin Gothic Medium" pitchFamily="34" charset="0"/>
              </a:rPr>
              <a:t>.</a:t>
            </a:r>
          </a:p>
          <a:p>
            <a:endParaRPr lang="en-US" dirty="0">
              <a:latin typeface="Franklin Gothic Medium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2876550"/>
            <a:ext cx="2484550" cy="57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BM Plex Mono"/>
              <a:buNone/>
              <a:tabLst/>
              <a:defRPr/>
            </a:pPr>
            <a:r>
              <a:rPr lang="en-US" sz="2000" b="1" dirty="0" err="1">
                <a:solidFill>
                  <a:schemeClr val="dk2"/>
                </a:solidFill>
                <a:latin typeface="Franklin Gothic Heavy" panose="020B0903020102020204" pitchFamily="34" charset="0"/>
                <a:ea typeface="IBM Plex Mono"/>
                <a:cs typeface="IBM Plex Mono"/>
                <a:sym typeface="IBM Plex Mono"/>
              </a:rPr>
              <a:t>Permasalahan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Franklin Gothic Heavy" panose="020B0903020102020204" pitchFamily="34" charset="0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48615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Franklin Gothic Medium" panose="020B0603020102020204" pitchFamily="34" charset="0"/>
              </a:rPr>
              <a:t>Permasalahan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dari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latar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belakang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tersebut</a:t>
            </a:r>
            <a:r>
              <a:rPr lang="en-US" dirty="0">
                <a:latin typeface="Franklin Gothic Medium" panose="020B0603020102020204" pitchFamily="34" charset="0"/>
              </a:rPr>
              <a:t>, </a:t>
            </a:r>
            <a:r>
              <a:rPr lang="en-US" dirty="0" err="1">
                <a:latin typeface="Franklin Gothic Medium" panose="020B0603020102020204" pitchFamily="34" charset="0"/>
              </a:rPr>
              <a:t>adalah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bagaimana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cara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memperoleh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informasi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dengan</a:t>
            </a:r>
            <a:r>
              <a:rPr lang="en-US" dirty="0">
                <a:latin typeface="Franklin Gothic Medium" panose="020B0603020102020204" pitchFamily="34" charset="0"/>
              </a:rPr>
              <a:t> data </a:t>
            </a:r>
            <a:r>
              <a:rPr lang="en-US" dirty="0" err="1">
                <a:latin typeface="Franklin Gothic Medium" panose="020B0603020102020204" pitchFamily="34" charset="0"/>
              </a:rPr>
              <a:t>lengkap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saat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melakukan</a:t>
            </a:r>
            <a:r>
              <a:rPr lang="en-US" dirty="0">
                <a:latin typeface="Franklin Gothic Medium" panose="020B0603020102020204" pitchFamily="34" charset="0"/>
              </a:rPr>
              <a:t> proses </a:t>
            </a:r>
            <a:r>
              <a:rPr lang="en-US" dirty="0" err="1">
                <a:latin typeface="Franklin Gothic Medium" panose="020B0603020102020204" pitchFamily="34" charset="0"/>
              </a:rPr>
              <a:t>peminjaman</a:t>
            </a:r>
            <a:r>
              <a:rPr lang="en-US" dirty="0">
                <a:latin typeface="Franklin Gothic Medium" panose="020B0603020102020204" pitchFamily="34" charset="0"/>
              </a:rPr>
              <a:t>, </a:t>
            </a:r>
            <a:r>
              <a:rPr lang="en-US" dirty="0" err="1">
                <a:latin typeface="Franklin Gothic Medium" panose="020B0603020102020204" pitchFamily="34" charset="0"/>
              </a:rPr>
              <a:t>seperti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berapa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suku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bunga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perbulannya</a:t>
            </a:r>
            <a:r>
              <a:rPr lang="en-US" dirty="0">
                <a:latin typeface="Franklin Gothic Medium" panose="020B0603020102020204" pitchFamily="34" charset="0"/>
              </a:rPr>
              <a:t>, </a:t>
            </a:r>
            <a:r>
              <a:rPr lang="en-US" dirty="0" err="1">
                <a:latin typeface="Franklin Gothic Medium" panose="020B0603020102020204" pitchFamily="34" charset="0"/>
              </a:rPr>
              <a:t>angsuran</a:t>
            </a:r>
            <a:r>
              <a:rPr lang="en-US" dirty="0">
                <a:latin typeface="Franklin Gothic Medium" panose="020B0603020102020204" pitchFamily="34" charset="0"/>
              </a:rPr>
              <a:t> yang </a:t>
            </a:r>
            <a:r>
              <a:rPr lang="en-US" dirty="0" err="1">
                <a:latin typeface="Franklin Gothic Medium" panose="020B0603020102020204" pitchFamily="34" charset="0"/>
              </a:rPr>
              <a:t>harus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dibayar</a:t>
            </a:r>
            <a:r>
              <a:rPr lang="en-US" dirty="0">
                <a:latin typeface="Franklin Gothic Medium" panose="020B0603020102020204" pitchFamily="34" charset="0"/>
              </a:rPr>
              <a:t> per </a:t>
            </a:r>
            <a:r>
              <a:rPr lang="en-US" dirty="0" err="1">
                <a:latin typeface="Franklin Gothic Medium" panose="020B0603020102020204" pitchFamily="34" charset="0"/>
              </a:rPr>
              <a:t>bulan</a:t>
            </a:r>
            <a:r>
              <a:rPr lang="en-US" dirty="0">
                <a:latin typeface="Franklin Gothic Medium" panose="020B0603020102020204" pitchFamily="34" charset="0"/>
              </a:rPr>
              <a:t>, dan batas </a:t>
            </a:r>
            <a:r>
              <a:rPr lang="en-US" dirty="0" err="1">
                <a:latin typeface="Franklin Gothic Medium" panose="020B0603020102020204" pitchFamily="34" charset="0"/>
              </a:rPr>
              <a:t>jangka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waktunya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 smtClean="0">
                <a:latin typeface="Franklin Gothic Medium" panose="020B0603020102020204" pitchFamily="34" charset="0"/>
              </a:rPr>
              <a:t>dalam</a:t>
            </a:r>
            <a:r>
              <a:rPr lang="en-US" dirty="0" smtClean="0">
                <a:latin typeface="Franklin Gothic Medium" panose="020B0603020102020204" pitchFamily="34" charset="0"/>
              </a:rPr>
              <a:t> </a:t>
            </a:r>
            <a:r>
              <a:rPr lang="en-US" dirty="0" err="1" smtClean="0">
                <a:latin typeface="Franklin Gothic Medium" panose="020B0603020102020204" pitchFamily="34" charset="0"/>
              </a:rPr>
              <a:t>bentuk</a:t>
            </a:r>
            <a:r>
              <a:rPr lang="en-US" dirty="0" smtClean="0">
                <a:latin typeface="Franklin Gothic Medium" panose="020B0603020102020204" pitchFamily="34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</a:rPr>
              <a:t>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62000" y="1733550"/>
            <a:ext cx="31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Heavy" panose="020B0903020102020204" pitchFamily="34" charset="0"/>
              </a:rPr>
              <a:t>Tujuan</a:t>
            </a:r>
            <a:endParaRPr dirty="0">
              <a:latin typeface="Franklin Gothic Heavy" panose="020B0903020102020204" pitchFamily="34" charset="0"/>
            </a:endParaRP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76800" y="1962151"/>
            <a:ext cx="35430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Mempermudah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pengelola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dalam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memantau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mengelola</a:t>
            </a:r>
            <a:r>
              <a:rPr lang="en-US" dirty="0">
                <a:latin typeface="Franklin Gothic Medium" pitchFamily="34" charset="0"/>
              </a:rPr>
              <a:t> data </a:t>
            </a:r>
            <a:r>
              <a:rPr lang="en-US" dirty="0" err="1">
                <a:latin typeface="Franklin Gothic Medium" pitchFamily="34" charset="0"/>
              </a:rPr>
              <a:t>pinjaman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pembayaran</a:t>
            </a:r>
            <a:r>
              <a:rPr lang="en-US" dirty="0">
                <a:latin typeface="Franklin Gothic Medium" pitchFamily="34" charset="0"/>
              </a:rPr>
              <a:t>.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685800" y="2495550"/>
            <a:ext cx="3543000" cy="1318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ranklin Gothic Medium" pitchFamily="34" charset="0"/>
              </a:rPr>
              <a:t>-     Membuat program pinjaman koperasi dari java netBeans.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1531;p39"/>
          <p:cNvSpPr txBox="1">
            <a:spLocks/>
          </p:cNvSpPr>
          <p:nvPr/>
        </p:nvSpPr>
        <p:spPr>
          <a:xfrm>
            <a:off x="5029200" y="1200150"/>
            <a:ext cx="316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tabLst/>
              <a:defRPr/>
            </a:pPr>
            <a:r>
              <a:rPr lang="en-US" sz="3000" b="1" dirty="0" err="1">
                <a:solidFill>
                  <a:schemeClr val="dk2"/>
                </a:solidFill>
                <a:latin typeface="Franklin Gothic Heavy" panose="020B0903020102020204" pitchFamily="34" charset="0"/>
                <a:ea typeface="IBM Plex Mono"/>
                <a:cs typeface="IBM Plex Mono"/>
                <a:sym typeface="IBM Plex Mono"/>
              </a:rPr>
              <a:t>Manfaat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Franklin Gothic Heavy" panose="020B0903020102020204" pitchFamily="34" charset="0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76200" y="133350"/>
            <a:ext cx="2743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— </a:t>
            </a:r>
            <a:r>
              <a:rPr lang="en" sz="2000" dirty="0">
                <a:latin typeface="Franklin Gothic Heavy" panose="020B0903020102020204" pitchFamily="34" charset="0"/>
              </a:rPr>
              <a:t>Layout Inputan</a:t>
            </a:r>
            <a:endParaRPr sz="2000" dirty="0">
              <a:latin typeface="Franklin Gothic Heavy" panose="020B0903020102020204" pitchFamily="34" charset="0"/>
            </a:endParaRPr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" name="Picture 93" descr="in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590550"/>
            <a:ext cx="2514600" cy="2899377"/>
          </a:xfrm>
          <a:prstGeom prst="rect">
            <a:avLst/>
          </a:prstGeom>
        </p:spPr>
      </p:pic>
      <p:pic>
        <p:nvPicPr>
          <p:cNvPr id="95" name="Picture 94" descr="input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285750"/>
            <a:ext cx="2743200" cy="2142757"/>
          </a:xfrm>
          <a:prstGeom prst="rect">
            <a:avLst/>
          </a:prstGeom>
        </p:spPr>
      </p:pic>
      <p:pic>
        <p:nvPicPr>
          <p:cNvPr id="96" name="Picture 95" descr="input3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133350"/>
            <a:ext cx="2753889" cy="2128809"/>
          </a:xfrm>
          <a:prstGeom prst="rect">
            <a:avLst/>
          </a:prstGeom>
        </p:spPr>
      </p:pic>
      <p:pic>
        <p:nvPicPr>
          <p:cNvPr id="97" name="Picture 96" descr="input4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00" y="3081101"/>
            <a:ext cx="2562875" cy="2062399"/>
          </a:xfrm>
          <a:prstGeom prst="rect">
            <a:avLst/>
          </a:prstGeom>
        </p:spPr>
      </p:pic>
      <p:pic>
        <p:nvPicPr>
          <p:cNvPr id="98" name="Picture 97" descr="input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3105150"/>
            <a:ext cx="1798347" cy="1588321"/>
          </a:xfrm>
          <a:prstGeom prst="rect">
            <a:avLst/>
          </a:prstGeom>
        </p:spPr>
      </p:pic>
      <p:pic>
        <p:nvPicPr>
          <p:cNvPr id="99" name="Picture 98" descr="input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600" y="2343150"/>
            <a:ext cx="2658080" cy="2120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52400" y="133350"/>
            <a:ext cx="251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Franklin Gothic Heavy" panose="020B0903020102020204" pitchFamily="34" charset="0"/>
              </a:rPr>
              <a:t>- Layout Output</a:t>
            </a:r>
            <a:endParaRPr sz="2000" dirty="0">
              <a:latin typeface="Franklin Gothic Heavy" panose="020B0903020102020204" pitchFamily="34" charset="0"/>
            </a:endParaRPr>
          </a:p>
        </p:txBody>
      </p:sp>
      <p:pic>
        <p:nvPicPr>
          <p:cNvPr id="7" name="Picture 6" descr="output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90550"/>
            <a:ext cx="8458200" cy="1704813"/>
          </a:xfrm>
          <a:prstGeom prst="rect">
            <a:avLst/>
          </a:prstGeom>
        </p:spPr>
      </p:pic>
      <p:pic>
        <p:nvPicPr>
          <p:cNvPr id="8" name="Picture 7" descr="output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419350"/>
            <a:ext cx="8534400" cy="1907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ru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5750"/>
            <a:ext cx="2953162" cy="2715004"/>
          </a:xfrm>
          <a:prstGeom prst="rect">
            <a:avLst/>
          </a:prstGeom>
        </p:spPr>
      </p:pic>
      <p:pic>
        <p:nvPicPr>
          <p:cNvPr id="6" name="Picture 5" descr="en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819150"/>
            <a:ext cx="3467584" cy="1790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3257550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Franklin Gothic Demi Cond" pitchFamily="34" charset="0"/>
              </a:rPr>
              <a:t>Link </a:t>
            </a:r>
            <a:r>
              <a:rPr lang="en-US" dirty="0" err="1" smtClean="0">
                <a:latin typeface="Franklin Gothic Demi Cond" pitchFamily="34" charset="0"/>
              </a:rPr>
              <a:t>GitHub</a:t>
            </a:r>
            <a:endParaRPr lang="en-US" dirty="0">
              <a:latin typeface="Franklin Gothic Demi Con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152400" y="895350"/>
            <a:ext cx="20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Franklin Gothic Heavy" panose="020B0903020102020204" pitchFamily="34" charset="0"/>
              </a:rPr>
              <a:t>Kesimpulan</a:t>
            </a:r>
            <a:endParaRPr sz="2000" dirty="0">
              <a:latin typeface="Franklin Gothic Heavy" panose="020B0903020102020204" pitchFamily="34" charset="0"/>
            </a:endParaRPr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4999902" y="2372500"/>
            <a:ext cx="3839297" cy="164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>
                <a:latin typeface="Franklin Gothic Medium" pitchFamily="34" charset="0"/>
              </a:rPr>
              <a:t>Program </a:t>
            </a:r>
            <a:r>
              <a:rPr lang="en-US" dirty="0" err="1">
                <a:latin typeface="Franklin Gothic Medium" pitchFamily="34" charset="0"/>
              </a:rPr>
              <a:t>ini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diharap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dapat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dikembangkan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lagi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menjadi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sebuah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aplikasi</a:t>
            </a:r>
            <a:r>
              <a:rPr lang="en-US" dirty="0">
                <a:latin typeface="Franklin Gothic Medium" pitchFamily="34" charset="0"/>
              </a:rPr>
              <a:t>, agar </a:t>
            </a:r>
            <a:r>
              <a:rPr lang="en-US" dirty="0" err="1">
                <a:latin typeface="Franklin Gothic Medium" pitchFamily="34" charset="0"/>
              </a:rPr>
              <a:t>pengguna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pengelola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bisa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lebih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nyaman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dan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efisien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untuk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melakukan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proses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simpan</a:t>
            </a:r>
            <a:r>
              <a:rPr lang="en-US" dirty="0">
                <a:latin typeface="Franklin Gothic Medium" pitchFamily="34" charset="0"/>
              </a:rPr>
              <a:t>/</a:t>
            </a:r>
            <a:r>
              <a:rPr lang="en-US" dirty="0" err="1">
                <a:latin typeface="Franklin Gothic Medium" pitchFamily="34" charset="0"/>
              </a:rPr>
              <a:t>pinjam</a:t>
            </a:r>
            <a:r>
              <a:rPr lang="en-US" dirty="0">
                <a:latin typeface="Franklin Gothic Medium" pitchFamily="34" charset="0"/>
              </a:rPr>
              <a:t> </a:t>
            </a:r>
            <a:r>
              <a:rPr lang="en-US" dirty="0" err="1">
                <a:latin typeface="Franklin Gothic Medium" pitchFamily="34" charset="0"/>
              </a:rPr>
              <a:t>koperasi</a:t>
            </a:r>
            <a:r>
              <a:rPr lang="en-US" dirty="0">
                <a:latin typeface="Franklin Gothic Medium" pitchFamily="3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52400" y="1428750"/>
            <a:ext cx="38100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ranklin Gothic Medium" panose="020B0603020102020204" pitchFamily="34" charset="0"/>
              </a:rPr>
              <a:t>Program </a:t>
            </a:r>
            <a:r>
              <a:rPr lang="en-US" dirty="0" err="1">
                <a:latin typeface="Franklin Gothic Medium" panose="020B0603020102020204" pitchFamily="34" charset="0"/>
              </a:rPr>
              <a:t>pinjaman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koperasi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dari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pemrograman</a:t>
            </a:r>
            <a:r>
              <a:rPr lang="en-US" dirty="0">
                <a:latin typeface="Franklin Gothic Medium" panose="020B0603020102020204" pitchFamily="34" charset="0"/>
              </a:rPr>
              <a:t> java </a:t>
            </a:r>
            <a:r>
              <a:rPr lang="en-US">
                <a:latin typeface="Franklin Gothic Medium" panose="020B0603020102020204" pitchFamily="34" charset="0"/>
              </a:rPr>
              <a:t>netBeans </a:t>
            </a:r>
            <a:r>
              <a:rPr lang="en-US" dirty="0" err="1">
                <a:latin typeface="Franklin Gothic Medium" panose="020B0603020102020204" pitchFamily="34" charset="0"/>
              </a:rPr>
              <a:t>telah</a:t>
            </a:r>
            <a:r>
              <a:rPr lang="en-US" dirty="0"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latin typeface="Franklin Gothic Medium" panose="020B0603020102020204" pitchFamily="34" charset="0"/>
              </a:rPr>
              <a:t>terwujud</a:t>
            </a:r>
            <a:r>
              <a:rPr lang="en-US" dirty="0">
                <a:latin typeface="Franklin Gothic Medium" panose="020B0603020102020204" pitchFamily="34" charset="0"/>
              </a:rPr>
              <a:t>.</a:t>
            </a:r>
            <a:endParaRPr dirty="0">
              <a:latin typeface="Franklin Gothic Medium" panose="020B0603020102020204" pitchFamily="34" charset="0"/>
            </a:endParaRPr>
          </a:p>
        </p:txBody>
      </p:sp>
      <p:sp>
        <p:nvSpPr>
          <p:cNvPr id="32" name="Google Shape;1635;p41"/>
          <p:cNvSpPr txBox="1">
            <a:spLocks/>
          </p:cNvSpPr>
          <p:nvPr/>
        </p:nvSpPr>
        <p:spPr>
          <a:xfrm>
            <a:off x="5105400" y="180975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tabLst/>
              <a:defRPr/>
            </a:pPr>
            <a:r>
              <a:rPr lang="en-US" sz="2000" b="1" dirty="0">
                <a:solidFill>
                  <a:schemeClr val="dk2"/>
                </a:solidFill>
                <a:latin typeface="Franklin Gothic Heavy" panose="020B0903020102020204" pitchFamily="34" charset="0"/>
                <a:ea typeface="IBM Plex Mono"/>
                <a:cs typeface="IBM Plex Mono"/>
                <a:sym typeface="IBM Plex Mono"/>
              </a:rPr>
              <a:t>Saran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Franklin Gothic Heavy" panose="020B0903020102020204" pitchFamily="34" charset="0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218</Words>
  <Application>Microsoft Office PowerPoint</Application>
  <PresentationFormat>On-screen Show (16:9)</PresentationFormat>
  <Paragraphs>17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Poppins</vt:lpstr>
      <vt:lpstr>Franklin Gothic Heavy</vt:lpstr>
      <vt:lpstr>IBM Plex Mono</vt:lpstr>
      <vt:lpstr>Franklin Gothic Medium</vt:lpstr>
      <vt:lpstr>Franklin Gothic Demi Cond</vt:lpstr>
      <vt:lpstr>Introduction to Coding Workshop by Slidesgo</vt:lpstr>
      <vt:lpstr>Tugas Akhir Project Program Pinjaman di Koperasi Duta Sejahtera</vt:lpstr>
      <vt:lpstr>Latar Belakang</vt:lpstr>
      <vt:lpstr>Tujuan</vt:lpstr>
      <vt:lpstr>— Layout Inputan</vt:lpstr>
      <vt:lpstr>- Layout Output</vt:lpstr>
      <vt:lpstr>Slide 6</vt:lpstr>
      <vt:lpstr>Kesimpulan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Project Algoritma Pemrograman Simpan Pinjam Koperasi</dc:title>
  <dc:creator>xx</dc:creator>
  <cp:lastModifiedBy>xx</cp:lastModifiedBy>
  <cp:revision>7</cp:revision>
  <dcterms:modified xsi:type="dcterms:W3CDTF">2025-01-14T23:44:10Z</dcterms:modified>
</cp:coreProperties>
</file>