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7"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90" d="100"/>
          <a:sy n="90" d="100"/>
        </p:scale>
        <p:origin x="8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AppData\Local\Temp\93849990-8320-4058-9de7-141af10b3100_archive%20(3).zip.100\vgsales.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[vgsales.csv]Sheet2!PivotTable2</c:name>
    <c:fmtId val="10"/>
  </c:pivotSource>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AU" sz="3200" dirty="0"/>
              <a:t>Genre Sales in</a:t>
            </a:r>
            <a:r>
              <a:rPr lang="en-AU" sz="3200" baseline="0" dirty="0"/>
              <a:t> Each Market</a:t>
            </a:r>
            <a:r>
              <a:rPr lang="en-AU" sz="3200" dirty="0"/>
              <a:t> </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Sum of NA_Sales</c:v>
                </c:pt>
              </c:strCache>
            </c:strRef>
          </c:tx>
          <c:spPr>
            <a:solidFill>
              <a:schemeClr val="accent1"/>
            </a:solidFill>
            <a:ln>
              <a:noFill/>
            </a:ln>
            <a:effectLst/>
          </c:spPr>
          <c:invertIfNegative val="0"/>
          <c:cat>
            <c:strRef>
              <c:f>Sheet2!$A$4:$A$16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Sheet2!$B$4:$B$16</c:f>
              <c:numCache>
                <c:formatCode>General</c:formatCode>
                <c:ptCount val="12"/>
                <c:pt idx="0">
                  <c:v>877.82999999999163</c:v>
                </c:pt>
                <c:pt idx="1">
                  <c:v>105.79999999999998</c:v>
                </c:pt>
                <c:pt idx="2">
                  <c:v>223.59000000000017</c:v>
                </c:pt>
                <c:pt idx="3">
                  <c:v>410.23999999999904</c:v>
                </c:pt>
                <c:pt idx="4">
                  <c:v>447.0499999999991</c:v>
                </c:pt>
                <c:pt idx="5">
                  <c:v>123.78000000000009</c:v>
                </c:pt>
                <c:pt idx="6">
                  <c:v>359.41999999999774</c:v>
                </c:pt>
                <c:pt idx="7">
                  <c:v>327.27999999999901</c:v>
                </c:pt>
                <c:pt idx="8">
                  <c:v>582.59999999999502</c:v>
                </c:pt>
                <c:pt idx="9">
                  <c:v>183.31000000000068</c:v>
                </c:pt>
                <c:pt idx="10">
                  <c:v>683.34999999999673</c:v>
                </c:pt>
                <c:pt idx="11">
                  <c:v>68.700000000000188</c:v>
                </c:pt>
              </c:numCache>
            </c:numRef>
          </c:val>
          <c:extLst>
            <c:ext xmlns:c16="http://schemas.microsoft.com/office/drawing/2014/chart" uri="{C3380CC4-5D6E-409C-BE32-E72D297353CC}">
              <c16:uniqueId val="{00000000-9668-4C59-9ECC-EE5925F3CF4B}"/>
            </c:ext>
          </c:extLst>
        </c:ser>
        <c:ser>
          <c:idx val="1"/>
          <c:order val="1"/>
          <c:tx>
            <c:strRef>
              <c:f>Sheet2!$C$3</c:f>
              <c:strCache>
                <c:ptCount val="1"/>
                <c:pt idx="0">
                  <c:v>Sum of EU_Sales</c:v>
                </c:pt>
              </c:strCache>
            </c:strRef>
          </c:tx>
          <c:spPr>
            <a:solidFill>
              <a:schemeClr val="accent2"/>
            </a:solidFill>
            <a:ln>
              <a:noFill/>
            </a:ln>
            <a:effectLst/>
          </c:spPr>
          <c:invertIfNegative val="0"/>
          <c:cat>
            <c:strRef>
              <c:f>Sheet2!$A$4:$A$16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Sheet2!$C$4:$C$16</c:f>
              <c:numCache>
                <c:formatCode>General</c:formatCode>
                <c:ptCount val="12"/>
                <c:pt idx="0">
                  <c:v>524.99999999998545</c:v>
                </c:pt>
                <c:pt idx="1">
                  <c:v>64.130000000000081</c:v>
                </c:pt>
                <c:pt idx="2">
                  <c:v>101.32000000000025</c:v>
                </c:pt>
                <c:pt idx="3">
                  <c:v>215.98000000000036</c:v>
                </c:pt>
                <c:pt idx="4">
                  <c:v>201.63000000000017</c:v>
                </c:pt>
                <c:pt idx="5">
                  <c:v>50.77999999999998</c:v>
                </c:pt>
                <c:pt idx="6">
                  <c:v>238.39000000000024</c:v>
                </c:pt>
                <c:pt idx="7">
                  <c:v>188.06000000000031</c:v>
                </c:pt>
                <c:pt idx="8">
                  <c:v>313.26999999999668</c:v>
                </c:pt>
                <c:pt idx="9">
                  <c:v>113.38000000000019</c:v>
                </c:pt>
                <c:pt idx="10">
                  <c:v>376.84999999999457</c:v>
                </c:pt>
                <c:pt idx="11">
                  <c:v>45.340000000000053</c:v>
                </c:pt>
              </c:numCache>
            </c:numRef>
          </c:val>
          <c:extLst>
            <c:ext xmlns:c16="http://schemas.microsoft.com/office/drawing/2014/chart" uri="{C3380CC4-5D6E-409C-BE32-E72D297353CC}">
              <c16:uniqueId val="{00000001-9668-4C59-9ECC-EE5925F3CF4B}"/>
            </c:ext>
          </c:extLst>
        </c:ser>
        <c:ser>
          <c:idx val="2"/>
          <c:order val="2"/>
          <c:tx>
            <c:strRef>
              <c:f>Sheet2!$D$3</c:f>
              <c:strCache>
                <c:ptCount val="1"/>
                <c:pt idx="0">
                  <c:v>Sum of JP_Sales</c:v>
                </c:pt>
              </c:strCache>
            </c:strRef>
          </c:tx>
          <c:spPr>
            <a:solidFill>
              <a:schemeClr val="accent3"/>
            </a:solidFill>
            <a:ln>
              <a:noFill/>
            </a:ln>
            <a:effectLst/>
          </c:spPr>
          <c:invertIfNegative val="0"/>
          <c:cat>
            <c:strRef>
              <c:f>Sheet2!$A$4:$A$16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Sheet2!$D$4:$D$16</c:f>
              <c:numCache>
                <c:formatCode>General</c:formatCode>
                <c:ptCount val="12"/>
                <c:pt idx="0">
                  <c:v>159.95000000000087</c:v>
                </c:pt>
                <c:pt idx="1">
                  <c:v>52.070000000000299</c:v>
                </c:pt>
                <c:pt idx="2">
                  <c:v>87.350000000000136</c:v>
                </c:pt>
                <c:pt idx="3">
                  <c:v>107.75999999999995</c:v>
                </c:pt>
                <c:pt idx="4">
                  <c:v>130.77000000000012</c:v>
                </c:pt>
                <c:pt idx="5">
                  <c:v>57.309999999999967</c:v>
                </c:pt>
                <c:pt idx="6">
                  <c:v>56.690000000000019</c:v>
                </c:pt>
                <c:pt idx="7">
                  <c:v>352.3099999999979</c:v>
                </c:pt>
                <c:pt idx="8">
                  <c:v>38.280000000000072</c:v>
                </c:pt>
                <c:pt idx="9">
                  <c:v>63.700000000000067</c:v>
                </c:pt>
                <c:pt idx="10">
                  <c:v>135.3700000000004</c:v>
                </c:pt>
                <c:pt idx="11">
                  <c:v>49.460000000000029</c:v>
                </c:pt>
              </c:numCache>
            </c:numRef>
          </c:val>
          <c:extLst>
            <c:ext xmlns:c16="http://schemas.microsoft.com/office/drawing/2014/chart" uri="{C3380CC4-5D6E-409C-BE32-E72D297353CC}">
              <c16:uniqueId val="{00000002-9668-4C59-9ECC-EE5925F3CF4B}"/>
            </c:ext>
          </c:extLst>
        </c:ser>
        <c:ser>
          <c:idx val="3"/>
          <c:order val="3"/>
          <c:tx>
            <c:strRef>
              <c:f>Sheet2!$E$3</c:f>
              <c:strCache>
                <c:ptCount val="1"/>
                <c:pt idx="0">
                  <c:v>Sum of Other_Sales</c:v>
                </c:pt>
              </c:strCache>
            </c:strRef>
          </c:tx>
          <c:spPr>
            <a:solidFill>
              <a:schemeClr val="accent4"/>
            </a:solidFill>
            <a:ln>
              <a:noFill/>
            </a:ln>
            <a:effectLst/>
          </c:spPr>
          <c:invertIfNegative val="0"/>
          <c:cat>
            <c:strRef>
              <c:f>Sheet2!$A$4:$A$16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Sheet2!$E$4:$E$16</c:f>
              <c:numCache>
                <c:formatCode>General</c:formatCode>
                <c:ptCount val="12"/>
                <c:pt idx="0">
                  <c:v>187.37999999999721</c:v>
                </c:pt>
                <c:pt idx="1">
                  <c:v>16.810000000000024</c:v>
                </c:pt>
                <c:pt idx="2">
                  <c:v>36.679999999999978</c:v>
                </c:pt>
                <c:pt idx="3">
                  <c:v>75.320000000001357</c:v>
                </c:pt>
                <c:pt idx="4">
                  <c:v>51.589999999999776</c:v>
                </c:pt>
                <c:pt idx="5">
                  <c:v>12.549999999999935</c:v>
                </c:pt>
                <c:pt idx="6">
                  <c:v>77.270000000001161</c:v>
                </c:pt>
                <c:pt idx="7">
                  <c:v>59.609999999999992</c:v>
                </c:pt>
                <c:pt idx="8">
                  <c:v>102.69000000000112</c:v>
                </c:pt>
                <c:pt idx="9">
                  <c:v>31.520000000000294</c:v>
                </c:pt>
                <c:pt idx="10">
                  <c:v>134.96999999999758</c:v>
                </c:pt>
                <c:pt idx="11">
                  <c:v>11.359999999999932</c:v>
                </c:pt>
              </c:numCache>
            </c:numRef>
          </c:val>
          <c:extLst>
            <c:ext xmlns:c16="http://schemas.microsoft.com/office/drawing/2014/chart" uri="{C3380CC4-5D6E-409C-BE32-E72D297353CC}">
              <c16:uniqueId val="{00000003-9668-4C59-9ECC-EE5925F3CF4B}"/>
            </c:ext>
          </c:extLst>
        </c:ser>
        <c:dLbls>
          <c:showLegendKey val="0"/>
          <c:showVal val="0"/>
          <c:showCatName val="0"/>
          <c:showSerName val="0"/>
          <c:showPercent val="0"/>
          <c:showBubbleSize val="0"/>
        </c:dLbls>
        <c:gapWidth val="219"/>
        <c:overlap val="-27"/>
        <c:axId val="1653906304"/>
        <c:axId val="1664661520"/>
      </c:barChart>
      <c:catAx>
        <c:axId val="1653906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661520"/>
        <c:crosses val="autoZero"/>
        <c:auto val="1"/>
        <c:lblAlgn val="ctr"/>
        <c:lblOffset val="100"/>
        <c:noMultiLvlLbl val="0"/>
      </c:catAx>
      <c:valAx>
        <c:axId val="16646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Sales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9063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0.88012</cdr:x>
      <cdr:y>0.70698</cdr:y>
    </cdr:from>
    <cdr:to>
      <cdr:x>1</cdr:x>
      <cdr:y>1</cdr:y>
    </cdr:to>
    <cdr:pic>
      <cdr:nvPicPr>
        <cdr:cNvPr id="2" name="Picture 1" descr="Planning face to face] Call Of Duty A new female character combining beauty  and strength-Aiben-Tracker! | Call of duty, Female characters, Call of duty  black">
          <a:extLst xmlns:a="http://schemas.openxmlformats.org/drawingml/2006/main">
            <a:ext uri="{FF2B5EF4-FFF2-40B4-BE49-F238E27FC236}">
              <a16:creationId xmlns:a16="http://schemas.microsoft.com/office/drawing/2014/main" id="{3EF1A236-1EFF-81FF-4DEC-CC2ABF425393}"/>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BEBA8EAE-BF5A-486C-A8C5-ECC9F3942E4B}">
              <a14:imgProps xmlns:a14="http://schemas.microsoft.com/office/drawing/2010/main">
                <a14:imgLayer r:embed="rId2">
                  <a14:imgEffect>
                    <a14:backgroundRemoval t="1186" b="99012" l="2582" r="99321">
                      <a14:foregroundMark x1="48641" y1="10474" x2="36685" y2="5534"/>
                      <a14:foregroundMark x1="36685" y1="5534" x2="34239" y2="11462"/>
                      <a14:foregroundMark x1="20652" y1="10968" x2="19973" y2="1186"/>
                      <a14:foregroundMark x1="94429" y1="49012" x2="99321" y2="48518"/>
                      <a14:foregroundMark x1="2582" y1="99012" x2="19293" y2="82213"/>
                    </a14:backgroundRemoval>
                  </a14:imgEffect>
                </a14:imgLayer>
              </a14:imgProps>
            </a:ex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0730422" y="4848447"/>
          <a:ext cx="1461578" cy="2009553"/>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9D84-AD85-CD52-64BB-2092058DE7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0957D30-9F83-A69F-7F6B-622AB61C0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485425A-9FD4-22CB-C119-691CA19FD8B8}"/>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5" name="Footer Placeholder 4">
            <a:extLst>
              <a:ext uri="{FF2B5EF4-FFF2-40B4-BE49-F238E27FC236}">
                <a16:creationId xmlns:a16="http://schemas.microsoft.com/office/drawing/2014/main" id="{56D24A97-9E78-2933-1EFD-27D7F34C7C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1D591E-9B61-BE38-7B3D-9E64DAC86310}"/>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316435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CDEE-58D5-21E7-A4DF-3A392DF8636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9F0AC43-4BB7-5CC4-4685-687D06614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559A05-C550-69DE-152D-B5568AF43EFA}"/>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5" name="Footer Placeholder 4">
            <a:extLst>
              <a:ext uri="{FF2B5EF4-FFF2-40B4-BE49-F238E27FC236}">
                <a16:creationId xmlns:a16="http://schemas.microsoft.com/office/drawing/2014/main" id="{2B429BE1-8FF0-26A5-01F0-7D3F5EF415A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CED3C0-7307-8E6F-4853-F4310E1272B9}"/>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243007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F3CB8-E184-E2DE-7100-671C206F90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A3EF792-9C5B-C107-12AB-BBB7DCBC4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B6F536-A390-8DC6-7E36-DF4F7D826F32}"/>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5" name="Footer Placeholder 4">
            <a:extLst>
              <a:ext uri="{FF2B5EF4-FFF2-40B4-BE49-F238E27FC236}">
                <a16:creationId xmlns:a16="http://schemas.microsoft.com/office/drawing/2014/main" id="{6676FDF4-516D-F263-5FC5-05323C2BA4E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6BF226-FAD7-9694-7296-48A46BF4A90A}"/>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56024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9F2F-4DAF-E172-3398-5663CC6BAF1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9E63DF6-2D11-ECC8-B131-0E274A038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193091-D6A4-A951-3AAC-68F7617B6812}"/>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5" name="Footer Placeholder 4">
            <a:extLst>
              <a:ext uri="{FF2B5EF4-FFF2-40B4-BE49-F238E27FC236}">
                <a16:creationId xmlns:a16="http://schemas.microsoft.com/office/drawing/2014/main" id="{823FA466-104A-112C-AE49-A7F3311018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45C939-F501-1B20-0A20-4047ADBBCDE0}"/>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392854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6A1C-010B-538D-6F5F-1DCB33F2E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01E9348-0311-B867-AC60-9FC60E298C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F1F6D6-7BAE-1B83-B431-FE3EC19E8A8C}"/>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5" name="Footer Placeholder 4">
            <a:extLst>
              <a:ext uri="{FF2B5EF4-FFF2-40B4-BE49-F238E27FC236}">
                <a16:creationId xmlns:a16="http://schemas.microsoft.com/office/drawing/2014/main" id="{5A8A2AFC-B20A-D5CD-9D85-3319D30E0C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E58F93F-4688-8875-D145-BD633272BB54}"/>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382388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9C21-5007-9F26-1B5F-40650C10BA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A78D86-09C5-80E4-4A59-F86B1AAC0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5947BF9-DA4B-D4EA-7826-201F9A043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5A7281C-53AC-844D-5EA2-13F9E5484AC5}"/>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6" name="Footer Placeholder 5">
            <a:extLst>
              <a:ext uri="{FF2B5EF4-FFF2-40B4-BE49-F238E27FC236}">
                <a16:creationId xmlns:a16="http://schemas.microsoft.com/office/drawing/2014/main" id="{21D56F65-6A8B-EF7E-F190-0A1DA2D388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2195A0-5838-D8A3-8C33-A63E91C6717A}"/>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15946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44EA-E526-ABB1-5247-ED414F97B04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A0CDBE-E1BA-1657-7584-162EA5C6A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CD364-4307-762E-5362-DCDF5DC374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FC53CA0-FE9D-4DAD-F1F3-9E3D71697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5A1DC-F304-8908-2859-5ED9D811F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65C5755-2902-0A29-C534-18B359079EF2}"/>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8" name="Footer Placeholder 7">
            <a:extLst>
              <a:ext uri="{FF2B5EF4-FFF2-40B4-BE49-F238E27FC236}">
                <a16:creationId xmlns:a16="http://schemas.microsoft.com/office/drawing/2014/main" id="{7484F434-A225-D5BD-9BC4-7D572C4ACB1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37C2853-CB5A-7B65-9E61-0A33169B84CD}"/>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282894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FAD9-81E8-19CC-C200-50B11F2C3C8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FC18D3D-364D-3117-55EC-F29E7EBE8568}"/>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4" name="Footer Placeholder 3">
            <a:extLst>
              <a:ext uri="{FF2B5EF4-FFF2-40B4-BE49-F238E27FC236}">
                <a16:creationId xmlns:a16="http://schemas.microsoft.com/office/drawing/2014/main" id="{A7C6D454-F2D6-2BBA-C08C-51A01F6A5D6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9AFB65-9B27-5677-6CB2-39691750B080}"/>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595186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39322-5EC8-76DD-45DC-D47378CC8E4F}"/>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3" name="Footer Placeholder 2">
            <a:extLst>
              <a:ext uri="{FF2B5EF4-FFF2-40B4-BE49-F238E27FC236}">
                <a16:creationId xmlns:a16="http://schemas.microsoft.com/office/drawing/2014/main" id="{5F0615B9-7126-AA6C-55D0-8F96466721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58F1CDC-417B-E2B4-45A1-1AB56BE91CC1}"/>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19098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51D-D5D1-79D2-BAD8-0F9D97E50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BDAE0BC-72C9-4574-04C5-42728DB3A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10E90A1-C0C7-87BC-17B4-1FD5CA05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65960-787C-F743-56B8-FB61F17A68E0}"/>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6" name="Footer Placeholder 5">
            <a:extLst>
              <a:ext uri="{FF2B5EF4-FFF2-40B4-BE49-F238E27FC236}">
                <a16:creationId xmlns:a16="http://schemas.microsoft.com/office/drawing/2014/main" id="{CC439BB1-47BF-B83E-A411-8E2F6F65B7B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D41418-B360-343B-DAE1-7DDF0D65DCD4}"/>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146778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EC92-E6E9-5CB4-D593-38D37773B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97D789F-0142-E7DD-3A6A-AA3D12E00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2CABF25-068B-C2A4-414C-4DCA36110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7A306-F412-3E66-F8C9-A79E389C908A}"/>
              </a:ext>
            </a:extLst>
          </p:cNvPr>
          <p:cNvSpPr>
            <a:spLocks noGrp="1"/>
          </p:cNvSpPr>
          <p:nvPr>
            <p:ph type="dt" sz="half" idx="10"/>
          </p:nvPr>
        </p:nvSpPr>
        <p:spPr/>
        <p:txBody>
          <a:bodyPr/>
          <a:lstStyle/>
          <a:p>
            <a:fld id="{3845BBC6-B633-43FF-9BA5-80E977C27533}" type="datetimeFigureOut">
              <a:rPr lang="en-AU" smtClean="0"/>
              <a:t>28/02/2024</a:t>
            </a:fld>
            <a:endParaRPr lang="en-AU"/>
          </a:p>
        </p:txBody>
      </p:sp>
      <p:sp>
        <p:nvSpPr>
          <p:cNvPr id="6" name="Footer Placeholder 5">
            <a:extLst>
              <a:ext uri="{FF2B5EF4-FFF2-40B4-BE49-F238E27FC236}">
                <a16:creationId xmlns:a16="http://schemas.microsoft.com/office/drawing/2014/main" id="{04589E6A-1D89-6F7F-7897-C985CFD5E8D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76559E-9880-BB6C-B911-570BECB48AE6}"/>
              </a:ext>
            </a:extLst>
          </p:cNvPr>
          <p:cNvSpPr>
            <a:spLocks noGrp="1"/>
          </p:cNvSpPr>
          <p:nvPr>
            <p:ph type="sldNum" sz="quarter" idx="12"/>
          </p:nvPr>
        </p:nvSpPr>
        <p:spPr/>
        <p:txBody>
          <a:bodyPr/>
          <a:lstStyle/>
          <a:p>
            <a:fld id="{40DB6FB6-11B3-4591-9F4C-4F4026D791BC}" type="slidenum">
              <a:rPr lang="en-AU" smtClean="0"/>
              <a:t>‹#›</a:t>
            </a:fld>
            <a:endParaRPr lang="en-AU"/>
          </a:p>
        </p:txBody>
      </p:sp>
    </p:spTree>
    <p:extLst>
      <p:ext uri="{BB962C8B-B14F-4D97-AF65-F5344CB8AC3E}">
        <p14:creationId xmlns:p14="http://schemas.microsoft.com/office/powerpoint/2010/main" val="192680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60620-D042-CA8C-0E7A-DBF27A354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E389CD-A038-AB2D-9408-2280253E8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68A07E-2E9B-4DEA-2276-6BBB53988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45BBC6-B633-43FF-9BA5-80E977C27533}" type="datetimeFigureOut">
              <a:rPr lang="en-AU" smtClean="0"/>
              <a:t>28/02/2024</a:t>
            </a:fld>
            <a:endParaRPr lang="en-AU"/>
          </a:p>
        </p:txBody>
      </p:sp>
      <p:sp>
        <p:nvSpPr>
          <p:cNvPr id="5" name="Footer Placeholder 4">
            <a:extLst>
              <a:ext uri="{FF2B5EF4-FFF2-40B4-BE49-F238E27FC236}">
                <a16:creationId xmlns:a16="http://schemas.microsoft.com/office/drawing/2014/main" id="{3BE4EF4F-8CA4-AEA2-CA1B-4E08A45A2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EBDF195-7257-D4F3-47E6-C4F7A6487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DB6FB6-11B3-4591-9F4C-4F4026D791BC}" type="slidenum">
              <a:rPr lang="en-AU" smtClean="0"/>
              <a:t>‹#›</a:t>
            </a:fld>
            <a:endParaRPr lang="en-AU"/>
          </a:p>
        </p:txBody>
      </p:sp>
    </p:spTree>
    <p:extLst>
      <p:ext uri="{BB962C8B-B14F-4D97-AF65-F5344CB8AC3E}">
        <p14:creationId xmlns:p14="http://schemas.microsoft.com/office/powerpoint/2010/main" val="124050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1" name="Rectangle 10">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A9AB8C5-F602-3F4A-A2EE-C5EF58398BC4}"/>
              </a:ext>
            </a:extLst>
          </p:cNvPr>
          <p:cNvSpPr>
            <a:spLocks noGrp="1"/>
          </p:cNvSpPr>
          <p:nvPr>
            <p:ph type="ctrTitle"/>
          </p:nvPr>
        </p:nvSpPr>
        <p:spPr>
          <a:xfrm>
            <a:off x="838200" y="5609902"/>
            <a:ext cx="6924026" cy="913975"/>
          </a:xfrm>
        </p:spPr>
        <p:txBody>
          <a:bodyPr anchor="ctr">
            <a:normAutofit/>
          </a:bodyPr>
          <a:lstStyle/>
          <a:p>
            <a:pPr algn="l"/>
            <a:r>
              <a:rPr lang="en-US" sz="2700">
                <a:solidFill>
                  <a:srgbClr val="FFFFFF"/>
                </a:solidFill>
              </a:rPr>
              <a:t>Capstone Project : Regression Analysis for Predicting Video Game Sales</a:t>
            </a:r>
            <a:endParaRPr lang="en-AU" sz="2700">
              <a:solidFill>
                <a:srgbClr val="FFFFFF"/>
              </a:solidFill>
            </a:endParaRPr>
          </a:p>
        </p:txBody>
      </p:sp>
      <p:sp>
        <p:nvSpPr>
          <p:cNvPr id="3" name="Subtitle 2">
            <a:extLst>
              <a:ext uri="{FF2B5EF4-FFF2-40B4-BE49-F238E27FC236}">
                <a16:creationId xmlns:a16="http://schemas.microsoft.com/office/drawing/2014/main" id="{A148B089-C9AE-71CF-1A9C-44E300C8836D}"/>
              </a:ext>
            </a:extLst>
          </p:cNvPr>
          <p:cNvSpPr>
            <a:spLocks noGrp="1"/>
          </p:cNvSpPr>
          <p:nvPr>
            <p:ph type="subTitle" idx="1"/>
          </p:nvPr>
        </p:nvSpPr>
        <p:spPr>
          <a:xfrm>
            <a:off x="7762226" y="5600706"/>
            <a:ext cx="3553475" cy="934080"/>
          </a:xfrm>
        </p:spPr>
        <p:txBody>
          <a:bodyPr anchor="ctr">
            <a:normAutofit/>
          </a:bodyPr>
          <a:lstStyle/>
          <a:p>
            <a:pPr algn="r"/>
            <a:r>
              <a:rPr lang="en-AU" sz="1800">
                <a:solidFill>
                  <a:srgbClr val="FFFFFF"/>
                </a:solidFill>
              </a:rPr>
              <a:t>An examination into the effect of variables on Global Video Sales</a:t>
            </a:r>
          </a:p>
        </p:txBody>
      </p:sp>
      <p:pic>
        <p:nvPicPr>
          <p:cNvPr id="5" name="Picture 4" descr="A video game screen with a chest and trees&#10;&#10;Description automatically generated">
            <a:extLst>
              <a:ext uri="{FF2B5EF4-FFF2-40B4-BE49-F238E27FC236}">
                <a16:creationId xmlns:a16="http://schemas.microsoft.com/office/drawing/2014/main" id="{84795E3E-83B7-3DB7-C34F-0C800130F19E}"/>
              </a:ext>
            </a:extLst>
          </p:cNvPr>
          <p:cNvPicPr>
            <a:picLocks noChangeAspect="1"/>
          </p:cNvPicPr>
          <p:nvPr/>
        </p:nvPicPr>
        <p:blipFill rotWithShape="1">
          <a:blip r:embed="rId2">
            <a:extLst>
              <a:ext uri="{28A0092B-C50C-407E-A947-70E740481C1C}">
                <a14:useLocalDpi xmlns:a14="http://schemas.microsoft.com/office/drawing/2010/main" val="0"/>
              </a:ext>
            </a:extLst>
          </a:blip>
          <a:srcRect t="12638"/>
          <a:stretch/>
        </p:blipFill>
        <p:spPr>
          <a:xfrm>
            <a:off x="1" y="10"/>
            <a:ext cx="12191998" cy="5352218"/>
          </a:xfrm>
          <a:prstGeom prst="rect">
            <a:avLst/>
          </a:prstGeom>
        </p:spPr>
      </p:pic>
    </p:spTree>
    <p:extLst>
      <p:ext uri="{BB962C8B-B14F-4D97-AF65-F5344CB8AC3E}">
        <p14:creationId xmlns:p14="http://schemas.microsoft.com/office/powerpoint/2010/main" val="302607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8B21F-CAD2-F0CD-0881-836F0D232814}"/>
              </a:ext>
            </a:extLst>
          </p:cNvPr>
          <p:cNvSpPr>
            <a:spLocks noGrp="1"/>
          </p:cNvSpPr>
          <p:nvPr>
            <p:ph type="title"/>
          </p:nvPr>
        </p:nvSpPr>
        <p:spPr>
          <a:xfrm>
            <a:off x="686834" y="1153572"/>
            <a:ext cx="3200400" cy="4461163"/>
          </a:xfrm>
        </p:spPr>
        <p:txBody>
          <a:bodyPr>
            <a:normAutofit/>
          </a:bodyPr>
          <a:lstStyle/>
          <a:p>
            <a:r>
              <a:rPr lang="en-AU" b="1" i="0" dirty="0">
                <a:solidFill>
                  <a:srgbClr val="FFFFFF"/>
                </a:solidFill>
                <a:effectLst/>
                <a:latin typeface="Söhne"/>
              </a:rPr>
              <a:t>Overview of Data &amp; Problem Definition</a:t>
            </a:r>
            <a:endParaRPr lang="en-AU"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B62EEA5-191F-A569-8411-3586C68C6C83}"/>
              </a:ext>
            </a:extLst>
          </p:cNvPr>
          <p:cNvSpPr>
            <a:spLocks noGrp="1"/>
          </p:cNvSpPr>
          <p:nvPr>
            <p:ph idx="1"/>
          </p:nvPr>
        </p:nvSpPr>
        <p:spPr>
          <a:xfrm>
            <a:off x="4447308" y="591344"/>
            <a:ext cx="6906491" cy="5585619"/>
          </a:xfrm>
        </p:spPr>
        <p:txBody>
          <a:bodyPr anchor="ctr">
            <a:normAutofit/>
          </a:bodyPr>
          <a:lstStyle/>
          <a:p>
            <a:pPr marL="0" indent="0">
              <a:buNone/>
            </a:pPr>
            <a:r>
              <a:rPr lang="en-US" b="0" i="0" dirty="0">
                <a:effectLst/>
                <a:latin typeface="Söhne"/>
              </a:rPr>
              <a:t>This project aims to analyze historical video game sales data, identifying trends in genres, platforms, and publishers to inform strategic decisions in the gaming industry.</a:t>
            </a:r>
            <a:endParaRPr lang="en-US" dirty="0">
              <a:latin typeface="Söhne"/>
            </a:endParaRPr>
          </a:p>
          <a:p>
            <a:pPr marL="0" indent="0">
              <a:buNone/>
            </a:pPr>
            <a:r>
              <a:rPr lang="en-US" b="0" i="0" dirty="0">
                <a:effectLst/>
                <a:latin typeface="Söhne"/>
              </a:rPr>
              <a:t>The dependent variable that will be predicted using multiple linear regression models is total Global Sales.</a:t>
            </a:r>
          </a:p>
          <a:p>
            <a:pPr marL="0" indent="0">
              <a:buNone/>
            </a:pPr>
            <a:r>
              <a:rPr lang="en-US" b="0" i="0" dirty="0">
                <a:effectLst/>
                <a:latin typeface="Söhne"/>
              </a:rPr>
              <a:t>As the dataset lacks quantitative independent variables, categorical variables like Platform, Genre, and Publisher are converted into numerical variables for regression analysis, considering their high correlation with the dependent variable.</a:t>
            </a:r>
            <a:endParaRPr lang="en-AU" dirty="0"/>
          </a:p>
        </p:txBody>
      </p:sp>
    </p:spTree>
    <p:extLst>
      <p:ext uri="{BB962C8B-B14F-4D97-AF65-F5344CB8AC3E}">
        <p14:creationId xmlns:p14="http://schemas.microsoft.com/office/powerpoint/2010/main" val="371462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E873-5F2F-4107-BB8B-9D1BF9CFF24E}"/>
              </a:ext>
            </a:extLst>
          </p:cNvPr>
          <p:cNvSpPr>
            <a:spLocks noGrp="1"/>
          </p:cNvSpPr>
          <p:nvPr>
            <p:ph type="title"/>
          </p:nvPr>
        </p:nvSpPr>
        <p:spPr>
          <a:xfrm>
            <a:off x="249264" y="0"/>
            <a:ext cx="10515600" cy="1325563"/>
          </a:xfrm>
        </p:spPr>
        <p:txBody>
          <a:bodyPr/>
          <a:lstStyle/>
          <a:p>
            <a:r>
              <a:rPr lang="en-AU" b="1" i="0" dirty="0">
                <a:solidFill>
                  <a:srgbClr val="0D0D0D"/>
                </a:solidFill>
                <a:effectLst/>
                <a:latin typeface="Söhne"/>
              </a:rPr>
              <a:t>Popularity based on Genre</a:t>
            </a:r>
            <a:endParaRPr lang="en-AU" dirty="0"/>
          </a:p>
        </p:txBody>
      </p:sp>
      <p:sp>
        <p:nvSpPr>
          <p:cNvPr id="3" name="Content Placeholder 2">
            <a:extLst>
              <a:ext uri="{FF2B5EF4-FFF2-40B4-BE49-F238E27FC236}">
                <a16:creationId xmlns:a16="http://schemas.microsoft.com/office/drawing/2014/main" id="{DC7F92B9-9259-1CF2-AD14-137BAB759C3C}"/>
              </a:ext>
            </a:extLst>
          </p:cNvPr>
          <p:cNvSpPr>
            <a:spLocks noGrp="1"/>
          </p:cNvSpPr>
          <p:nvPr>
            <p:ph idx="1"/>
          </p:nvPr>
        </p:nvSpPr>
        <p:spPr>
          <a:xfrm>
            <a:off x="358942" y="985402"/>
            <a:ext cx="11474116" cy="1042181"/>
          </a:xfrm>
        </p:spPr>
        <p:txBody>
          <a:bodyPr>
            <a:normAutofit lnSpcReduction="10000"/>
          </a:bodyPr>
          <a:lstStyle/>
          <a:p>
            <a:r>
              <a:rPr lang="en-AU" sz="2000" dirty="0"/>
              <a:t>Action was the most popular genre with the highest number of sales Globally</a:t>
            </a:r>
          </a:p>
          <a:p>
            <a:r>
              <a:rPr lang="en-AU" sz="2000" dirty="0"/>
              <a:t> The second highest was sports. However, the highest grossing game across all markets was Wii Sports. Given this may affect the outcome I removed this as it was an outlier</a:t>
            </a:r>
          </a:p>
        </p:txBody>
      </p:sp>
      <p:pic>
        <p:nvPicPr>
          <p:cNvPr id="9" name="Picture 8">
            <a:extLst>
              <a:ext uri="{FF2B5EF4-FFF2-40B4-BE49-F238E27FC236}">
                <a16:creationId xmlns:a16="http://schemas.microsoft.com/office/drawing/2014/main" id="{FCC525BA-5BB3-C4A7-B853-76C554128D60}"/>
              </a:ext>
            </a:extLst>
          </p:cNvPr>
          <p:cNvPicPr>
            <a:picLocks noChangeAspect="1"/>
          </p:cNvPicPr>
          <p:nvPr/>
        </p:nvPicPr>
        <p:blipFill>
          <a:blip r:embed="rId2"/>
          <a:stretch>
            <a:fillRect/>
          </a:stretch>
        </p:blipFill>
        <p:spPr>
          <a:xfrm>
            <a:off x="249263" y="1924879"/>
            <a:ext cx="7900823" cy="4876444"/>
          </a:xfrm>
          <a:prstGeom prst="rect">
            <a:avLst/>
          </a:prstGeom>
        </p:spPr>
      </p:pic>
      <p:pic>
        <p:nvPicPr>
          <p:cNvPr id="13" name="Picture 12">
            <a:extLst>
              <a:ext uri="{FF2B5EF4-FFF2-40B4-BE49-F238E27FC236}">
                <a16:creationId xmlns:a16="http://schemas.microsoft.com/office/drawing/2014/main" id="{BF95C25E-1AC9-88B5-5CD7-B438FFDF394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198" b="89689" l="5045" r="89911">
                        <a14:foregroundMark x1="6825" y1="26848" x2="9496" y2="37160"/>
                        <a14:foregroundMark x1="9496" y1="37160" x2="13947" y2="42023"/>
                        <a14:foregroundMark x1="5341" y1="61479" x2="19288" y2="52140"/>
                        <a14:foregroundMark x1="71513" y1="13035" x2="71513" y2="13035"/>
                        <a14:foregroundMark x1="76855" y1="8755" x2="70623" y2="18872"/>
                        <a14:foregroundMark x1="70623" y1="18872" x2="71513" y2="7782"/>
                        <a14:foregroundMark x1="71513" y1="7782" x2="69436" y2="8755"/>
                        <a14:foregroundMark x1="70030" y1="7198" x2="84866" y2="12646"/>
                        <a14:foregroundMark x1="84866" y1="12646" x2="84866" y2="14397"/>
                        <a14:foregroundMark x1="79822" y1="11673" x2="86350" y2="13230"/>
                      </a14:backgroundRemoval>
                    </a14:imgEffect>
                  </a14:imgLayer>
                </a14:imgProps>
              </a:ext>
            </a:extLst>
          </a:blip>
          <a:stretch>
            <a:fillRect/>
          </a:stretch>
        </p:blipFill>
        <p:spPr>
          <a:xfrm>
            <a:off x="8248163" y="3211032"/>
            <a:ext cx="2613280" cy="3985833"/>
          </a:xfrm>
          <a:prstGeom prst="rect">
            <a:avLst/>
          </a:prstGeom>
        </p:spPr>
      </p:pic>
      <p:sp>
        <p:nvSpPr>
          <p:cNvPr id="15" name="TextBox 14">
            <a:extLst>
              <a:ext uri="{FF2B5EF4-FFF2-40B4-BE49-F238E27FC236}">
                <a16:creationId xmlns:a16="http://schemas.microsoft.com/office/drawing/2014/main" id="{93E769A4-9271-7411-30C1-A1BAD688F37B}"/>
              </a:ext>
            </a:extLst>
          </p:cNvPr>
          <p:cNvSpPr txBox="1"/>
          <p:nvPr/>
        </p:nvSpPr>
        <p:spPr>
          <a:xfrm>
            <a:off x="7247512" y="2509012"/>
            <a:ext cx="1137683" cy="307777"/>
          </a:xfrm>
          <a:prstGeom prst="rect">
            <a:avLst/>
          </a:prstGeom>
          <a:noFill/>
        </p:spPr>
        <p:txBody>
          <a:bodyPr wrap="square" rtlCol="0">
            <a:spAutoFit/>
          </a:bodyPr>
          <a:lstStyle/>
          <a:p>
            <a:r>
              <a:rPr lang="en-AU" sz="1400" dirty="0"/>
              <a:t>Wii Sports</a:t>
            </a:r>
          </a:p>
        </p:txBody>
      </p:sp>
    </p:spTree>
    <p:extLst>
      <p:ext uri="{BB962C8B-B14F-4D97-AF65-F5344CB8AC3E}">
        <p14:creationId xmlns:p14="http://schemas.microsoft.com/office/powerpoint/2010/main" val="347192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4DD4F5D-8956-453D-C8B2-EB784DB28B17}"/>
              </a:ext>
            </a:extLst>
          </p:cNvPr>
          <p:cNvGraphicFramePr>
            <a:graphicFrameLocks/>
          </p:cNvGraphicFramePr>
          <p:nvPr>
            <p:extLst>
              <p:ext uri="{D42A27DB-BD31-4B8C-83A1-F6EECF244321}">
                <p14:modId xmlns:p14="http://schemas.microsoft.com/office/powerpoint/2010/main" val="144375893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955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CD1A-9449-8EF8-668F-0D0A5E1C5AEC}"/>
              </a:ext>
            </a:extLst>
          </p:cNvPr>
          <p:cNvSpPr>
            <a:spLocks noGrp="1"/>
          </p:cNvSpPr>
          <p:nvPr>
            <p:ph type="title"/>
          </p:nvPr>
        </p:nvSpPr>
        <p:spPr>
          <a:xfrm>
            <a:off x="987332" y="140536"/>
            <a:ext cx="10515600" cy="1325563"/>
          </a:xfrm>
        </p:spPr>
        <p:txBody>
          <a:bodyPr/>
          <a:lstStyle/>
          <a:p>
            <a:r>
              <a:rPr lang="en-AU" b="1" i="0" dirty="0">
                <a:solidFill>
                  <a:srgbClr val="0D0D0D"/>
                </a:solidFill>
                <a:effectLst/>
                <a:latin typeface="Söhne"/>
              </a:rPr>
              <a:t>Sales distribution across markets</a:t>
            </a:r>
            <a:endParaRPr lang="en-AU" dirty="0"/>
          </a:p>
        </p:txBody>
      </p:sp>
      <p:sp>
        <p:nvSpPr>
          <p:cNvPr id="3" name="Content Placeholder 2">
            <a:extLst>
              <a:ext uri="{FF2B5EF4-FFF2-40B4-BE49-F238E27FC236}">
                <a16:creationId xmlns:a16="http://schemas.microsoft.com/office/drawing/2014/main" id="{AA88E517-08EB-EF66-B37F-0C7768A1AB39}"/>
              </a:ext>
            </a:extLst>
          </p:cNvPr>
          <p:cNvSpPr>
            <a:spLocks noGrp="1"/>
          </p:cNvSpPr>
          <p:nvPr>
            <p:ph idx="1"/>
          </p:nvPr>
        </p:nvSpPr>
        <p:spPr>
          <a:xfrm>
            <a:off x="838200" y="1825625"/>
            <a:ext cx="4808621" cy="4351338"/>
          </a:xfrm>
        </p:spPr>
        <p:txBody>
          <a:bodyPr>
            <a:normAutofit/>
          </a:bodyPr>
          <a:lstStyle/>
          <a:p>
            <a:r>
              <a:rPr lang="en-AU" sz="2400" dirty="0"/>
              <a:t>When looking into </a:t>
            </a:r>
            <a:r>
              <a:rPr lang="en-AU" sz="2400" dirty="0" err="1"/>
              <a:t>multicorrelation</a:t>
            </a:r>
            <a:r>
              <a:rPr lang="en-AU" sz="2400" dirty="0"/>
              <a:t> </a:t>
            </a:r>
            <a:r>
              <a:rPr lang="en-US" sz="2400" b="0" i="0" dirty="0">
                <a:solidFill>
                  <a:srgbClr val="000000"/>
                </a:solidFill>
                <a:effectLst/>
              </a:rPr>
              <a:t>The strongest relation between </a:t>
            </a:r>
            <a:r>
              <a:rPr lang="en-US" sz="2400" b="0" i="0" dirty="0" err="1">
                <a:solidFill>
                  <a:srgbClr val="000000"/>
                </a:solidFill>
                <a:effectLst/>
              </a:rPr>
              <a:t>NA_sales</a:t>
            </a:r>
            <a:r>
              <a:rPr lang="en-US" sz="2400" b="0" i="0" dirty="0">
                <a:solidFill>
                  <a:srgbClr val="000000"/>
                </a:solidFill>
                <a:effectLst/>
              </a:rPr>
              <a:t> (North American/ USA Sales)</a:t>
            </a:r>
          </a:p>
          <a:p>
            <a:r>
              <a:rPr lang="en-AU" sz="2400" dirty="0"/>
              <a:t>Diving into this further we can see that the USA market accounts for nearly half of all Global Sales</a:t>
            </a:r>
          </a:p>
        </p:txBody>
      </p:sp>
      <p:pic>
        <p:nvPicPr>
          <p:cNvPr id="7" name="Picture 6">
            <a:extLst>
              <a:ext uri="{FF2B5EF4-FFF2-40B4-BE49-F238E27FC236}">
                <a16:creationId xmlns:a16="http://schemas.microsoft.com/office/drawing/2014/main" id="{3AEA5299-1020-4BA8-17E2-2A9B293358A6}"/>
              </a:ext>
            </a:extLst>
          </p:cNvPr>
          <p:cNvPicPr>
            <a:picLocks noChangeAspect="1"/>
          </p:cNvPicPr>
          <p:nvPr/>
        </p:nvPicPr>
        <p:blipFill>
          <a:blip r:embed="rId2"/>
          <a:stretch>
            <a:fillRect/>
          </a:stretch>
        </p:blipFill>
        <p:spPr>
          <a:xfrm>
            <a:off x="6245132" y="1290339"/>
            <a:ext cx="5477639" cy="4277322"/>
          </a:xfrm>
          <a:prstGeom prst="rect">
            <a:avLst/>
          </a:prstGeom>
        </p:spPr>
      </p:pic>
      <p:pic>
        <p:nvPicPr>
          <p:cNvPr id="9" name="Picture 8">
            <a:extLst>
              <a:ext uri="{FF2B5EF4-FFF2-40B4-BE49-F238E27FC236}">
                <a16:creationId xmlns:a16="http://schemas.microsoft.com/office/drawing/2014/main" id="{99762FBE-72BB-1380-6B3A-7816540832C7}"/>
              </a:ext>
            </a:extLst>
          </p:cNvPr>
          <p:cNvPicPr>
            <a:picLocks noChangeAspect="1"/>
          </p:cNvPicPr>
          <p:nvPr/>
        </p:nvPicPr>
        <p:blipFill>
          <a:blip r:embed="rId3"/>
          <a:stretch>
            <a:fillRect/>
          </a:stretch>
        </p:blipFill>
        <p:spPr>
          <a:xfrm>
            <a:off x="6659099" y="5129067"/>
            <a:ext cx="1857634" cy="1047896"/>
          </a:xfrm>
          <a:prstGeom prst="rect">
            <a:avLst/>
          </a:prstGeom>
        </p:spPr>
      </p:pic>
      <p:pic>
        <p:nvPicPr>
          <p:cNvPr id="5122" name="Picture 2" descr="Classic Sonic looking up by TransparentJiggly64 on DeviantArt">
            <a:extLst>
              <a:ext uri="{FF2B5EF4-FFF2-40B4-BE49-F238E27FC236}">
                <a16:creationId xmlns:a16="http://schemas.microsoft.com/office/drawing/2014/main" id="{99B0D0AF-134A-27A0-3404-EA09DEEA9B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5323" y="5129067"/>
            <a:ext cx="1181307" cy="172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6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75A3-CD34-FE10-F41D-0190A3BDBE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79A7C7-2065-914F-FABC-6093EA13D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BC61ACD-EC1C-7BE8-A598-2921EABBD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9F69A-C4DE-41A4-C32F-AB954C404DA2}"/>
              </a:ext>
            </a:extLst>
          </p:cNvPr>
          <p:cNvSpPr>
            <a:spLocks noGrp="1"/>
          </p:cNvSpPr>
          <p:nvPr>
            <p:ph type="title"/>
          </p:nvPr>
        </p:nvSpPr>
        <p:spPr>
          <a:xfrm>
            <a:off x="686834" y="1153572"/>
            <a:ext cx="3200400" cy="4461163"/>
          </a:xfrm>
        </p:spPr>
        <p:txBody>
          <a:bodyPr>
            <a:normAutofit/>
          </a:bodyPr>
          <a:lstStyle/>
          <a:p>
            <a:r>
              <a:rPr lang="en-AU" b="1" i="0" dirty="0">
                <a:solidFill>
                  <a:schemeClr val="bg1"/>
                </a:solidFill>
                <a:effectLst/>
                <a:latin typeface="Söhne"/>
              </a:rPr>
              <a:t>Modelling Techniques</a:t>
            </a:r>
            <a:endParaRPr lang="en-AU" dirty="0">
              <a:solidFill>
                <a:schemeClr val="bg1"/>
              </a:solidFill>
            </a:endParaRPr>
          </a:p>
        </p:txBody>
      </p:sp>
      <p:sp>
        <p:nvSpPr>
          <p:cNvPr id="12" name="Arc 11">
            <a:extLst>
              <a:ext uri="{FF2B5EF4-FFF2-40B4-BE49-F238E27FC236}">
                <a16:creationId xmlns:a16="http://schemas.microsoft.com/office/drawing/2014/main" id="{A5BE4D67-3FFC-AD98-AF57-BE189AA42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2FD8200-B481-D19F-CAD7-77CE71B5CFCF}"/>
              </a:ext>
            </a:extLst>
          </p:cNvPr>
          <p:cNvSpPr>
            <a:spLocks noGrp="1"/>
          </p:cNvSpPr>
          <p:nvPr>
            <p:ph idx="1"/>
          </p:nvPr>
        </p:nvSpPr>
        <p:spPr>
          <a:xfrm>
            <a:off x="3673098" y="110896"/>
            <a:ext cx="8214101" cy="1545047"/>
          </a:xfrm>
        </p:spPr>
        <p:txBody>
          <a:bodyPr anchor="ctr">
            <a:normAutofit/>
          </a:bodyPr>
          <a:lstStyle/>
          <a:p>
            <a:pPr marL="0" indent="0">
              <a:buNone/>
            </a:pPr>
            <a:r>
              <a:rPr lang="en-US" b="0" i="0" dirty="0">
                <a:solidFill>
                  <a:srgbClr val="0D0D0D"/>
                </a:solidFill>
                <a:effectLst/>
                <a:latin typeface="Söhne"/>
              </a:rPr>
              <a:t>Models attempted for this analysis: Multilinear Regression, Principal Component Analysis (PCA), and Partial Least Squares (PLS) Regression.</a:t>
            </a:r>
            <a:endParaRPr lang="en-US" dirty="0">
              <a:solidFill>
                <a:srgbClr val="0D0D0D"/>
              </a:solidFill>
              <a:latin typeface="Söhne"/>
            </a:endParaRPr>
          </a:p>
        </p:txBody>
      </p:sp>
      <p:sp>
        <p:nvSpPr>
          <p:cNvPr id="4" name="TextBox 3">
            <a:extLst>
              <a:ext uri="{FF2B5EF4-FFF2-40B4-BE49-F238E27FC236}">
                <a16:creationId xmlns:a16="http://schemas.microsoft.com/office/drawing/2014/main" id="{8F0CAC5F-5E05-4CB7-1AF7-EA7E22CC129F}"/>
              </a:ext>
            </a:extLst>
          </p:cNvPr>
          <p:cNvSpPr txBox="1"/>
          <p:nvPr/>
        </p:nvSpPr>
        <p:spPr>
          <a:xfrm>
            <a:off x="4167272" y="1851901"/>
            <a:ext cx="8214101" cy="2554545"/>
          </a:xfrm>
          <a:prstGeom prst="rect">
            <a:avLst/>
          </a:prstGeom>
          <a:noFill/>
        </p:spPr>
        <p:txBody>
          <a:bodyPr wrap="square" rtlCol="0">
            <a:spAutoFit/>
          </a:bodyPr>
          <a:lstStyle/>
          <a:p>
            <a:pPr algn="l"/>
            <a:r>
              <a:rPr lang="en-AU" sz="1600" b="1" i="0" dirty="0">
                <a:solidFill>
                  <a:srgbClr val="000000"/>
                </a:solidFill>
                <a:effectLst/>
                <a:latin typeface="Helvetica Neue"/>
              </a:rPr>
              <a:t>Comparison of RMSE and R2 values across different models with normalization</a:t>
            </a:r>
          </a:p>
          <a:p>
            <a:pPr algn="l"/>
            <a:r>
              <a:rPr lang="en-AU" sz="1600" b="0" i="0" dirty="0">
                <a:solidFill>
                  <a:srgbClr val="000000"/>
                </a:solidFill>
                <a:effectLst/>
                <a:latin typeface="Helvetica Neue"/>
              </a:rPr>
              <a:t>Multilinear Regression RMSE: 0.015001624864342897, R2: 0.07397442844946144</a:t>
            </a:r>
          </a:p>
          <a:p>
            <a:pPr algn="l"/>
            <a:r>
              <a:rPr lang="en-AU" sz="1600" b="0" i="0" dirty="0">
                <a:solidFill>
                  <a:srgbClr val="000000"/>
                </a:solidFill>
                <a:effectLst/>
                <a:latin typeface="Helvetica Neue"/>
              </a:rPr>
              <a:t>PCA Regression RMSE : 0.01674123699336149, R2: 0.09509144293622152</a:t>
            </a:r>
          </a:p>
          <a:p>
            <a:pPr algn="l"/>
            <a:r>
              <a:rPr lang="en-AU" sz="1600" b="0" i="0" dirty="0">
                <a:solidFill>
                  <a:srgbClr val="000000"/>
                </a:solidFill>
                <a:effectLst/>
                <a:latin typeface="Helvetica Neue"/>
              </a:rPr>
              <a:t>PLS Regression RMSE : 0.016741898509377524, R2: 0.09501992810961701</a:t>
            </a:r>
          </a:p>
          <a:p>
            <a:pPr algn="l"/>
            <a:endParaRPr lang="en-AU" sz="1600" b="0" i="0" dirty="0">
              <a:solidFill>
                <a:srgbClr val="000000"/>
              </a:solidFill>
              <a:effectLst/>
              <a:latin typeface="Helvetica Neue"/>
            </a:endParaRPr>
          </a:p>
          <a:p>
            <a:pPr algn="l"/>
            <a:r>
              <a:rPr lang="en-AU" sz="1600" b="1" i="0" dirty="0">
                <a:solidFill>
                  <a:srgbClr val="000000"/>
                </a:solidFill>
                <a:effectLst/>
                <a:latin typeface="Helvetica Neue"/>
              </a:rPr>
              <a:t>Comparison of RMSE and R2 values across different models without normalization</a:t>
            </a:r>
          </a:p>
          <a:p>
            <a:pPr algn="l"/>
            <a:r>
              <a:rPr lang="en-AU" sz="1600" b="0" i="0" dirty="0">
                <a:solidFill>
                  <a:srgbClr val="000000"/>
                </a:solidFill>
                <a:effectLst/>
                <a:latin typeface="Helvetica Neue"/>
              </a:rPr>
              <a:t>Multilinear Regression RMSE: 1.7105964805711504, R2: -0.015022400745020936</a:t>
            </a:r>
          </a:p>
          <a:p>
            <a:pPr algn="l"/>
            <a:r>
              <a:rPr lang="en-AU" sz="1600" b="0" i="0" dirty="0">
                <a:solidFill>
                  <a:srgbClr val="000000"/>
                </a:solidFill>
                <a:effectLst/>
                <a:latin typeface="Helvetica Neue"/>
              </a:rPr>
              <a:t>PCA Regression RMSE: 2.0668894045476174, R2: -0.00018219613950942737</a:t>
            </a:r>
          </a:p>
          <a:p>
            <a:pPr algn="l"/>
            <a:r>
              <a:rPr lang="en-AU" sz="1600" b="0" i="0" dirty="0">
                <a:solidFill>
                  <a:srgbClr val="000000"/>
                </a:solidFill>
                <a:effectLst/>
                <a:latin typeface="Helvetica Neue"/>
              </a:rPr>
              <a:t>PLS Regression RMSE: 2.0646621120360353, R2: 0.0019722471705171385</a:t>
            </a:r>
          </a:p>
          <a:p>
            <a:endParaRPr lang="en-AU" sz="1600" dirty="0"/>
          </a:p>
        </p:txBody>
      </p:sp>
    </p:spTree>
    <p:extLst>
      <p:ext uri="{BB962C8B-B14F-4D97-AF65-F5344CB8AC3E}">
        <p14:creationId xmlns:p14="http://schemas.microsoft.com/office/powerpoint/2010/main" val="252087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66926-6E5A-A726-24C8-276AEC547970}"/>
              </a:ext>
            </a:extLst>
          </p:cNvPr>
          <p:cNvSpPr>
            <a:spLocks noGrp="1"/>
          </p:cNvSpPr>
          <p:nvPr>
            <p:ph type="title"/>
          </p:nvPr>
        </p:nvSpPr>
        <p:spPr>
          <a:xfrm>
            <a:off x="630936" y="640080"/>
            <a:ext cx="4818888" cy="1481328"/>
          </a:xfrm>
        </p:spPr>
        <p:txBody>
          <a:bodyPr anchor="b">
            <a:normAutofit/>
          </a:bodyPr>
          <a:lstStyle/>
          <a:p>
            <a:r>
              <a:rPr lang="en-AU" sz="5000" b="1" i="0">
                <a:effectLst/>
                <a:latin typeface="Söhne"/>
              </a:rPr>
              <a:t>Conclusion &amp; Key Findings</a:t>
            </a:r>
            <a:endParaRPr lang="en-AU" sz="5000"/>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B3317A-7332-F07A-57DD-2E551ADB7B04}"/>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1400" b="0" i="0" dirty="0">
                <a:effectLst/>
                <a:latin typeface="Söhne"/>
              </a:rPr>
              <a:t>This dataset was definitely more suited to EDA than </a:t>
            </a:r>
            <a:r>
              <a:rPr lang="en-US" sz="1400" b="0" i="0" dirty="0" err="1">
                <a:effectLst/>
                <a:latin typeface="Söhne"/>
              </a:rPr>
              <a:t>regressional</a:t>
            </a:r>
            <a:r>
              <a:rPr lang="en-US" sz="1400" b="0" i="0" dirty="0">
                <a:effectLst/>
                <a:latin typeface="Söhne"/>
              </a:rPr>
              <a:t> modelling given the categorical variables.</a:t>
            </a:r>
          </a:p>
          <a:p>
            <a:pPr marL="0" indent="0">
              <a:buNone/>
            </a:pPr>
            <a:endParaRPr lang="en-US" sz="1400" dirty="0">
              <a:latin typeface="Söhne"/>
            </a:endParaRPr>
          </a:p>
          <a:p>
            <a:pPr marL="0" indent="0">
              <a:buNone/>
            </a:pPr>
            <a:r>
              <a:rPr lang="en-US" sz="1400" b="0" i="0" dirty="0">
                <a:effectLst/>
                <a:latin typeface="Söhne"/>
              </a:rPr>
              <a:t>Through EDA the recommendations are as follows:</a:t>
            </a:r>
          </a:p>
          <a:p>
            <a:r>
              <a:rPr lang="en-US" sz="1400" b="0" i="0" dirty="0">
                <a:effectLst/>
                <a:latin typeface="Söhne"/>
              </a:rPr>
              <a:t>Genres such as Action, Sports &amp; Role Play yield consistently high sales</a:t>
            </a:r>
          </a:p>
          <a:p>
            <a:r>
              <a:rPr lang="en-US" sz="1400" b="0" i="0" dirty="0">
                <a:effectLst/>
                <a:latin typeface="Söhne"/>
              </a:rPr>
              <a:t>Targeting the US market initially would be the safest given their high percentage of the global gaming market</a:t>
            </a:r>
          </a:p>
          <a:p>
            <a:r>
              <a:rPr lang="en-US" sz="1400" dirty="0">
                <a:latin typeface="Söhne"/>
              </a:rPr>
              <a:t>Sales had the highest peak in 2009 and have steadily been on the </a:t>
            </a:r>
            <a:r>
              <a:rPr lang="en-US" sz="1400" dirty="0" err="1">
                <a:latin typeface="Söhne"/>
              </a:rPr>
              <a:t>decsrese</a:t>
            </a:r>
            <a:endParaRPr lang="en-US" sz="1400" b="0" i="0" dirty="0">
              <a:effectLst/>
              <a:latin typeface="Söhne"/>
            </a:endParaRPr>
          </a:p>
          <a:p>
            <a:pPr marL="0" indent="0">
              <a:buNone/>
            </a:pPr>
            <a:endParaRPr lang="en-US" sz="1400" b="0" i="0" dirty="0">
              <a:effectLst/>
              <a:latin typeface="Söhne"/>
            </a:endParaRPr>
          </a:p>
          <a:p>
            <a:pPr marL="0" indent="0">
              <a:buNone/>
            </a:pPr>
            <a:r>
              <a:rPr lang="en-US" sz="1400" b="0" i="0" dirty="0">
                <a:effectLst/>
                <a:latin typeface="Söhne"/>
              </a:rPr>
              <a:t>Regression Findings</a:t>
            </a:r>
          </a:p>
          <a:p>
            <a:pPr marL="0" indent="0">
              <a:buNone/>
            </a:pPr>
            <a:r>
              <a:rPr lang="en-US" sz="1400" b="0" i="0" dirty="0">
                <a:effectLst/>
                <a:latin typeface="Söhne"/>
              </a:rPr>
              <a:t>Multilinear Regression has better RMSE test scores and the rest of the approaches have very close RMSE test scores. In this respect, Multilinear Regression model appears to be the best model compared to others.</a:t>
            </a:r>
          </a:p>
          <a:p>
            <a:endParaRPr lang="en-AU" sz="1400" dirty="0"/>
          </a:p>
        </p:txBody>
      </p:sp>
      <p:pic>
        <p:nvPicPr>
          <p:cNvPr id="5" name="Picture 4">
            <a:extLst>
              <a:ext uri="{FF2B5EF4-FFF2-40B4-BE49-F238E27FC236}">
                <a16:creationId xmlns:a16="http://schemas.microsoft.com/office/drawing/2014/main" id="{315B20F9-DC3F-C01F-DB95-0FC20AE9742F}"/>
              </a:ext>
            </a:extLst>
          </p:cNvPr>
          <p:cNvPicPr>
            <a:picLocks noChangeAspect="1"/>
          </p:cNvPicPr>
          <p:nvPr/>
        </p:nvPicPr>
        <p:blipFill rotWithShape="1">
          <a:blip r:embed="rId2"/>
          <a:srcRect t="2317"/>
          <a:stretch/>
        </p:blipFill>
        <p:spPr>
          <a:xfrm>
            <a:off x="6102363" y="640080"/>
            <a:ext cx="5452338" cy="5577840"/>
          </a:xfrm>
          <a:prstGeom prst="rect">
            <a:avLst/>
          </a:prstGeom>
        </p:spPr>
      </p:pic>
    </p:spTree>
    <p:extLst>
      <p:ext uri="{BB962C8B-B14F-4D97-AF65-F5344CB8AC3E}">
        <p14:creationId xmlns:p14="http://schemas.microsoft.com/office/powerpoint/2010/main" val="291471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99201-5CDB-8675-2DA0-91F9A9ADB9BF}"/>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a:t>Thank you!</a:t>
            </a:r>
          </a:p>
        </p:txBody>
      </p:sp>
      <p:sp>
        <p:nvSpPr>
          <p:cNvPr id="2057" name="Freeform: Shape 205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Freeform: Shape 205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61" name="Freeform: Shape 206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3" name="Freeform: Shape 206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2050" name="Picture 2" descr="Super Mario Bros 3DS official | TechRadar">
            <a:extLst>
              <a:ext uri="{FF2B5EF4-FFF2-40B4-BE49-F238E27FC236}">
                <a16:creationId xmlns:a16="http://schemas.microsoft.com/office/drawing/2014/main" id="{83947CEC-CA79-A98C-6AFB-355F4797F6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47" r="14153" b="1"/>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2067" name="Freeform: Shape 206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4669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430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Helvetica Neue</vt:lpstr>
      <vt:lpstr>Söhne</vt:lpstr>
      <vt:lpstr>Office Theme</vt:lpstr>
      <vt:lpstr>Capstone Project : Regression Analysis for Predicting Video Game Sales</vt:lpstr>
      <vt:lpstr>Overview of Data &amp; Problem Definition</vt:lpstr>
      <vt:lpstr>Popularity based on Genre</vt:lpstr>
      <vt:lpstr>PowerPoint Presentation</vt:lpstr>
      <vt:lpstr>Sales distribution across markets</vt:lpstr>
      <vt:lpstr>Modelling Techniques</vt:lpstr>
      <vt:lpstr>Conclusion &amp; 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Regression Analysis for Predicting Video Game Sales</dc:title>
  <dc:creator>Karina Smith</dc:creator>
  <cp:lastModifiedBy>Karina Smith</cp:lastModifiedBy>
  <cp:revision>2</cp:revision>
  <dcterms:created xsi:type="dcterms:W3CDTF">2024-02-28T06:35:11Z</dcterms:created>
  <dcterms:modified xsi:type="dcterms:W3CDTF">2024-02-28T08:36:18Z</dcterms:modified>
</cp:coreProperties>
</file>