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8" r:id="rId7"/>
    <p:sldId id="264"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750"/>
    <a:srgbClr val="FFB900"/>
    <a:srgbClr val="00A4EF"/>
    <a:srgbClr val="FFFFFF"/>
    <a:srgbClr val="7FBA00"/>
    <a:srgbClr val="156082"/>
    <a:srgbClr val="F250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104" d="100"/>
          <a:sy n="104" d="100"/>
        </p:scale>
        <p:origin x="82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A59D86-B721-4A8B-AAEF-72F793258A93}" type="datetimeFigureOut">
              <a:rPr lang="en-AU" smtClean="0"/>
              <a:t>6/01/2024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A850202-52BE-4FFE-A1BD-10748AAE7946}" type="slidenum">
              <a:rPr lang="en-AU" smtClean="0"/>
              <a:t>‹#›</a:t>
            </a:fld>
            <a:endParaRPr lang="en-AU"/>
          </a:p>
        </p:txBody>
      </p:sp>
    </p:spTree>
    <p:extLst>
      <p:ext uri="{BB962C8B-B14F-4D97-AF65-F5344CB8AC3E}">
        <p14:creationId xmlns:p14="http://schemas.microsoft.com/office/powerpoint/2010/main" val="422337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59D86-B721-4A8B-AAEF-72F793258A93}" type="datetimeFigureOut">
              <a:rPr lang="en-AU" smtClean="0"/>
              <a:t>6/01/2024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A850202-52BE-4FFE-A1BD-10748AAE7946}" type="slidenum">
              <a:rPr lang="en-AU" smtClean="0"/>
              <a:t>‹#›</a:t>
            </a:fld>
            <a:endParaRPr lang="en-AU"/>
          </a:p>
        </p:txBody>
      </p:sp>
    </p:spTree>
    <p:extLst>
      <p:ext uri="{BB962C8B-B14F-4D97-AF65-F5344CB8AC3E}">
        <p14:creationId xmlns:p14="http://schemas.microsoft.com/office/powerpoint/2010/main" val="1394679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59D86-B721-4A8B-AAEF-72F793258A93}" type="datetimeFigureOut">
              <a:rPr lang="en-AU" smtClean="0"/>
              <a:t>6/01/2024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A850202-52BE-4FFE-A1BD-10748AAE7946}" type="slidenum">
              <a:rPr lang="en-AU" smtClean="0"/>
              <a:t>‹#›</a:t>
            </a:fld>
            <a:endParaRPr lang="en-AU"/>
          </a:p>
        </p:txBody>
      </p:sp>
    </p:spTree>
    <p:extLst>
      <p:ext uri="{BB962C8B-B14F-4D97-AF65-F5344CB8AC3E}">
        <p14:creationId xmlns:p14="http://schemas.microsoft.com/office/powerpoint/2010/main" val="92221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59D86-B721-4A8B-AAEF-72F793258A93}" type="datetimeFigureOut">
              <a:rPr lang="en-AU" smtClean="0"/>
              <a:t>6/01/2024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A850202-52BE-4FFE-A1BD-10748AAE7946}" type="slidenum">
              <a:rPr lang="en-AU" smtClean="0"/>
              <a:t>‹#›</a:t>
            </a:fld>
            <a:endParaRPr lang="en-AU"/>
          </a:p>
        </p:txBody>
      </p:sp>
    </p:spTree>
    <p:extLst>
      <p:ext uri="{BB962C8B-B14F-4D97-AF65-F5344CB8AC3E}">
        <p14:creationId xmlns:p14="http://schemas.microsoft.com/office/powerpoint/2010/main" val="3968734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59D86-B721-4A8B-AAEF-72F793258A93}" type="datetimeFigureOut">
              <a:rPr lang="en-AU" smtClean="0"/>
              <a:t>6/01/2024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A850202-52BE-4FFE-A1BD-10748AAE7946}" type="slidenum">
              <a:rPr lang="en-AU" smtClean="0"/>
              <a:t>‹#›</a:t>
            </a:fld>
            <a:endParaRPr lang="en-AU"/>
          </a:p>
        </p:txBody>
      </p:sp>
    </p:spTree>
    <p:extLst>
      <p:ext uri="{BB962C8B-B14F-4D97-AF65-F5344CB8AC3E}">
        <p14:creationId xmlns:p14="http://schemas.microsoft.com/office/powerpoint/2010/main" val="140957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A59D86-B721-4A8B-AAEF-72F793258A93}" type="datetimeFigureOut">
              <a:rPr lang="en-AU" smtClean="0"/>
              <a:t>6/01/2024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A850202-52BE-4FFE-A1BD-10748AAE7946}" type="slidenum">
              <a:rPr lang="en-AU" smtClean="0"/>
              <a:t>‹#›</a:t>
            </a:fld>
            <a:endParaRPr lang="en-AU"/>
          </a:p>
        </p:txBody>
      </p:sp>
    </p:spTree>
    <p:extLst>
      <p:ext uri="{BB962C8B-B14F-4D97-AF65-F5344CB8AC3E}">
        <p14:creationId xmlns:p14="http://schemas.microsoft.com/office/powerpoint/2010/main" val="3705405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A59D86-B721-4A8B-AAEF-72F793258A93}" type="datetimeFigureOut">
              <a:rPr lang="en-AU" smtClean="0"/>
              <a:t>6/01/2024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A850202-52BE-4FFE-A1BD-10748AAE7946}" type="slidenum">
              <a:rPr lang="en-AU" smtClean="0"/>
              <a:t>‹#›</a:t>
            </a:fld>
            <a:endParaRPr lang="en-AU"/>
          </a:p>
        </p:txBody>
      </p:sp>
    </p:spTree>
    <p:extLst>
      <p:ext uri="{BB962C8B-B14F-4D97-AF65-F5344CB8AC3E}">
        <p14:creationId xmlns:p14="http://schemas.microsoft.com/office/powerpoint/2010/main" val="4087220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A59D86-B721-4A8B-AAEF-72F793258A93}" type="datetimeFigureOut">
              <a:rPr lang="en-AU" smtClean="0"/>
              <a:t>6/01/2024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A850202-52BE-4FFE-A1BD-10748AAE7946}" type="slidenum">
              <a:rPr lang="en-AU" smtClean="0"/>
              <a:t>‹#›</a:t>
            </a:fld>
            <a:endParaRPr lang="en-AU"/>
          </a:p>
        </p:txBody>
      </p:sp>
    </p:spTree>
    <p:extLst>
      <p:ext uri="{BB962C8B-B14F-4D97-AF65-F5344CB8AC3E}">
        <p14:creationId xmlns:p14="http://schemas.microsoft.com/office/powerpoint/2010/main" val="324744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59D86-B721-4A8B-AAEF-72F793258A93}" type="datetimeFigureOut">
              <a:rPr lang="en-AU" smtClean="0"/>
              <a:t>6/01/2024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A850202-52BE-4FFE-A1BD-10748AAE7946}" type="slidenum">
              <a:rPr lang="en-AU" smtClean="0"/>
              <a:t>‹#›</a:t>
            </a:fld>
            <a:endParaRPr lang="en-AU"/>
          </a:p>
        </p:txBody>
      </p:sp>
    </p:spTree>
    <p:extLst>
      <p:ext uri="{BB962C8B-B14F-4D97-AF65-F5344CB8AC3E}">
        <p14:creationId xmlns:p14="http://schemas.microsoft.com/office/powerpoint/2010/main" val="231504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A59D86-B721-4A8B-AAEF-72F793258A93}" type="datetimeFigureOut">
              <a:rPr lang="en-AU" smtClean="0"/>
              <a:t>6/01/2024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A850202-52BE-4FFE-A1BD-10748AAE7946}" type="slidenum">
              <a:rPr lang="en-AU" smtClean="0"/>
              <a:t>‹#›</a:t>
            </a:fld>
            <a:endParaRPr lang="en-AU"/>
          </a:p>
        </p:txBody>
      </p:sp>
    </p:spTree>
    <p:extLst>
      <p:ext uri="{BB962C8B-B14F-4D97-AF65-F5344CB8AC3E}">
        <p14:creationId xmlns:p14="http://schemas.microsoft.com/office/powerpoint/2010/main" val="377801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A59D86-B721-4A8B-AAEF-72F793258A93}" type="datetimeFigureOut">
              <a:rPr lang="en-AU" smtClean="0"/>
              <a:t>6/01/2024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A850202-52BE-4FFE-A1BD-10748AAE7946}" type="slidenum">
              <a:rPr lang="en-AU" smtClean="0"/>
              <a:t>‹#›</a:t>
            </a:fld>
            <a:endParaRPr lang="en-AU"/>
          </a:p>
        </p:txBody>
      </p:sp>
    </p:spTree>
    <p:extLst>
      <p:ext uri="{BB962C8B-B14F-4D97-AF65-F5344CB8AC3E}">
        <p14:creationId xmlns:p14="http://schemas.microsoft.com/office/powerpoint/2010/main" val="397674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47A59D86-B721-4A8B-AAEF-72F793258A93}" type="datetimeFigureOut">
              <a:rPr lang="en-AU" smtClean="0"/>
              <a:t>6/01/2024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2A850202-52BE-4FFE-A1BD-10748AAE7946}" type="slidenum">
              <a:rPr lang="en-AU" smtClean="0"/>
              <a:t>‹#›</a:t>
            </a:fld>
            <a:endParaRPr lang="en-AU"/>
          </a:p>
        </p:txBody>
      </p:sp>
    </p:spTree>
    <p:extLst>
      <p:ext uri="{BB962C8B-B14F-4D97-AF65-F5344CB8AC3E}">
        <p14:creationId xmlns:p14="http://schemas.microsoft.com/office/powerpoint/2010/main" val="26618004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linkedin.com/in/karina-gillian-smith" TargetMode="External"/><Relationship Id="rId2" Type="http://schemas.openxmlformats.org/officeDocument/2006/relationships/hyperlink" Target="mailto:karinagillian@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8E233A-EF5A-ACE1-61A3-0A8BC0282406}"/>
              </a:ext>
            </a:extLst>
          </p:cNvPr>
          <p:cNvSpPr>
            <a:spLocks noGrp="1"/>
          </p:cNvSpPr>
          <p:nvPr>
            <p:ph type="ctrTitle"/>
          </p:nvPr>
        </p:nvSpPr>
        <p:spPr>
          <a:xfrm>
            <a:off x="755903" y="3399769"/>
            <a:ext cx="10640754" cy="775845"/>
          </a:xfrm>
        </p:spPr>
        <p:txBody>
          <a:bodyPr anchor="b">
            <a:normAutofit/>
          </a:bodyPr>
          <a:lstStyle/>
          <a:p>
            <a:r>
              <a:rPr lang="en-US" sz="4000" b="0" i="0" dirty="0">
                <a:solidFill>
                  <a:schemeClr val="tx2"/>
                </a:solidFill>
                <a:effectLst/>
                <a:latin typeface="Söhne"/>
              </a:rPr>
              <a:t>Unlocking Cinematic Success</a:t>
            </a:r>
            <a:endParaRPr lang="en-AU" sz="4000" dirty="0">
              <a:solidFill>
                <a:schemeClr val="tx2"/>
              </a:solidFill>
            </a:endParaRPr>
          </a:p>
        </p:txBody>
      </p:sp>
      <p:sp>
        <p:nvSpPr>
          <p:cNvPr id="3" name="Subtitle 2">
            <a:extLst>
              <a:ext uri="{FF2B5EF4-FFF2-40B4-BE49-F238E27FC236}">
                <a16:creationId xmlns:a16="http://schemas.microsoft.com/office/drawing/2014/main" id="{0D5C0A0E-F006-9D8D-8B83-42D5E1B0DC4C}"/>
              </a:ext>
            </a:extLst>
          </p:cNvPr>
          <p:cNvSpPr>
            <a:spLocks noGrp="1"/>
          </p:cNvSpPr>
          <p:nvPr>
            <p:ph type="subTitle" idx="1"/>
          </p:nvPr>
        </p:nvSpPr>
        <p:spPr>
          <a:xfrm>
            <a:off x="1514121" y="4171528"/>
            <a:ext cx="9163757" cy="450447"/>
          </a:xfrm>
        </p:spPr>
        <p:txBody>
          <a:bodyPr anchor="ctr">
            <a:normAutofit/>
          </a:bodyPr>
          <a:lstStyle/>
          <a:p>
            <a:r>
              <a:rPr lang="en-US" sz="1900" b="0" i="0">
                <a:solidFill>
                  <a:schemeClr val="tx2"/>
                </a:solidFill>
                <a:effectLst/>
                <a:latin typeface="Söhne"/>
              </a:rPr>
              <a:t>A Strategic Analysis of successful Film Genres for Microsoft's Foray into the Movie Industry</a:t>
            </a:r>
            <a:endParaRPr lang="en-AU" sz="1900">
              <a:solidFill>
                <a:schemeClr val="tx2"/>
              </a:solidFill>
            </a:endParaRP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7" name="Freeform: Shape 6">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1" name="Freeform: Shape 10">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C42B1480-4A73-A475-7AD0-56E051C1C3E5}"/>
              </a:ext>
            </a:extLst>
          </p:cNvPr>
          <p:cNvPicPr>
            <a:picLocks noChangeAspect="1"/>
          </p:cNvPicPr>
          <p:nvPr/>
        </p:nvPicPr>
        <p:blipFill>
          <a:blip r:embed="rId2"/>
          <a:stretch>
            <a:fillRect/>
          </a:stretch>
        </p:blipFill>
        <p:spPr>
          <a:xfrm>
            <a:off x="503380" y="320231"/>
            <a:ext cx="11123788" cy="2836567"/>
          </a:xfrm>
          <a:prstGeom prst="rect">
            <a:avLst/>
          </a:prstGeom>
        </p:spPr>
      </p:pic>
      <p:grpSp>
        <p:nvGrpSpPr>
          <p:cNvPr id="13" name="Group 12">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236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E2C40-E319-7FF7-CC79-B1AB76590CF3}"/>
              </a:ext>
            </a:extLst>
          </p:cNvPr>
          <p:cNvSpPr>
            <a:spLocks noGrp="1"/>
          </p:cNvSpPr>
          <p:nvPr>
            <p:ph type="title"/>
          </p:nvPr>
        </p:nvSpPr>
        <p:spPr>
          <a:xfrm>
            <a:off x="640080" y="325369"/>
            <a:ext cx="4368602" cy="1956841"/>
          </a:xfrm>
        </p:spPr>
        <p:txBody>
          <a:bodyPr anchor="b">
            <a:normAutofit/>
          </a:bodyPr>
          <a:lstStyle/>
          <a:p>
            <a:r>
              <a:rPr lang="en-US" sz="3000" b="0" i="0">
                <a:effectLst/>
              </a:rPr>
              <a:t>Setting the Stage: Ensuring Microsoft's Successful Debut in the Movie Industry</a:t>
            </a:r>
            <a:endParaRPr lang="en-AU" sz="3000"/>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4AD7D0-2707-F523-F43A-22C84DBBBF20}"/>
              </a:ext>
            </a:extLst>
          </p:cNvPr>
          <p:cNvSpPr>
            <a:spLocks noGrp="1"/>
          </p:cNvSpPr>
          <p:nvPr>
            <p:ph idx="1"/>
          </p:nvPr>
        </p:nvSpPr>
        <p:spPr>
          <a:xfrm>
            <a:off x="640080" y="2872899"/>
            <a:ext cx="4243589" cy="3320668"/>
          </a:xfrm>
        </p:spPr>
        <p:txBody>
          <a:bodyPr>
            <a:normAutofit/>
          </a:bodyPr>
          <a:lstStyle/>
          <a:p>
            <a:pPr marL="0" indent="0">
              <a:buNone/>
            </a:pPr>
            <a:r>
              <a:rPr lang="en-AU" sz="2200"/>
              <a:t>While the film industry can yield a high profit margin it can also be a tough industry to understand and predict if you are new to this field.</a:t>
            </a:r>
          </a:p>
          <a:p>
            <a:pPr marL="0" indent="0">
              <a:buNone/>
            </a:pPr>
            <a:endParaRPr lang="en-AU" sz="2200"/>
          </a:p>
          <a:p>
            <a:pPr marL="0" indent="0">
              <a:buNone/>
            </a:pPr>
            <a:endParaRPr lang="en-AU" sz="2200"/>
          </a:p>
        </p:txBody>
      </p:sp>
      <p:pic>
        <p:nvPicPr>
          <p:cNvPr id="5" name="Picture 4">
            <a:extLst>
              <a:ext uri="{FF2B5EF4-FFF2-40B4-BE49-F238E27FC236}">
                <a16:creationId xmlns:a16="http://schemas.microsoft.com/office/drawing/2014/main" id="{00A3F8CF-11CF-67B1-A34D-7D7C07A38009}"/>
              </a:ext>
            </a:extLst>
          </p:cNvPr>
          <p:cNvPicPr>
            <a:picLocks noChangeAspect="1"/>
          </p:cNvPicPr>
          <p:nvPr/>
        </p:nvPicPr>
        <p:blipFill rotWithShape="1">
          <a:blip r:embed="rId2"/>
          <a:srcRect l="20787" r="1652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4436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5" name="Rectangle 3084">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CA6107-E646-BE56-E2E9-345EA4C723A4}"/>
              </a:ext>
            </a:extLst>
          </p:cNvPr>
          <p:cNvSpPr>
            <a:spLocks noGrp="1"/>
          </p:cNvSpPr>
          <p:nvPr>
            <p:ph type="title"/>
          </p:nvPr>
        </p:nvSpPr>
        <p:spPr>
          <a:xfrm>
            <a:off x="4797501" y="329184"/>
            <a:ext cx="6755626" cy="1229401"/>
          </a:xfrm>
        </p:spPr>
        <p:txBody>
          <a:bodyPr anchor="b">
            <a:normAutofit/>
          </a:bodyPr>
          <a:lstStyle/>
          <a:p>
            <a:r>
              <a:rPr lang="en-AU" sz="5400" b="0" i="0" u="none" strike="noStrike" dirty="0">
                <a:effectLst/>
                <a:latin typeface="Proxima Nova"/>
              </a:rPr>
              <a:t>Methods</a:t>
            </a:r>
            <a:endParaRPr lang="en-AU" sz="5400" dirty="0"/>
          </a:p>
        </p:txBody>
      </p:sp>
      <p:pic>
        <p:nvPicPr>
          <p:cNvPr id="3074" name="Picture 2">
            <a:extLst>
              <a:ext uri="{FF2B5EF4-FFF2-40B4-BE49-F238E27FC236}">
                <a16:creationId xmlns:a16="http://schemas.microsoft.com/office/drawing/2014/main" id="{E3149AD6-AEBC-AC3F-1BB9-D21713E6268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940178"/>
            <a:ext cx="4014216" cy="2027179"/>
          </a:xfrm>
          <a:prstGeom prst="rect">
            <a:avLst/>
          </a:prstGeom>
          <a:noFill/>
          <a:extLst>
            <a:ext uri="{909E8E84-426E-40DD-AFC4-6F175D3DCCD1}">
              <a14:hiddenFill xmlns:a14="http://schemas.microsoft.com/office/drawing/2010/main">
                <a:solidFill>
                  <a:srgbClr val="FFFFFF"/>
                </a:solidFill>
              </a14:hiddenFill>
            </a:ext>
          </a:extLst>
        </p:spPr>
      </p:pic>
      <p:sp>
        <p:nvSpPr>
          <p:cNvPr id="3086"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a:extLst>
              <a:ext uri="{FF2B5EF4-FFF2-40B4-BE49-F238E27FC236}">
                <a16:creationId xmlns:a16="http://schemas.microsoft.com/office/drawing/2014/main" id="{C905F294-CC86-DEB8-F9CD-1542CDD8C50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0040" y="4864340"/>
            <a:ext cx="3995928" cy="6693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4867B28-263A-5B80-4EAC-6338B3CF5304}"/>
              </a:ext>
            </a:extLst>
          </p:cNvPr>
          <p:cNvSpPr>
            <a:spLocks noGrp="1"/>
          </p:cNvSpPr>
          <p:nvPr>
            <p:ph idx="1"/>
          </p:nvPr>
        </p:nvSpPr>
        <p:spPr>
          <a:xfrm>
            <a:off x="4797494" y="2706624"/>
            <a:ext cx="6755626" cy="3483864"/>
          </a:xfrm>
        </p:spPr>
        <p:txBody>
          <a:bodyPr>
            <a:normAutofit fontScale="92500" lnSpcReduction="20000"/>
          </a:bodyPr>
          <a:lstStyle/>
          <a:p>
            <a:pPr marL="0" indent="0">
              <a:buNone/>
            </a:pPr>
            <a:r>
              <a:rPr lang="en-AU" sz="1600" dirty="0"/>
              <a:t>The following insights are based on IMDb viewer rating scores as well as the production budgets &amp; total profits.</a:t>
            </a:r>
          </a:p>
          <a:p>
            <a:pPr marL="0" indent="0">
              <a:buNone/>
            </a:pPr>
            <a:endParaRPr lang="en-AU" sz="1600" dirty="0"/>
          </a:p>
          <a:p>
            <a:pPr marL="0" indent="0">
              <a:buNone/>
            </a:pPr>
            <a:r>
              <a:rPr lang="en-US" sz="1600" b="0" i="0" dirty="0">
                <a:effectLst/>
                <a:latin typeface="Söhne"/>
              </a:rPr>
              <a:t>Film reviews play a crucial role as they not only serve as a marketing tool for film production studios but also serve as indicators of a movie's potential financial performance by influencing consumer perspectives.</a:t>
            </a:r>
            <a:endParaRPr lang="en-AU" sz="1600" b="0" i="0" dirty="0">
              <a:effectLst/>
              <a:latin typeface="Söhne"/>
            </a:endParaRPr>
          </a:p>
          <a:p>
            <a:pPr marL="0" indent="0">
              <a:buNone/>
            </a:pPr>
            <a:endParaRPr lang="en-AU" sz="1600" dirty="0">
              <a:latin typeface="Söhne"/>
            </a:endParaRPr>
          </a:p>
          <a:p>
            <a:pPr marL="0" indent="0">
              <a:buNone/>
            </a:pPr>
            <a:r>
              <a:rPr lang="en-AU" sz="1600" dirty="0">
                <a:latin typeface="Söhne"/>
              </a:rPr>
              <a:t>Box Office Gross vs Production costs is also a crucial focus point for a company starting out in this industry given the high upfront costs involved in movie production. It is important to know whether there will be a ROI.</a:t>
            </a:r>
          </a:p>
          <a:p>
            <a:pPr marL="0" indent="0">
              <a:buNone/>
            </a:pPr>
            <a:endParaRPr lang="en-AU" sz="1600" dirty="0">
              <a:latin typeface="Söhne"/>
            </a:endParaRPr>
          </a:p>
          <a:p>
            <a:pPr marL="0" indent="0">
              <a:buNone/>
            </a:pPr>
            <a:r>
              <a:rPr lang="en-AU" sz="1600" dirty="0">
                <a:latin typeface="Söhne"/>
              </a:rPr>
              <a:t>To ensure this data yielded the most accurate results, it was first cleaned out of any empty values and also filtered to only include relevant information. For example, for the IMDB reviews, any movies with less than 500 reviews were removed from the data as they would not provide an accurate representation of the greater audience population. </a:t>
            </a:r>
          </a:p>
          <a:p>
            <a:pPr marL="0" indent="0">
              <a:buNone/>
            </a:pPr>
            <a:endParaRPr lang="en-AU" sz="1600" dirty="0"/>
          </a:p>
        </p:txBody>
      </p:sp>
    </p:spTree>
    <p:extLst>
      <p:ext uri="{BB962C8B-B14F-4D97-AF65-F5344CB8AC3E}">
        <p14:creationId xmlns:p14="http://schemas.microsoft.com/office/powerpoint/2010/main" val="1600395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DD740-9FDE-665A-B6F3-33BF6A439112}"/>
              </a:ext>
            </a:extLst>
          </p:cNvPr>
          <p:cNvSpPr>
            <a:spLocks noGrp="1"/>
          </p:cNvSpPr>
          <p:nvPr>
            <p:ph type="title"/>
          </p:nvPr>
        </p:nvSpPr>
        <p:spPr>
          <a:xfrm>
            <a:off x="838200" y="365125"/>
            <a:ext cx="10515600" cy="1325563"/>
          </a:xfrm>
        </p:spPr>
        <p:txBody>
          <a:bodyPr>
            <a:normAutofit/>
          </a:bodyPr>
          <a:lstStyle/>
          <a:p>
            <a:r>
              <a:rPr lang="en-AU" sz="5400" kern="0">
                <a:effectLst/>
                <a:latin typeface="Segoe UI" panose="020B0502040204020203" pitchFamily="34" charset="0"/>
                <a:ea typeface="Times New Roman" panose="02020603050405020304" pitchFamily="18" charset="0"/>
              </a:rPr>
              <a:t>A Look at the Top Genres</a:t>
            </a:r>
            <a:endParaRPr lang="en-AU" sz="5400"/>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AAB58B-90E2-CE2F-E6E8-79C6A1DA9508}"/>
              </a:ext>
            </a:extLst>
          </p:cNvPr>
          <p:cNvSpPr>
            <a:spLocks/>
          </p:cNvSpPr>
          <p:nvPr/>
        </p:nvSpPr>
        <p:spPr>
          <a:xfrm>
            <a:off x="2393146" y="2228087"/>
            <a:ext cx="3936431" cy="3607968"/>
          </a:xfrm>
          <a:prstGeom prst="rect">
            <a:avLst/>
          </a:prstGeom>
        </p:spPr>
        <p:txBody>
          <a:bodyPr>
            <a:normAutofit/>
          </a:bodyPr>
          <a:lstStyle/>
          <a:p>
            <a:pPr defTabSz="310896">
              <a:lnSpc>
                <a:spcPct val="90000"/>
              </a:lnSpc>
            </a:pPr>
            <a:r>
              <a:rPr lang="en-AU" sz="1224" kern="0">
                <a:solidFill>
                  <a:srgbClr val="8F98A7"/>
                </a:solidFill>
                <a:latin typeface="Segoe UI" panose="020B0502040204020203" pitchFamily="34" charset="0"/>
                <a:ea typeface="+mn-ea"/>
                <a:cs typeface="Times New Roman" panose="02020603050405020304" pitchFamily="18" charset="0"/>
              </a:rPr>
              <a:t>The top 10 genres, including Action, Documentary, Animation, and more, all boast IMDb scores ranging from 8.0 to 8.9.*</a:t>
            </a:r>
            <a:endParaRPr lang="en-AU" sz="1224" kern="100">
              <a:solidFill>
                <a:schemeClr val="tx1"/>
              </a:solidFill>
              <a:latin typeface="Aptos" panose="020B0004020202020204" pitchFamily="34" charset="0"/>
              <a:ea typeface="+mn-ea"/>
              <a:cs typeface="Times New Roman" panose="02020603050405020304" pitchFamily="18" charset="0"/>
            </a:endParaRPr>
          </a:p>
          <a:p>
            <a:pPr defTabSz="310896">
              <a:lnSpc>
                <a:spcPct val="90000"/>
              </a:lnSpc>
            </a:pPr>
            <a:endParaRPr lang="en-AU" sz="1224" kern="0">
              <a:solidFill>
                <a:srgbClr val="8F98A7"/>
              </a:solidFill>
              <a:latin typeface="Segoe UI" panose="020B0502040204020203" pitchFamily="34" charset="0"/>
              <a:ea typeface="+mn-ea"/>
              <a:cs typeface="Times New Roman" panose="02020603050405020304" pitchFamily="18" charset="0"/>
            </a:endParaRPr>
          </a:p>
          <a:p>
            <a:pPr defTabSz="310896">
              <a:lnSpc>
                <a:spcPct val="90000"/>
              </a:lnSpc>
            </a:pPr>
            <a:r>
              <a:rPr lang="en-AU" sz="1224" kern="0">
                <a:solidFill>
                  <a:srgbClr val="8F98A7"/>
                </a:solidFill>
                <a:latin typeface="Segoe UI" panose="020B0502040204020203" pitchFamily="34" charset="0"/>
                <a:ea typeface="+mn-ea"/>
                <a:cs typeface="Times New Roman" panose="02020603050405020304" pitchFamily="18" charset="0"/>
              </a:rPr>
              <a:t>Let's delve into the IMDb scores of our top 10 genres:</a:t>
            </a:r>
            <a:endParaRPr lang="en-AU" sz="1224" kern="100">
              <a:solidFill>
                <a:schemeClr val="tx1"/>
              </a:solidFill>
              <a:latin typeface="Aptos" panose="020B0004020202020204" pitchFamily="34" charset="0"/>
              <a:ea typeface="+mn-ea"/>
              <a:cs typeface="Times New Roman" panose="02020603050405020304" pitchFamily="18" charset="0"/>
            </a:endParaRPr>
          </a:p>
          <a:p>
            <a:pPr marL="233172" indent="-233172" defTabSz="310896">
              <a:lnSpc>
                <a:spcPct val="90000"/>
              </a:lnSpc>
              <a:spcAft>
                <a:spcPts val="544"/>
              </a:spcAft>
              <a:buFont typeface="+mj-lt"/>
              <a:buAutoNum type="arabicPeriod"/>
              <a:tabLst>
                <a:tab pos="310896" algn="l"/>
              </a:tabLst>
            </a:pPr>
            <a:r>
              <a:rPr lang="en-AU" sz="1224" kern="0">
                <a:solidFill>
                  <a:srgbClr val="8F98A7"/>
                </a:solidFill>
                <a:latin typeface="Segoe UI" panose="020B0502040204020203" pitchFamily="34" charset="0"/>
                <a:ea typeface="+mn-ea"/>
                <a:cs typeface="Times New Roman" panose="02020603050405020304" pitchFamily="18" charset="0"/>
              </a:rPr>
              <a:t>Action, Documentary - 8.0</a:t>
            </a:r>
            <a:endParaRPr lang="en-AU" sz="1224" kern="100">
              <a:solidFill>
                <a:srgbClr val="8F98A7"/>
              </a:solidFill>
              <a:latin typeface="Aptos" panose="020B0004020202020204" pitchFamily="34" charset="0"/>
              <a:ea typeface="+mn-ea"/>
              <a:cs typeface="Times New Roman" panose="02020603050405020304" pitchFamily="18" charset="0"/>
            </a:endParaRPr>
          </a:p>
          <a:p>
            <a:pPr marL="233172" indent="-233172" defTabSz="310896">
              <a:lnSpc>
                <a:spcPct val="90000"/>
              </a:lnSpc>
              <a:spcAft>
                <a:spcPts val="544"/>
              </a:spcAft>
              <a:buFont typeface="+mj-lt"/>
              <a:buAutoNum type="arabicPeriod"/>
              <a:tabLst>
                <a:tab pos="310896" algn="l"/>
              </a:tabLst>
            </a:pPr>
            <a:r>
              <a:rPr lang="en-AU" sz="1224" kern="0">
                <a:solidFill>
                  <a:srgbClr val="8F98A7"/>
                </a:solidFill>
                <a:latin typeface="Segoe UI" panose="020B0502040204020203" pitchFamily="34" charset="0"/>
                <a:ea typeface="+mn-ea"/>
                <a:cs typeface="Times New Roman" panose="02020603050405020304" pitchFamily="18" charset="0"/>
              </a:rPr>
              <a:t>Animation, Crime, Documentary - 8.0</a:t>
            </a:r>
            <a:endParaRPr lang="en-AU" sz="1224" kern="100">
              <a:solidFill>
                <a:srgbClr val="8F98A7"/>
              </a:solidFill>
              <a:latin typeface="Aptos" panose="020B0004020202020204" pitchFamily="34" charset="0"/>
              <a:ea typeface="+mn-ea"/>
              <a:cs typeface="Times New Roman" panose="02020603050405020304" pitchFamily="18" charset="0"/>
            </a:endParaRPr>
          </a:p>
          <a:p>
            <a:pPr marL="233172" indent="-233172" defTabSz="310896">
              <a:lnSpc>
                <a:spcPct val="90000"/>
              </a:lnSpc>
              <a:spcAft>
                <a:spcPts val="544"/>
              </a:spcAft>
              <a:buFont typeface="+mj-lt"/>
              <a:buAutoNum type="arabicPeriod"/>
              <a:tabLst>
                <a:tab pos="310896" algn="l"/>
              </a:tabLst>
            </a:pPr>
            <a:r>
              <a:rPr lang="en-AU" sz="1224" kern="0">
                <a:solidFill>
                  <a:srgbClr val="8F98A7"/>
                </a:solidFill>
                <a:latin typeface="Segoe UI" panose="020B0502040204020203" pitchFamily="34" charset="0"/>
                <a:ea typeface="+mn-ea"/>
                <a:cs typeface="Times New Roman" panose="02020603050405020304" pitchFamily="18" charset="0"/>
              </a:rPr>
              <a:t>Animation, Fantasy, Mystery - 8.0</a:t>
            </a:r>
            <a:endParaRPr lang="en-AU" sz="1224" kern="100">
              <a:solidFill>
                <a:srgbClr val="8F98A7"/>
              </a:solidFill>
              <a:latin typeface="Aptos" panose="020B0004020202020204" pitchFamily="34" charset="0"/>
              <a:ea typeface="+mn-ea"/>
              <a:cs typeface="Times New Roman" panose="02020603050405020304" pitchFamily="18" charset="0"/>
            </a:endParaRPr>
          </a:p>
          <a:p>
            <a:pPr marL="233172" indent="-233172" defTabSz="310896">
              <a:lnSpc>
                <a:spcPct val="90000"/>
              </a:lnSpc>
              <a:spcAft>
                <a:spcPts val="544"/>
              </a:spcAft>
              <a:buFont typeface="+mj-lt"/>
              <a:buAutoNum type="arabicPeriod"/>
              <a:tabLst>
                <a:tab pos="310896" algn="l"/>
              </a:tabLst>
            </a:pPr>
            <a:r>
              <a:rPr lang="en-AU" sz="1224" kern="0">
                <a:solidFill>
                  <a:srgbClr val="8F98A7"/>
                </a:solidFill>
                <a:latin typeface="Segoe UI" panose="020B0502040204020203" pitchFamily="34" charset="0"/>
                <a:ea typeface="+mn-ea"/>
                <a:cs typeface="Times New Roman" panose="02020603050405020304" pitchFamily="18" charset="0"/>
              </a:rPr>
              <a:t>Comedy, Musical, Sci-Fi - 8.0</a:t>
            </a:r>
            <a:endParaRPr lang="en-AU" sz="1224" kern="100">
              <a:solidFill>
                <a:srgbClr val="8F98A7"/>
              </a:solidFill>
              <a:latin typeface="Aptos" panose="020B0004020202020204" pitchFamily="34" charset="0"/>
              <a:ea typeface="+mn-ea"/>
              <a:cs typeface="Times New Roman" panose="02020603050405020304" pitchFamily="18" charset="0"/>
            </a:endParaRPr>
          </a:p>
          <a:p>
            <a:pPr marL="233172" indent="-233172" defTabSz="310896">
              <a:lnSpc>
                <a:spcPct val="90000"/>
              </a:lnSpc>
              <a:spcAft>
                <a:spcPts val="544"/>
              </a:spcAft>
              <a:buFont typeface="+mj-lt"/>
              <a:buAutoNum type="arabicPeriod"/>
              <a:tabLst>
                <a:tab pos="310896" algn="l"/>
              </a:tabLst>
            </a:pPr>
            <a:r>
              <a:rPr lang="en-AU" sz="1224" kern="0">
                <a:solidFill>
                  <a:srgbClr val="8F98A7"/>
                </a:solidFill>
                <a:latin typeface="Segoe UI" panose="020B0502040204020203" pitchFamily="34" charset="0"/>
                <a:ea typeface="+mn-ea"/>
                <a:cs typeface="Times New Roman" panose="02020603050405020304" pitchFamily="18" charset="0"/>
              </a:rPr>
              <a:t>Documentary, Romance - 8.1</a:t>
            </a:r>
            <a:endParaRPr lang="en-AU" sz="1224" kern="100">
              <a:solidFill>
                <a:srgbClr val="8F98A7"/>
              </a:solidFill>
              <a:latin typeface="Aptos" panose="020B0004020202020204" pitchFamily="34" charset="0"/>
              <a:ea typeface="+mn-ea"/>
              <a:cs typeface="Times New Roman" panose="02020603050405020304" pitchFamily="18" charset="0"/>
            </a:endParaRPr>
          </a:p>
          <a:p>
            <a:pPr marL="233172" indent="-233172" defTabSz="310896">
              <a:lnSpc>
                <a:spcPct val="90000"/>
              </a:lnSpc>
              <a:spcAft>
                <a:spcPts val="544"/>
              </a:spcAft>
              <a:buFont typeface="+mj-lt"/>
              <a:buAutoNum type="arabicPeriod"/>
              <a:tabLst>
                <a:tab pos="310896" algn="l"/>
              </a:tabLst>
            </a:pPr>
            <a:r>
              <a:rPr lang="en-AU" sz="1224" kern="0">
                <a:solidFill>
                  <a:srgbClr val="8F98A7"/>
                </a:solidFill>
                <a:latin typeface="Segoe UI" panose="020B0502040204020203" pitchFamily="34" charset="0"/>
                <a:ea typeface="+mn-ea"/>
                <a:cs typeface="Times New Roman" panose="02020603050405020304" pitchFamily="18" charset="0"/>
              </a:rPr>
              <a:t>Animation, Documentary, Mystery - 8.2</a:t>
            </a:r>
            <a:endParaRPr lang="en-AU" sz="1224" kern="100">
              <a:solidFill>
                <a:srgbClr val="8F98A7"/>
              </a:solidFill>
              <a:latin typeface="Aptos" panose="020B0004020202020204" pitchFamily="34" charset="0"/>
              <a:ea typeface="+mn-ea"/>
              <a:cs typeface="Times New Roman" panose="02020603050405020304" pitchFamily="18" charset="0"/>
            </a:endParaRPr>
          </a:p>
          <a:p>
            <a:pPr marL="233172" indent="-233172" defTabSz="310896">
              <a:lnSpc>
                <a:spcPct val="90000"/>
              </a:lnSpc>
              <a:spcAft>
                <a:spcPts val="544"/>
              </a:spcAft>
              <a:buFont typeface="+mj-lt"/>
              <a:buAutoNum type="arabicPeriod"/>
              <a:tabLst>
                <a:tab pos="310896" algn="l"/>
              </a:tabLst>
            </a:pPr>
            <a:r>
              <a:rPr lang="en-AU" sz="1224" kern="0">
                <a:solidFill>
                  <a:srgbClr val="8F98A7"/>
                </a:solidFill>
                <a:latin typeface="Segoe UI" panose="020B0502040204020203" pitchFamily="34" charset="0"/>
                <a:ea typeface="+mn-ea"/>
                <a:cs typeface="Times New Roman" panose="02020603050405020304" pitchFamily="18" charset="0"/>
              </a:rPr>
              <a:t>Animation, Crime, Mystery - 8.2</a:t>
            </a:r>
            <a:endParaRPr lang="en-AU" sz="1224" kern="100">
              <a:solidFill>
                <a:srgbClr val="8F98A7"/>
              </a:solidFill>
              <a:latin typeface="Aptos" panose="020B0004020202020204" pitchFamily="34" charset="0"/>
              <a:ea typeface="+mn-ea"/>
              <a:cs typeface="Times New Roman" panose="02020603050405020304" pitchFamily="18" charset="0"/>
            </a:endParaRPr>
          </a:p>
          <a:p>
            <a:pPr marL="233172" indent="-233172" defTabSz="310896">
              <a:lnSpc>
                <a:spcPct val="90000"/>
              </a:lnSpc>
              <a:spcAft>
                <a:spcPts val="544"/>
              </a:spcAft>
              <a:buFont typeface="+mj-lt"/>
              <a:buAutoNum type="arabicPeriod"/>
              <a:tabLst>
                <a:tab pos="310896" algn="l"/>
              </a:tabLst>
            </a:pPr>
            <a:r>
              <a:rPr lang="en-AU" sz="1224" kern="0">
                <a:solidFill>
                  <a:srgbClr val="8F98A7"/>
                </a:solidFill>
                <a:latin typeface="Segoe UI" panose="020B0502040204020203" pitchFamily="34" charset="0"/>
                <a:ea typeface="+mn-ea"/>
                <a:cs typeface="Times New Roman" panose="02020603050405020304" pitchFamily="18" charset="0"/>
              </a:rPr>
              <a:t>Animation, History - 8.3</a:t>
            </a:r>
            <a:endParaRPr lang="en-AU" sz="1224" kern="100">
              <a:solidFill>
                <a:srgbClr val="8F98A7"/>
              </a:solidFill>
              <a:latin typeface="Aptos" panose="020B0004020202020204" pitchFamily="34" charset="0"/>
              <a:ea typeface="+mn-ea"/>
              <a:cs typeface="Times New Roman" panose="02020603050405020304" pitchFamily="18" charset="0"/>
            </a:endParaRPr>
          </a:p>
          <a:p>
            <a:pPr marL="233172" indent="-233172" defTabSz="310896">
              <a:lnSpc>
                <a:spcPct val="90000"/>
              </a:lnSpc>
              <a:spcAft>
                <a:spcPts val="544"/>
              </a:spcAft>
              <a:buFont typeface="+mj-lt"/>
              <a:buAutoNum type="arabicPeriod"/>
              <a:tabLst>
                <a:tab pos="310896" algn="l"/>
              </a:tabLst>
            </a:pPr>
            <a:r>
              <a:rPr lang="en-AU" sz="1224" kern="0">
                <a:solidFill>
                  <a:srgbClr val="8F98A7"/>
                </a:solidFill>
                <a:latin typeface="Segoe UI" panose="020B0502040204020203" pitchFamily="34" charset="0"/>
                <a:ea typeface="+mn-ea"/>
                <a:cs typeface="Times New Roman" panose="02020603050405020304" pitchFamily="18" charset="0"/>
              </a:rPr>
              <a:t>Documentary, Music, War - 8.9</a:t>
            </a:r>
            <a:endParaRPr lang="en-AU" sz="1224" kern="100">
              <a:solidFill>
                <a:srgbClr val="8F98A7"/>
              </a:solidFill>
              <a:latin typeface="Aptos" panose="020B0004020202020204" pitchFamily="34" charset="0"/>
              <a:ea typeface="+mn-ea"/>
              <a:cs typeface="Times New Roman" panose="02020603050405020304" pitchFamily="18" charset="0"/>
            </a:endParaRPr>
          </a:p>
          <a:p>
            <a:pPr marL="233172" indent="-233172" defTabSz="310896">
              <a:lnSpc>
                <a:spcPct val="90000"/>
              </a:lnSpc>
              <a:spcAft>
                <a:spcPts val="544"/>
              </a:spcAft>
              <a:buFont typeface="+mj-lt"/>
              <a:buAutoNum type="arabicPeriod"/>
              <a:tabLst>
                <a:tab pos="310896" algn="l"/>
              </a:tabLst>
            </a:pPr>
            <a:r>
              <a:rPr lang="en-AU" sz="1224" kern="0">
                <a:solidFill>
                  <a:srgbClr val="8F98A7"/>
                </a:solidFill>
                <a:latin typeface="Segoe UI" panose="020B0502040204020203" pitchFamily="34" charset="0"/>
                <a:ea typeface="+mn-ea"/>
                <a:cs typeface="Times New Roman" panose="02020603050405020304" pitchFamily="18" charset="0"/>
              </a:rPr>
              <a:t>Adventure, Drama, War - 8.9</a:t>
            </a:r>
            <a:endParaRPr lang="en-AU" sz="1224" kern="100">
              <a:solidFill>
                <a:srgbClr val="8F98A7"/>
              </a:solidFill>
              <a:latin typeface="Aptos" panose="020B0004020202020204" pitchFamily="34" charset="0"/>
              <a:ea typeface="+mn-ea"/>
              <a:cs typeface="Times New Roman" panose="02020603050405020304" pitchFamily="18" charset="0"/>
            </a:endParaRPr>
          </a:p>
          <a:p>
            <a:pPr>
              <a:lnSpc>
                <a:spcPct val="90000"/>
              </a:lnSpc>
            </a:pPr>
            <a:endParaRPr lang="en-AU"/>
          </a:p>
        </p:txBody>
      </p:sp>
      <p:pic>
        <p:nvPicPr>
          <p:cNvPr id="5" name="Picture 4" descr="A graph with blue and white stripes&#10;&#10;Description automatically generated">
            <a:extLst>
              <a:ext uri="{FF2B5EF4-FFF2-40B4-BE49-F238E27FC236}">
                <a16:creationId xmlns:a16="http://schemas.microsoft.com/office/drawing/2014/main" id="{B933DA54-B1B5-DAB0-B614-39BC784B1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5612" y="2228087"/>
            <a:ext cx="3213242" cy="3378152"/>
          </a:xfrm>
          <a:prstGeom prst="rect">
            <a:avLst/>
          </a:prstGeom>
        </p:spPr>
      </p:pic>
      <p:sp>
        <p:nvSpPr>
          <p:cNvPr id="6" name="TextBox 5">
            <a:extLst>
              <a:ext uri="{FF2B5EF4-FFF2-40B4-BE49-F238E27FC236}">
                <a16:creationId xmlns:a16="http://schemas.microsoft.com/office/drawing/2014/main" id="{915E0C31-AEB8-A4A9-858A-44DE7AEE4B78}"/>
              </a:ext>
            </a:extLst>
          </p:cNvPr>
          <p:cNvSpPr txBox="1"/>
          <p:nvPr/>
        </p:nvSpPr>
        <p:spPr>
          <a:xfrm>
            <a:off x="2393146" y="5996746"/>
            <a:ext cx="6479057" cy="207429"/>
          </a:xfrm>
          <a:prstGeom prst="rect">
            <a:avLst/>
          </a:prstGeom>
          <a:noFill/>
        </p:spPr>
        <p:txBody>
          <a:bodyPr wrap="square" rtlCol="0">
            <a:spAutoFit/>
          </a:bodyPr>
          <a:lstStyle/>
          <a:p>
            <a:pPr defTabSz="310896">
              <a:spcAft>
                <a:spcPts val="600"/>
              </a:spcAft>
            </a:pPr>
            <a:r>
              <a:rPr lang="en-AU" sz="748" kern="1200">
                <a:solidFill>
                  <a:schemeClr val="tx1"/>
                </a:solidFill>
                <a:latin typeface="+mn-lt"/>
                <a:ea typeface="+mn-ea"/>
                <a:cs typeface="+mn-cs"/>
              </a:rPr>
              <a:t>*Please note all movie scores used in this had minimum 500 reviews in order to have a more accurate picture of what the audience is interested in </a:t>
            </a:r>
            <a:endParaRPr lang="en-AU" sz="1100"/>
          </a:p>
        </p:txBody>
      </p:sp>
    </p:spTree>
    <p:extLst>
      <p:ext uri="{BB962C8B-B14F-4D97-AF65-F5344CB8AC3E}">
        <p14:creationId xmlns:p14="http://schemas.microsoft.com/office/powerpoint/2010/main" val="1071298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5A003-EADE-2D24-C68C-18B385A50E39}"/>
              </a:ext>
            </a:extLst>
          </p:cNvPr>
          <p:cNvSpPr>
            <a:spLocks noGrp="1"/>
          </p:cNvSpPr>
          <p:nvPr>
            <p:ph type="title"/>
          </p:nvPr>
        </p:nvSpPr>
        <p:spPr>
          <a:xfrm>
            <a:off x="630936" y="640080"/>
            <a:ext cx="4818888" cy="1481328"/>
          </a:xfrm>
        </p:spPr>
        <p:txBody>
          <a:bodyPr anchor="b">
            <a:normAutofit/>
          </a:bodyPr>
          <a:lstStyle/>
          <a:p>
            <a:r>
              <a:rPr lang="en-AU" sz="3800" kern="0">
                <a:effectLst/>
                <a:latin typeface="Segoe UI" panose="020B0502040204020203" pitchFamily="34" charset="0"/>
                <a:ea typeface="Times New Roman" panose="02020603050405020304" pitchFamily="18" charset="0"/>
              </a:rPr>
              <a:t>Acquiring Established Intellectual Properties</a:t>
            </a:r>
            <a:endParaRPr lang="en-AU" sz="3800"/>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C8FDB6-CF6A-FBF8-2484-DA75AFF4D0EB}"/>
              </a:ext>
            </a:extLst>
          </p:cNvPr>
          <p:cNvSpPr>
            <a:spLocks noGrp="1"/>
          </p:cNvSpPr>
          <p:nvPr>
            <p:ph idx="1"/>
          </p:nvPr>
        </p:nvSpPr>
        <p:spPr>
          <a:xfrm>
            <a:off x="630936" y="2660904"/>
            <a:ext cx="4818888" cy="3547872"/>
          </a:xfrm>
        </p:spPr>
        <p:txBody>
          <a:bodyPr anchor="t">
            <a:normAutofit/>
          </a:bodyPr>
          <a:lstStyle/>
          <a:p>
            <a:r>
              <a:rPr lang="en-AU" sz="1500" kern="0">
                <a:effectLst/>
                <a:latin typeface="Segoe UI" panose="020B0502040204020203" pitchFamily="34" charset="0"/>
                <a:ea typeface="Times New Roman" panose="02020603050405020304" pitchFamily="18" charset="0"/>
                <a:cs typeface="Times New Roman" panose="02020603050405020304" pitchFamily="18" charset="0"/>
              </a:rPr>
              <a:t>Acquiring rights to popular books, movie franchises, and older properties ripe for remakes can significantly mitigate risks and enhance return on investment. These properties come with a built-in fan base, providing a solid foundation for success at the box office.</a:t>
            </a:r>
          </a:p>
          <a:p>
            <a:r>
              <a:rPr lang="en-AU" sz="1500" kern="0">
                <a:latin typeface="Segoe UI" panose="020B0502040204020203" pitchFamily="34" charset="0"/>
                <a:ea typeface="Aptos" panose="020B0004020202020204" pitchFamily="34" charset="0"/>
                <a:cs typeface="Times New Roman" panose="02020603050405020304" pitchFamily="18" charset="0"/>
              </a:rPr>
              <a:t>Using the Harry Potter Franchise as an example we can see that the production costs stayed relatively the same across the eight-movie franchise, however every movie was extremely successful at the box office. </a:t>
            </a:r>
          </a:p>
          <a:p>
            <a:r>
              <a:rPr lang="en-AU" sz="1500" kern="0">
                <a:effectLst/>
                <a:latin typeface="Segoe UI" panose="020B0502040204020203" pitchFamily="34" charset="0"/>
                <a:ea typeface="Aptos" panose="020B0004020202020204" pitchFamily="34" charset="0"/>
                <a:cs typeface="Times New Roman" panose="02020603050405020304" pitchFamily="18" charset="0"/>
              </a:rPr>
              <a:t>The final film had the same production budget as the first film but had a profit margin of 89%</a:t>
            </a:r>
            <a:endParaRPr lang="en-AU" sz="1500" kern="100">
              <a:effectLst/>
              <a:latin typeface="Aptos" panose="020B0004020202020204" pitchFamily="34" charset="0"/>
              <a:ea typeface="Aptos" panose="020B0004020202020204" pitchFamily="34" charset="0"/>
              <a:cs typeface="Times New Roman" panose="02020603050405020304" pitchFamily="18" charset="0"/>
            </a:endParaRPr>
          </a:p>
          <a:p>
            <a:endParaRPr lang="en-AU" sz="1500"/>
          </a:p>
        </p:txBody>
      </p:sp>
      <p:pic>
        <p:nvPicPr>
          <p:cNvPr id="6" name="Picture 5">
            <a:extLst>
              <a:ext uri="{FF2B5EF4-FFF2-40B4-BE49-F238E27FC236}">
                <a16:creationId xmlns:a16="http://schemas.microsoft.com/office/drawing/2014/main" id="{C1067B7E-50DE-D0F5-1FC3-0E14D13E3588}"/>
              </a:ext>
            </a:extLst>
          </p:cNvPr>
          <p:cNvPicPr>
            <a:picLocks noChangeAspect="1"/>
          </p:cNvPicPr>
          <p:nvPr/>
        </p:nvPicPr>
        <p:blipFill>
          <a:blip r:embed="rId2"/>
          <a:stretch>
            <a:fillRect/>
          </a:stretch>
        </p:blipFill>
        <p:spPr>
          <a:xfrm>
            <a:off x="6099048" y="1373154"/>
            <a:ext cx="5458968" cy="4111691"/>
          </a:xfrm>
          <a:prstGeom prst="rect">
            <a:avLst/>
          </a:prstGeom>
        </p:spPr>
      </p:pic>
    </p:spTree>
    <p:extLst>
      <p:ext uri="{BB962C8B-B14F-4D97-AF65-F5344CB8AC3E}">
        <p14:creationId xmlns:p14="http://schemas.microsoft.com/office/powerpoint/2010/main" val="201443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8E25-3934-E138-339C-CB4C3009E755}"/>
              </a:ext>
            </a:extLst>
          </p:cNvPr>
          <p:cNvSpPr>
            <a:spLocks noGrp="1"/>
          </p:cNvSpPr>
          <p:nvPr>
            <p:ph type="title"/>
          </p:nvPr>
        </p:nvSpPr>
        <p:spPr/>
        <p:txBody>
          <a:bodyPr/>
          <a:lstStyle/>
          <a:p>
            <a:r>
              <a:rPr lang="en-AU" dirty="0"/>
              <a:t>Movie Run Time in relation to reviews</a:t>
            </a:r>
          </a:p>
        </p:txBody>
      </p:sp>
      <p:sp>
        <p:nvSpPr>
          <p:cNvPr id="3" name="Content Placeholder 2">
            <a:extLst>
              <a:ext uri="{FF2B5EF4-FFF2-40B4-BE49-F238E27FC236}">
                <a16:creationId xmlns:a16="http://schemas.microsoft.com/office/drawing/2014/main" id="{04896AF0-D3E0-C1D5-4E43-A23B5989DC89}"/>
              </a:ext>
            </a:extLst>
          </p:cNvPr>
          <p:cNvSpPr>
            <a:spLocks noGrp="1"/>
          </p:cNvSpPr>
          <p:nvPr>
            <p:ph idx="1"/>
          </p:nvPr>
        </p:nvSpPr>
        <p:spPr>
          <a:xfrm>
            <a:off x="838200" y="1825624"/>
            <a:ext cx="6001139" cy="4397893"/>
          </a:xfrm>
        </p:spPr>
        <p:txBody>
          <a:bodyPr>
            <a:normAutofit/>
          </a:bodyPr>
          <a:lstStyle/>
          <a:p>
            <a:r>
              <a:rPr lang="en-AU" dirty="0"/>
              <a:t>Given the upfront costs involved in Producing a movie, from casting, filming and through to editing. It seemed worthwhile to see if there was any correlation between high reviews and the movie run time. </a:t>
            </a:r>
          </a:p>
          <a:p>
            <a:r>
              <a:rPr lang="en-AU" dirty="0"/>
              <a:t>It is clear that runtime is not a deciding factor in viewers overall critical opinions of the film</a:t>
            </a:r>
          </a:p>
        </p:txBody>
      </p:sp>
      <p:pic>
        <p:nvPicPr>
          <p:cNvPr id="5" name="Picture 4">
            <a:extLst>
              <a:ext uri="{FF2B5EF4-FFF2-40B4-BE49-F238E27FC236}">
                <a16:creationId xmlns:a16="http://schemas.microsoft.com/office/drawing/2014/main" id="{CB13ED5A-238F-B724-3C21-3F5342FA6B8A}"/>
              </a:ext>
            </a:extLst>
          </p:cNvPr>
          <p:cNvPicPr>
            <a:picLocks noChangeAspect="1"/>
          </p:cNvPicPr>
          <p:nvPr/>
        </p:nvPicPr>
        <p:blipFill>
          <a:blip r:embed="rId2"/>
          <a:stretch>
            <a:fillRect/>
          </a:stretch>
        </p:blipFill>
        <p:spPr>
          <a:xfrm>
            <a:off x="7007430" y="1825625"/>
            <a:ext cx="4531600" cy="3754081"/>
          </a:xfrm>
          <a:prstGeom prst="rect">
            <a:avLst/>
          </a:prstGeom>
        </p:spPr>
      </p:pic>
    </p:spTree>
    <p:extLst>
      <p:ext uri="{BB962C8B-B14F-4D97-AF65-F5344CB8AC3E}">
        <p14:creationId xmlns:p14="http://schemas.microsoft.com/office/powerpoint/2010/main" val="89101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43AD0-DCE1-E5A6-1C08-84C7170A9490}"/>
              </a:ext>
            </a:extLst>
          </p:cNvPr>
          <p:cNvSpPr>
            <a:spLocks noGrp="1"/>
          </p:cNvSpPr>
          <p:nvPr>
            <p:ph type="title"/>
          </p:nvPr>
        </p:nvSpPr>
        <p:spPr/>
        <p:txBody>
          <a:bodyPr/>
          <a:lstStyle/>
          <a:p>
            <a:r>
              <a:rPr lang="en-AU" dirty="0"/>
              <a:t>Results</a:t>
            </a:r>
          </a:p>
        </p:txBody>
      </p:sp>
      <p:sp>
        <p:nvSpPr>
          <p:cNvPr id="3" name="Content Placeholder 2">
            <a:extLst>
              <a:ext uri="{FF2B5EF4-FFF2-40B4-BE49-F238E27FC236}">
                <a16:creationId xmlns:a16="http://schemas.microsoft.com/office/drawing/2014/main" id="{0E661A6A-6A1D-0576-A982-15596489E9BA}"/>
              </a:ext>
            </a:extLst>
          </p:cNvPr>
          <p:cNvSpPr>
            <a:spLocks noGrp="1"/>
          </p:cNvSpPr>
          <p:nvPr>
            <p:ph idx="1"/>
          </p:nvPr>
        </p:nvSpPr>
        <p:spPr>
          <a:xfrm>
            <a:off x="763480" y="1438183"/>
            <a:ext cx="10590320" cy="4738780"/>
          </a:xfrm>
        </p:spPr>
        <p:txBody>
          <a:bodyPr>
            <a:normAutofit lnSpcReduction="10000"/>
          </a:bodyPr>
          <a:lstStyle/>
          <a:p>
            <a:r>
              <a:rPr lang="en-AU" dirty="0"/>
              <a:t>When moving into a new industry it is important to focus on what is in your control and what is quantifiable. This is why the main focus of this data was the most popular movie genres. </a:t>
            </a:r>
          </a:p>
          <a:p>
            <a:endParaRPr lang="en-AU" dirty="0"/>
          </a:p>
          <a:p>
            <a:pPr marL="0" indent="0">
              <a:buNone/>
            </a:pPr>
            <a:r>
              <a:rPr lang="en-AU" dirty="0"/>
              <a:t>Key Take Aways:</a:t>
            </a:r>
          </a:p>
          <a:p>
            <a:r>
              <a:rPr lang="en-US" dirty="0">
                <a:latin typeface="Söhne"/>
              </a:rPr>
              <a:t>G</a:t>
            </a:r>
            <a:r>
              <a:rPr lang="en-US" b="0" i="0" dirty="0">
                <a:effectLst/>
                <a:latin typeface="Söhne"/>
              </a:rPr>
              <a:t>enres such as Action, Documentary, and Animation consistently yield high IMDb scores. </a:t>
            </a:r>
          </a:p>
          <a:p>
            <a:r>
              <a:rPr lang="en-US" dirty="0">
                <a:latin typeface="Söhne"/>
              </a:rPr>
              <a:t>I</a:t>
            </a:r>
            <a:r>
              <a:rPr lang="en-US" b="0" i="0" dirty="0">
                <a:effectLst/>
                <a:latin typeface="Söhne"/>
              </a:rPr>
              <a:t>nvest in established intellectual properties to drive high ROI and take out some of the risks involved in up front production costs.</a:t>
            </a:r>
          </a:p>
          <a:p>
            <a:r>
              <a:rPr lang="en-US" dirty="0">
                <a:latin typeface="Söhne"/>
              </a:rPr>
              <a:t>Movie run time does not have a clear correlation between how well it is critically received </a:t>
            </a:r>
            <a:endParaRPr lang="en-US" b="0" i="0" dirty="0">
              <a:effectLst/>
              <a:latin typeface="Söhne"/>
            </a:endParaRPr>
          </a:p>
          <a:p>
            <a:endParaRPr lang="en-US" b="0" i="0" dirty="0">
              <a:effectLst/>
              <a:latin typeface="Söhne"/>
            </a:endParaRPr>
          </a:p>
        </p:txBody>
      </p:sp>
    </p:spTree>
    <p:extLst>
      <p:ext uri="{BB962C8B-B14F-4D97-AF65-F5344CB8AC3E}">
        <p14:creationId xmlns:p14="http://schemas.microsoft.com/office/powerpoint/2010/main" val="258149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1F29-C40C-06B5-DED3-50C1A3780493}"/>
              </a:ext>
            </a:extLst>
          </p:cNvPr>
          <p:cNvSpPr>
            <a:spLocks noGrp="1"/>
          </p:cNvSpPr>
          <p:nvPr>
            <p:ph type="title"/>
          </p:nvPr>
        </p:nvSpPr>
        <p:spPr/>
        <p:txBody>
          <a:bodyPr/>
          <a:lstStyle/>
          <a:p>
            <a:r>
              <a:rPr lang="en-AU" dirty="0"/>
              <a:t>Thank you</a:t>
            </a:r>
          </a:p>
        </p:txBody>
      </p:sp>
      <p:sp>
        <p:nvSpPr>
          <p:cNvPr id="3" name="Content Placeholder 2">
            <a:extLst>
              <a:ext uri="{FF2B5EF4-FFF2-40B4-BE49-F238E27FC236}">
                <a16:creationId xmlns:a16="http://schemas.microsoft.com/office/drawing/2014/main" id="{FA6D5709-97C2-EA85-AD9C-8D12C050A482}"/>
              </a:ext>
            </a:extLst>
          </p:cNvPr>
          <p:cNvSpPr>
            <a:spLocks noGrp="1"/>
          </p:cNvSpPr>
          <p:nvPr>
            <p:ph idx="1"/>
          </p:nvPr>
        </p:nvSpPr>
        <p:spPr/>
        <p:txBody>
          <a:bodyPr/>
          <a:lstStyle/>
          <a:p>
            <a:pPr marL="0" indent="0">
              <a:buNone/>
            </a:pPr>
            <a:r>
              <a:rPr lang="en-AU" dirty="0"/>
              <a:t>Email: </a:t>
            </a:r>
            <a:r>
              <a:rPr lang="en-AU" dirty="0">
                <a:hlinkClick r:id="rId2"/>
              </a:rPr>
              <a:t>karinagillian@gmail.com</a:t>
            </a:r>
            <a:endParaRPr lang="en-AU" dirty="0"/>
          </a:p>
          <a:p>
            <a:pPr marL="0" indent="0">
              <a:buNone/>
            </a:pPr>
            <a:r>
              <a:rPr lang="en-AU" dirty="0"/>
              <a:t>GitHub: @karinagillian</a:t>
            </a:r>
          </a:p>
          <a:p>
            <a:pPr marL="0" indent="0">
              <a:buNone/>
            </a:pPr>
            <a:r>
              <a:rPr lang="en-AU" dirty="0"/>
              <a:t>LinkedIn: </a:t>
            </a:r>
            <a:r>
              <a:rPr lang="en-AU" b="0" i="0" dirty="0">
                <a:effectLst/>
                <a:latin typeface="-apple-system"/>
                <a:hlinkClick r:id="rId3"/>
              </a:rPr>
              <a:t>www.linkedin.com/in/karina-gillian-smith</a:t>
            </a:r>
            <a:endParaRPr lang="en-AU" b="0" i="0" dirty="0">
              <a:effectLst/>
              <a:latin typeface="-apple-system"/>
            </a:endParaRPr>
          </a:p>
          <a:p>
            <a:pPr marL="0" indent="0">
              <a:buNone/>
            </a:pPr>
            <a:endParaRPr lang="en-AU" dirty="0"/>
          </a:p>
        </p:txBody>
      </p:sp>
    </p:spTree>
    <p:extLst>
      <p:ext uri="{BB962C8B-B14F-4D97-AF65-F5344CB8AC3E}">
        <p14:creationId xmlns:p14="http://schemas.microsoft.com/office/powerpoint/2010/main" val="23011147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159</TotalTime>
  <Words>641</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-apple-system</vt:lpstr>
      <vt:lpstr>Aptos</vt:lpstr>
      <vt:lpstr>Aptos Display</vt:lpstr>
      <vt:lpstr>Arial</vt:lpstr>
      <vt:lpstr>Proxima Nova</vt:lpstr>
      <vt:lpstr>Segoe UI</vt:lpstr>
      <vt:lpstr>Söhne</vt:lpstr>
      <vt:lpstr>Office Theme</vt:lpstr>
      <vt:lpstr>Unlocking Cinematic Success</vt:lpstr>
      <vt:lpstr>Setting the Stage: Ensuring Microsoft's Successful Debut in the Movie Industry</vt:lpstr>
      <vt:lpstr>Methods</vt:lpstr>
      <vt:lpstr>A Look at the Top Genres</vt:lpstr>
      <vt:lpstr>Acquiring Established Intellectual Properties</vt:lpstr>
      <vt:lpstr>Movie Run Time in relation to reviews</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Cinematic Success</dc:title>
  <dc:creator>Karina Smith</dc:creator>
  <cp:lastModifiedBy>Karina Smith</cp:lastModifiedBy>
  <cp:revision>3</cp:revision>
  <dcterms:created xsi:type="dcterms:W3CDTF">2024-01-05T23:46:06Z</dcterms:created>
  <dcterms:modified xsi:type="dcterms:W3CDTF">2024-01-06T02:25:40Z</dcterms:modified>
</cp:coreProperties>
</file>