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543"/>
    <a:srgbClr val="94C084"/>
    <a:srgbClr val="E7E2D9"/>
    <a:srgbClr val="E3DDD3"/>
    <a:srgbClr val="D6C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0;&#1072;&#1088;&#1080;&#1085;&#1072;\Desktop\&#1059;&#1095;&#1105;&#1073;&#1072;%20&#1072;&#1085;&#1072;&#1083;&#1080;&#1090;&#1080;&#1082;&#1072;\&#1044;&#1086;&#1084;&#1072;&#1096;&#1082;&#1080;\&#1041;&#1083;&#1086;&#1082;%201%20excel\&#1043;&#1088;&#1091;&#1087;&#1087;&#1086;&#1074;&#1086;&#1081;%20&#1087;&#1088;&#1086;&#1077;&#1082;&#1090;\&#1044;&#1072;&#1085;&#1085;&#1099;&#107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0;&#1072;&#1088;&#1080;&#1085;&#1072;\Desktop\&#1059;&#1095;&#1105;&#1073;&#1072;%20&#1072;&#1085;&#1072;&#1083;&#1080;&#1090;&#1080;&#1082;&#1072;\&#1044;&#1086;&#1084;&#1072;&#1096;&#1082;&#1080;\&#1041;&#1083;&#1086;&#1082;%201%20excel\&#1043;&#1088;&#1091;&#1087;&#1087;&#1086;&#1074;&#1086;&#1081;%20&#1087;&#1088;&#1086;&#1077;&#1082;&#1090;\&#1044;&#1072;&#1085;&#1085;&#1099;&#107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0;&#1072;&#1088;&#1080;&#1085;&#1072;\Desktop\&#1059;&#1095;&#1105;&#1073;&#1072;%20&#1072;&#1085;&#1072;&#1083;&#1080;&#1090;&#1080;&#1082;&#1072;\&#1044;&#1086;&#1084;&#1072;&#1096;&#1082;&#1080;\&#1041;&#1083;&#1086;&#1082;%201%20excel\&#1043;&#1088;&#1091;&#1087;&#1087;&#1086;&#1074;&#1086;&#1081;%20&#1087;&#1088;&#1086;&#1077;&#1082;&#1090;\&#1044;&#1072;&#1085;&#1085;&#1099;&#107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0;&#1072;&#1088;&#1080;&#1085;&#1072;\Desktop\&#1059;&#1095;&#1105;&#1073;&#1072;%20&#1072;&#1085;&#1072;&#1083;&#1080;&#1090;&#1080;&#1082;&#1072;\&#1044;&#1086;&#1084;&#1072;&#1096;&#1082;&#1080;\&#1041;&#1083;&#1086;&#1082;%201%20excel\&#1043;&#1088;&#1091;&#1087;&#1087;&#1086;&#1074;&#1086;&#1081;%20&#1087;&#1088;&#1086;&#1077;&#1082;&#1090;\&#1044;&#1072;&#1085;&#1085;&#1099;&#107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 dirty="0">
                <a:latin typeface="Century Gothic" panose="020B0502020202020204" pitchFamily="34" charset="0"/>
              </a:rPr>
              <a:t>Кол-во пользователей</a:t>
            </a:r>
          </a:p>
        </c:rich>
      </c:tx>
      <c:layout>
        <c:manualLayout>
          <c:xMode val="edge"/>
          <c:yMode val="edge"/>
          <c:x val="0.33944575364889279"/>
          <c:y val="1.46248428405175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Кол-во подписчиков</c:v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6.2015503875968894E-2"/>
                  <c:y val="2.72944387581030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2EC-48FF-8DE3-21C0E73F5C03}"/>
                </c:ext>
              </c:extLst>
            </c:dLbl>
            <c:dLbl>
              <c:idx val="2"/>
              <c:layout>
                <c:manualLayout>
                  <c:x val="7.2351421188630402E-2"/>
                  <c:y val="7.84715114295462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2EC-48FF-8DE3-21C0E73F5C03}"/>
                </c:ext>
              </c:extLst>
            </c:dLbl>
            <c:dLbl>
              <c:idx val="4"/>
              <c:layout>
                <c:manualLayout>
                  <c:x val="6.9767441860465115E-2"/>
                  <c:y val="7.8471511429546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2EC-48FF-8DE3-21C0E73F5C03}"/>
                </c:ext>
              </c:extLst>
            </c:dLbl>
            <c:dLbl>
              <c:idx val="5"/>
              <c:layout>
                <c:manualLayout>
                  <c:x val="2.583979328165365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2EC-48FF-8DE3-21C0E73F5C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Визуализация!$A$12:$A$17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Визуализация!$B$12:$B$17</c:f>
              <c:numCache>
                <c:formatCode>#,##0</c:formatCode>
                <c:ptCount val="6"/>
                <c:pt idx="0">
                  <c:v>201</c:v>
                </c:pt>
                <c:pt idx="1">
                  <c:v>5289</c:v>
                </c:pt>
                <c:pt idx="2">
                  <c:v>8990.1691890653128</c:v>
                </c:pt>
                <c:pt idx="3">
                  <c:v>10322.717485852865</c:v>
                </c:pt>
                <c:pt idx="4">
                  <c:v>9998.4940518284257</c:v>
                </c:pt>
                <c:pt idx="5">
                  <c:v>8032.1956088647448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EC-48FF-8DE3-21C0E73F5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1389096"/>
        <c:axId val="651389424"/>
      </c:barChart>
      <c:lineChart>
        <c:grouping val="standard"/>
        <c:varyColors val="0"/>
        <c:ser>
          <c:idx val="1"/>
          <c:order val="1"/>
          <c:tx>
            <c:v>Интенсивность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3927648578811415E-2"/>
                  <c:y val="-4.43534629819174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A2EC-48FF-8DE3-21C0E73F5C03}"/>
                </c:ext>
              </c:extLst>
            </c:dLbl>
            <c:dLbl>
              <c:idx val="3"/>
              <c:layout>
                <c:manualLayout>
                  <c:x val="1.2919896640826779E-2"/>
                  <c:y val="4.09416581371545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A2EC-48FF-8DE3-21C0E73F5C03}"/>
                </c:ext>
              </c:extLst>
            </c:dLbl>
            <c:dLbl>
              <c:idx val="4"/>
              <c:layout>
                <c:manualLayout>
                  <c:x val="-5.1679586563307496E-3"/>
                  <c:y val="-5.45888775162060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A2EC-48FF-8DE3-21C0E73F5C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Визуализация!$A$12:$A$17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Визуализация!$D$12:$D$17</c:f>
              <c:numCache>
                <c:formatCode>0.00</c:formatCode>
                <c:ptCount val="6"/>
                <c:pt idx="0">
                  <c:v>1.0060975609756098</c:v>
                </c:pt>
                <c:pt idx="1">
                  <c:v>2.2633241215949469</c:v>
                </c:pt>
                <c:pt idx="2">
                  <c:v>3.4783112966829042</c:v>
                </c:pt>
                <c:pt idx="3">
                  <c:v>3.4800359353164305</c:v>
                </c:pt>
                <c:pt idx="4">
                  <c:v>3.7243704562216835</c:v>
                </c:pt>
                <c:pt idx="5">
                  <c:v>3.8417112299465241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2EC-48FF-8DE3-21C0E73F5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3220232"/>
        <c:axId val="643218920"/>
      </c:lineChart>
      <c:catAx>
        <c:axId val="65138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1389424"/>
        <c:crosses val="autoZero"/>
        <c:auto val="1"/>
        <c:lblAlgn val="ctr"/>
        <c:lblOffset val="100"/>
        <c:noMultiLvlLbl val="0"/>
      </c:catAx>
      <c:valAx>
        <c:axId val="65138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1389096"/>
        <c:crosses val="autoZero"/>
        <c:crossBetween val="between"/>
      </c:valAx>
      <c:valAx>
        <c:axId val="643218920"/>
        <c:scaling>
          <c:orientation val="minMax"/>
        </c:scaling>
        <c:delete val="0"/>
        <c:axPos val="r"/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3220232"/>
        <c:crosses val="max"/>
        <c:crossBetween val="between"/>
      </c:valAx>
      <c:catAx>
        <c:axId val="643220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432189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latin typeface="Century Gothic" panose="020B0502020202020204" pitchFamily="34" charset="0"/>
              </a:rPr>
              <a:t>Retention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Визуализация!$B$32:$B$33</c:f>
              <c:strCache>
                <c:ptCount val="2"/>
                <c:pt idx="0">
                  <c:v>Retention </c:v>
                </c:pt>
                <c:pt idx="1">
                  <c:v>-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94C084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7"/>
              <c:spPr>
                <a:solidFill>
                  <a:srgbClr val="94C084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94C08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A4-4EC0-8707-6800B435527A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94C084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94C08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7DA4-4EC0-8707-6800B435527A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94C084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94C08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A4-4EC0-8707-6800B435527A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94C084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94C08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7DA4-4EC0-8707-6800B435527A}"/>
              </c:ext>
            </c:extLst>
          </c:dPt>
          <c:dLbls>
            <c:dLbl>
              <c:idx val="2"/>
              <c:layout>
                <c:manualLayout>
                  <c:x val="0"/>
                  <c:y val="-6.94444444444445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DA4-4EC0-8707-6800B435527A}"/>
                </c:ext>
              </c:extLst>
            </c:dLbl>
            <c:dLbl>
              <c:idx val="3"/>
              <c:layout>
                <c:manualLayout>
                  <c:x val="2.7777777777777779E-3"/>
                  <c:y val="-6.4814814814814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DA4-4EC0-8707-6800B43552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Визуализация!$A$34:$A$38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Визуализация!$B$34:$B$38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A4-4EC0-8707-6800B4355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5410872"/>
        <c:axId val="653746416"/>
      </c:lineChart>
      <c:catAx>
        <c:axId val="695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746416"/>
        <c:crosses val="autoZero"/>
        <c:auto val="1"/>
        <c:lblAlgn val="ctr"/>
        <c:lblOffset val="100"/>
        <c:noMultiLvlLbl val="0"/>
      </c:catAx>
      <c:valAx>
        <c:axId val="65374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95410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 dirty="0">
                <a:latin typeface="Century Gothic" panose="020B0502020202020204" pitchFamily="34" charset="0"/>
              </a:rPr>
              <a:t>Популярные</a:t>
            </a:r>
            <a:r>
              <a:rPr lang="ru-RU" sz="1600" b="1" baseline="0" dirty="0">
                <a:latin typeface="Century Gothic" panose="020B0502020202020204" pitchFamily="34" charset="0"/>
              </a:rPr>
              <a:t> фильмы</a:t>
            </a:r>
            <a:endParaRPr lang="ru-RU" sz="1600" b="1" dirty="0">
              <a:latin typeface="Century Gothic" panose="020B0502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'Популярные фильмы'!$E$3</c:f>
              <c:strCache>
                <c:ptCount val="1"/>
                <c:pt idx="0">
                  <c:v>Кол-во просмотров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'Популярные фильмы'!$E$5:$E$77</c:f>
              <c:numCache>
                <c:formatCode>General</c:formatCode>
                <c:ptCount val="73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  <c:pt idx="15">
                  <c:v>1079</c:v>
                </c:pt>
                <c:pt idx="16">
                  <c:v>1036</c:v>
                </c:pt>
                <c:pt idx="17">
                  <c:v>938</c:v>
                </c:pt>
                <c:pt idx="18">
                  <c:v>936</c:v>
                </c:pt>
                <c:pt idx="19">
                  <c:v>857</c:v>
                </c:pt>
                <c:pt idx="20">
                  <c:v>790</c:v>
                </c:pt>
                <c:pt idx="21">
                  <c:v>761</c:v>
                </c:pt>
                <c:pt idx="22">
                  <c:v>752</c:v>
                </c:pt>
                <c:pt idx="23">
                  <c:v>710</c:v>
                </c:pt>
                <c:pt idx="24">
                  <c:v>670</c:v>
                </c:pt>
                <c:pt idx="25">
                  <c:v>647</c:v>
                </c:pt>
                <c:pt idx="26">
                  <c:v>645</c:v>
                </c:pt>
                <c:pt idx="27">
                  <c:v>601</c:v>
                </c:pt>
                <c:pt idx="28">
                  <c:v>592</c:v>
                </c:pt>
                <c:pt idx="29">
                  <c:v>586</c:v>
                </c:pt>
                <c:pt idx="30">
                  <c:v>577</c:v>
                </c:pt>
                <c:pt idx="31">
                  <c:v>563</c:v>
                </c:pt>
                <c:pt idx="32">
                  <c:v>554</c:v>
                </c:pt>
                <c:pt idx="33">
                  <c:v>553</c:v>
                </c:pt>
                <c:pt idx="34">
                  <c:v>533</c:v>
                </c:pt>
                <c:pt idx="35">
                  <c:v>525</c:v>
                </c:pt>
                <c:pt idx="36">
                  <c:v>495</c:v>
                </c:pt>
                <c:pt idx="37">
                  <c:v>479</c:v>
                </c:pt>
                <c:pt idx="38">
                  <c:v>465</c:v>
                </c:pt>
                <c:pt idx="39">
                  <c:v>464</c:v>
                </c:pt>
                <c:pt idx="40">
                  <c:v>462</c:v>
                </c:pt>
                <c:pt idx="41">
                  <c:v>446</c:v>
                </c:pt>
                <c:pt idx="42">
                  <c:v>430</c:v>
                </c:pt>
                <c:pt idx="43">
                  <c:v>429</c:v>
                </c:pt>
                <c:pt idx="44">
                  <c:v>414</c:v>
                </c:pt>
                <c:pt idx="45">
                  <c:v>412</c:v>
                </c:pt>
                <c:pt idx="46">
                  <c:v>409</c:v>
                </c:pt>
                <c:pt idx="47">
                  <c:v>407</c:v>
                </c:pt>
                <c:pt idx="48">
                  <c:v>401</c:v>
                </c:pt>
                <c:pt idx="49">
                  <c:v>394</c:v>
                </c:pt>
                <c:pt idx="50">
                  <c:v>388</c:v>
                </c:pt>
                <c:pt idx="51">
                  <c:v>387</c:v>
                </c:pt>
                <c:pt idx="52">
                  <c:v>386</c:v>
                </c:pt>
                <c:pt idx="53">
                  <c:v>357</c:v>
                </c:pt>
                <c:pt idx="54">
                  <c:v>356</c:v>
                </c:pt>
                <c:pt idx="55">
                  <c:v>356</c:v>
                </c:pt>
                <c:pt idx="56">
                  <c:v>356</c:v>
                </c:pt>
                <c:pt idx="57">
                  <c:v>347</c:v>
                </c:pt>
                <c:pt idx="58">
                  <c:v>341</c:v>
                </c:pt>
                <c:pt idx="59">
                  <c:v>333</c:v>
                </c:pt>
                <c:pt idx="60">
                  <c:v>330</c:v>
                </c:pt>
                <c:pt idx="61">
                  <c:v>325</c:v>
                </c:pt>
                <c:pt idx="62">
                  <c:v>321</c:v>
                </c:pt>
                <c:pt idx="63">
                  <c:v>319</c:v>
                </c:pt>
                <c:pt idx="64">
                  <c:v>319</c:v>
                </c:pt>
                <c:pt idx="65">
                  <c:v>308</c:v>
                </c:pt>
                <c:pt idx="66">
                  <c:v>300</c:v>
                </c:pt>
                <c:pt idx="67">
                  <c:v>297</c:v>
                </c:pt>
                <c:pt idx="68">
                  <c:v>294</c:v>
                </c:pt>
                <c:pt idx="69">
                  <c:v>281</c:v>
                </c:pt>
                <c:pt idx="70">
                  <c:v>274</c:v>
                </c:pt>
                <c:pt idx="71">
                  <c:v>270</c:v>
                </c:pt>
                <c:pt idx="72">
                  <c:v>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2-4599-B1A2-37B423D56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9616984"/>
        <c:axId val="979615344"/>
      </c:barChart>
      <c:lineChart>
        <c:grouping val="standard"/>
        <c:varyColors val="0"/>
        <c:ser>
          <c:idx val="1"/>
          <c:order val="1"/>
          <c:tx>
            <c:v>Доля просмотров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'Популярные фильмы'!$F$5:$F$77</c:f>
              <c:numCache>
                <c:formatCode>0.00%</c:formatCode>
                <c:ptCount val="73"/>
                <c:pt idx="0">
                  <c:v>5.7417050822377781E-2</c:v>
                </c:pt>
                <c:pt idx="1">
                  <c:v>3.6131978828751923E-2</c:v>
                </c:pt>
                <c:pt idx="2">
                  <c:v>3.0163337317170337E-2</c:v>
                </c:pt>
                <c:pt idx="3">
                  <c:v>2.7203915542655513E-2</c:v>
                </c:pt>
                <c:pt idx="4">
                  <c:v>2.4906095270616355E-2</c:v>
                </c:pt>
                <c:pt idx="5">
                  <c:v>1.7841898582892264E-2</c:v>
                </c:pt>
                <c:pt idx="6">
                  <c:v>1.6276819759831539E-2</c:v>
                </c:pt>
                <c:pt idx="7">
                  <c:v>1.488247680837744E-2</c:v>
                </c:pt>
                <c:pt idx="8">
                  <c:v>1.2634454498890217E-2</c:v>
                </c:pt>
                <c:pt idx="9">
                  <c:v>1.1325479483239429E-2</c:v>
                </c:pt>
                <c:pt idx="10">
                  <c:v>1.0962665756075352E-2</c:v>
                </c:pt>
                <c:pt idx="11">
                  <c:v>9.9169085424847762E-3</c:v>
                </c:pt>
                <c:pt idx="12">
                  <c:v>9.8244266120311886E-3</c:v>
                </c:pt>
                <c:pt idx="13">
                  <c:v>9.3904729383643502E-3</c:v>
                </c:pt>
                <c:pt idx="14">
                  <c:v>9.0063172272494448E-3</c:v>
                </c:pt>
                <c:pt idx="15">
                  <c:v>7.6760002276478291E-3</c:v>
                </c:pt>
                <c:pt idx="16">
                  <c:v>7.3700984576859597E-3</c:v>
                </c:pt>
                <c:pt idx="17">
                  <c:v>6.6729269819589092E-3</c:v>
                </c:pt>
                <c:pt idx="18">
                  <c:v>6.6586989926583576E-3</c:v>
                </c:pt>
                <c:pt idx="19">
                  <c:v>6.0966934152865519E-3</c:v>
                </c:pt>
                <c:pt idx="20">
                  <c:v>5.620055773718058E-3</c:v>
                </c:pt>
                <c:pt idx="21">
                  <c:v>5.4137499288600538E-3</c:v>
                </c:pt>
                <c:pt idx="22">
                  <c:v>5.3497239770075693E-3</c:v>
                </c:pt>
                <c:pt idx="23">
                  <c:v>5.0509362016959766E-3</c:v>
                </c:pt>
                <c:pt idx="24">
                  <c:v>4.7663764156849354E-3</c:v>
                </c:pt>
                <c:pt idx="25">
                  <c:v>4.6027545387285866E-3</c:v>
                </c:pt>
                <c:pt idx="26">
                  <c:v>4.5885265494280351E-3</c:v>
                </c:pt>
                <c:pt idx="27">
                  <c:v>4.27551078481589E-3</c:v>
                </c:pt>
                <c:pt idx="28">
                  <c:v>4.2114848329634054E-3</c:v>
                </c:pt>
                <c:pt idx="29">
                  <c:v>4.1688008650617491E-3</c:v>
                </c:pt>
                <c:pt idx="30">
                  <c:v>4.1047749132092654E-3</c:v>
                </c:pt>
                <c:pt idx="31">
                  <c:v>4.0051789881054012E-3</c:v>
                </c:pt>
                <c:pt idx="32">
                  <c:v>3.9411530362529167E-3</c:v>
                </c:pt>
                <c:pt idx="33">
                  <c:v>3.9340390416026409E-3</c:v>
                </c:pt>
                <c:pt idx="34">
                  <c:v>3.7917591485971203E-3</c:v>
                </c:pt>
                <c:pt idx="35">
                  <c:v>3.734847191394912E-3</c:v>
                </c:pt>
                <c:pt idx="36">
                  <c:v>3.5214273518866315E-3</c:v>
                </c:pt>
                <c:pt idx="37">
                  <c:v>3.4076034374822149E-3</c:v>
                </c:pt>
                <c:pt idx="38">
                  <c:v>3.3080075123783506E-3</c:v>
                </c:pt>
                <c:pt idx="39">
                  <c:v>3.3008935177280749E-3</c:v>
                </c:pt>
                <c:pt idx="40">
                  <c:v>3.2866655284275225E-3</c:v>
                </c:pt>
                <c:pt idx="41">
                  <c:v>3.1728416140231063E-3</c:v>
                </c:pt>
                <c:pt idx="42">
                  <c:v>3.0590176996186901E-3</c:v>
                </c:pt>
                <c:pt idx="43">
                  <c:v>3.0519037049684138E-3</c:v>
                </c:pt>
                <c:pt idx="44">
                  <c:v>2.9451937852142734E-3</c:v>
                </c:pt>
                <c:pt idx="45">
                  <c:v>2.9309657959137214E-3</c:v>
                </c:pt>
                <c:pt idx="46">
                  <c:v>2.9096238119628933E-3</c:v>
                </c:pt>
                <c:pt idx="47">
                  <c:v>2.8953958226623413E-3</c:v>
                </c:pt>
                <c:pt idx="48">
                  <c:v>2.8527118547606854E-3</c:v>
                </c:pt>
                <c:pt idx="49">
                  <c:v>2.8029138922087533E-3</c:v>
                </c:pt>
                <c:pt idx="50">
                  <c:v>2.7602299243070969E-3</c:v>
                </c:pt>
                <c:pt idx="51">
                  <c:v>2.7531159296568207E-3</c:v>
                </c:pt>
                <c:pt idx="52">
                  <c:v>2.7460019350065449E-3</c:v>
                </c:pt>
                <c:pt idx="53">
                  <c:v>2.5396960901485402E-3</c:v>
                </c:pt>
                <c:pt idx="54">
                  <c:v>2.532582095498264E-3</c:v>
                </c:pt>
                <c:pt idx="55">
                  <c:v>2.532582095498264E-3</c:v>
                </c:pt>
                <c:pt idx="56">
                  <c:v>2.532582095498264E-3</c:v>
                </c:pt>
                <c:pt idx="57">
                  <c:v>2.46855614364578E-3</c:v>
                </c:pt>
                <c:pt idx="58">
                  <c:v>2.425872175744124E-3</c:v>
                </c:pt>
                <c:pt idx="59">
                  <c:v>2.3689602185419157E-3</c:v>
                </c:pt>
                <c:pt idx="60">
                  <c:v>2.3476182345910875E-3</c:v>
                </c:pt>
                <c:pt idx="61">
                  <c:v>2.3120482613397074E-3</c:v>
                </c:pt>
                <c:pt idx="62">
                  <c:v>2.2835922827386035E-3</c:v>
                </c:pt>
                <c:pt idx="63">
                  <c:v>2.2693642934380515E-3</c:v>
                </c:pt>
                <c:pt idx="64">
                  <c:v>2.2693642934380515E-3</c:v>
                </c:pt>
                <c:pt idx="65">
                  <c:v>2.191110352285015E-3</c:v>
                </c:pt>
                <c:pt idx="66">
                  <c:v>2.1341983950828071E-3</c:v>
                </c:pt>
                <c:pt idx="67">
                  <c:v>2.1128564111319789E-3</c:v>
                </c:pt>
                <c:pt idx="68">
                  <c:v>2.0915144271811507E-3</c:v>
                </c:pt>
                <c:pt idx="69">
                  <c:v>1.9990324967275623E-3</c:v>
                </c:pt>
                <c:pt idx="70">
                  <c:v>1.9492345341756304E-3</c:v>
                </c:pt>
                <c:pt idx="71">
                  <c:v>1.9207785555745262E-3</c:v>
                </c:pt>
                <c:pt idx="72">
                  <c:v>1.8567526037220419E-3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52-4599-B1A2-37B423D56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746264"/>
        <c:axId val="917744296"/>
      </c:lineChart>
      <c:catAx>
        <c:axId val="979616984"/>
        <c:scaling>
          <c:orientation val="minMax"/>
        </c:scaling>
        <c:delete val="1"/>
        <c:axPos val="b"/>
        <c:majorTickMark val="none"/>
        <c:minorTickMark val="none"/>
        <c:tickLblPos val="nextTo"/>
        <c:crossAx val="979615344"/>
        <c:crosses val="autoZero"/>
        <c:auto val="1"/>
        <c:lblAlgn val="ctr"/>
        <c:lblOffset val="100"/>
        <c:noMultiLvlLbl val="0"/>
      </c:catAx>
      <c:valAx>
        <c:axId val="97961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9616984"/>
        <c:crosses val="autoZero"/>
        <c:crossBetween val="between"/>
      </c:valAx>
      <c:valAx>
        <c:axId val="917744296"/>
        <c:scaling>
          <c:orientation val="minMax"/>
          <c:max val="6.0000000000000012E-2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7746264"/>
        <c:crosses val="max"/>
        <c:crossBetween val="between"/>
      </c:valAx>
      <c:catAx>
        <c:axId val="917746264"/>
        <c:scaling>
          <c:orientation val="minMax"/>
        </c:scaling>
        <c:delete val="1"/>
        <c:axPos val="b"/>
        <c:majorTickMark val="out"/>
        <c:minorTickMark val="none"/>
        <c:tickLblPos val="nextTo"/>
        <c:crossAx val="9177442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rPr>
              <a:t>Распределение</a:t>
            </a:r>
            <a:r>
              <a:rPr lang="ru-RU" b="1" baseline="0" dirty="0"/>
              <a:t> </a:t>
            </a:r>
            <a:r>
              <a:rPr lang="ru-RU" sz="16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rPr>
              <a:t>просмотров</a:t>
            </a:r>
            <a:r>
              <a:rPr lang="ru-RU" b="1" baseline="0" dirty="0"/>
              <a:t> </a:t>
            </a:r>
            <a:r>
              <a:rPr lang="ru-RU" sz="16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rPr>
              <a:t>по</a:t>
            </a:r>
            <a:r>
              <a:rPr lang="ru-RU" b="1" baseline="0" dirty="0"/>
              <a:t> </a:t>
            </a:r>
            <a:r>
              <a:rPr lang="ru-RU" sz="16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rPr>
              <a:t>дням</a:t>
            </a:r>
            <a:r>
              <a:rPr lang="ru-RU" b="1" baseline="0" dirty="0"/>
              <a:t> </a:t>
            </a:r>
            <a:r>
              <a:rPr lang="ru-RU" sz="16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rPr>
              <a:t>недели/часам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'Распределение просмотров'!$A$52</c:f>
              <c:strCache>
                <c:ptCount val="1"/>
                <c:pt idx="0">
                  <c:v>Будни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'Распределение просмотров'!$B$51:$Y$51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'Распределение просмотров'!$B$52:$Y$52</c:f>
              <c:numCache>
                <c:formatCode>#,##0</c:formatCode>
                <c:ptCount val="24"/>
                <c:pt idx="0">
                  <c:v>765.8</c:v>
                </c:pt>
                <c:pt idx="1">
                  <c:v>459.6</c:v>
                </c:pt>
                <c:pt idx="2">
                  <c:v>243.4</c:v>
                </c:pt>
                <c:pt idx="3">
                  <c:v>122</c:v>
                </c:pt>
                <c:pt idx="4">
                  <c:v>80.2</c:v>
                </c:pt>
                <c:pt idx="5">
                  <c:v>87.6</c:v>
                </c:pt>
                <c:pt idx="6">
                  <c:v>88.6</c:v>
                </c:pt>
                <c:pt idx="7">
                  <c:v>83</c:v>
                </c:pt>
                <c:pt idx="8">
                  <c:v>87.6</c:v>
                </c:pt>
                <c:pt idx="9">
                  <c:v>100.6</c:v>
                </c:pt>
                <c:pt idx="10">
                  <c:v>131</c:v>
                </c:pt>
                <c:pt idx="11">
                  <c:v>173.8</c:v>
                </c:pt>
                <c:pt idx="12">
                  <c:v>314.39999999999998</c:v>
                </c:pt>
                <c:pt idx="13">
                  <c:v>485</c:v>
                </c:pt>
                <c:pt idx="14">
                  <c:v>751.8</c:v>
                </c:pt>
                <c:pt idx="15">
                  <c:v>1038.5999999999999</c:v>
                </c:pt>
                <c:pt idx="16">
                  <c:v>1411</c:v>
                </c:pt>
                <c:pt idx="17">
                  <c:v>1674.2</c:v>
                </c:pt>
                <c:pt idx="18">
                  <c:v>1869.8</c:v>
                </c:pt>
                <c:pt idx="19">
                  <c:v>1813.6</c:v>
                </c:pt>
                <c:pt idx="20">
                  <c:v>1827.6</c:v>
                </c:pt>
                <c:pt idx="21">
                  <c:v>1629.8</c:v>
                </c:pt>
                <c:pt idx="22">
                  <c:v>1364.2</c:v>
                </c:pt>
                <c:pt idx="23">
                  <c:v>1016.6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2D-4066-8229-361C44905953}"/>
            </c:ext>
          </c:extLst>
        </c:ser>
        <c:ser>
          <c:idx val="1"/>
          <c:order val="1"/>
          <c:tx>
            <c:strRef>
              <c:f>'Распределение просмотров'!$A$53</c:f>
              <c:strCache>
                <c:ptCount val="1"/>
                <c:pt idx="0">
                  <c:v>Выходные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'Распределение просмотров'!$B$51:$Y$51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'Распределение просмотров'!$B$53:$Y$53</c:f>
              <c:numCache>
                <c:formatCode>General</c:formatCode>
                <c:ptCount val="24"/>
                <c:pt idx="0">
                  <c:v>1121.5</c:v>
                </c:pt>
                <c:pt idx="1">
                  <c:v>787</c:v>
                </c:pt>
                <c:pt idx="2">
                  <c:v>575</c:v>
                </c:pt>
                <c:pt idx="3">
                  <c:v>499.5</c:v>
                </c:pt>
                <c:pt idx="4">
                  <c:v>471.5</c:v>
                </c:pt>
                <c:pt idx="5">
                  <c:v>478.5</c:v>
                </c:pt>
                <c:pt idx="6">
                  <c:v>482</c:v>
                </c:pt>
                <c:pt idx="7">
                  <c:v>489</c:v>
                </c:pt>
                <c:pt idx="8">
                  <c:v>519</c:v>
                </c:pt>
                <c:pt idx="9">
                  <c:v>548</c:v>
                </c:pt>
                <c:pt idx="10">
                  <c:v>544</c:v>
                </c:pt>
                <c:pt idx="11">
                  <c:v>572</c:v>
                </c:pt>
                <c:pt idx="12">
                  <c:v>692</c:v>
                </c:pt>
                <c:pt idx="13">
                  <c:v>893.5</c:v>
                </c:pt>
                <c:pt idx="14">
                  <c:v>1163</c:v>
                </c:pt>
                <c:pt idx="15">
                  <c:v>1378.5</c:v>
                </c:pt>
                <c:pt idx="16">
                  <c:v>1670.5</c:v>
                </c:pt>
                <c:pt idx="17">
                  <c:v>1945.5</c:v>
                </c:pt>
                <c:pt idx="18">
                  <c:v>2155.5</c:v>
                </c:pt>
                <c:pt idx="19">
                  <c:v>2116</c:v>
                </c:pt>
                <c:pt idx="20">
                  <c:v>2100.5</c:v>
                </c:pt>
                <c:pt idx="21">
                  <c:v>1992</c:v>
                </c:pt>
                <c:pt idx="22">
                  <c:v>1724.5</c:v>
                </c:pt>
                <c:pt idx="23">
                  <c:v>1316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2D-4066-8229-361C44905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273544"/>
        <c:axId val="694274856"/>
      </c:barChart>
      <c:catAx>
        <c:axId val="694273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94274856"/>
        <c:crosses val="autoZero"/>
        <c:auto val="1"/>
        <c:lblAlgn val="ctr"/>
        <c:lblOffset val="100"/>
        <c:noMultiLvlLbl val="0"/>
      </c:catAx>
      <c:valAx>
        <c:axId val="694274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94273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FC44-0761-4B44-B412-EAAEBFB9691B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AC5-92ED-49A5-8935-54614B7D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9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FC44-0761-4B44-B412-EAAEBFB9691B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AC5-92ED-49A5-8935-54614B7D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87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FC44-0761-4B44-B412-EAAEBFB9691B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AC5-92ED-49A5-8935-54614B7D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3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FC44-0761-4B44-B412-EAAEBFB9691B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AC5-92ED-49A5-8935-54614B7D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3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FC44-0761-4B44-B412-EAAEBFB9691B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AC5-92ED-49A5-8935-54614B7D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6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FC44-0761-4B44-B412-EAAEBFB9691B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AC5-92ED-49A5-8935-54614B7D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2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FC44-0761-4B44-B412-EAAEBFB9691B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AC5-92ED-49A5-8935-54614B7D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04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FC44-0761-4B44-B412-EAAEBFB9691B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AC5-92ED-49A5-8935-54614B7D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42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FC44-0761-4B44-B412-EAAEBFB9691B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AC5-92ED-49A5-8935-54614B7D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79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FC44-0761-4B44-B412-EAAEBFB9691B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AC5-92ED-49A5-8935-54614B7D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1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FC44-0761-4B44-B412-EAAEBFB9691B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AC5-92ED-49A5-8935-54614B7D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93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FC44-0761-4B44-B412-EAAEBFB9691B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FAC5-92ED-49A5-8935-54614B7D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36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4579" r="49486" b="11111"/>
          <a:stretch/>
        </p:blipFill>
        <p:spPr>
          <a:xfrm>
            <a:off x="1440871" y="0"/>
            <a:ext cx="5039425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31636" y="0"/>
            <a:ext cx="5033819" cy="6858000"/>
          </a:xfrm>
          <a:prstGeom prst="rect">
            <a:avLst/>
          </a:prstGeom>
          <a:solidFill>
            <a:srgbClr val="3F4543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470399" y="1043708"/>
            <a:ext cx="6945746" cy="4701309"/>
          </a:xfrm>
          <a:prstGeom prst="rect">
            <a:avLst/>
          </a:prstGeom>
          <a:solidFill>
            <a:srgbClr val="E7E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775199" y="1482589"/>
            <a:ext cx="466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94C084"/>
                </a:solidFill>
                <a:latin typeface="Century Gothic" panose="020B0502020202020204" pitchFamily="34" charset="0"/>
              </a:rPr>
              <a:t>Онлайн-кинотеатр «Скай-синема» </a:t>
            </a:r>
            <a:endParaRPr lang="ru-RU" sz="1400" b="1" dirty="0">
              <a:solidFill>
                <a:srgbClr val="94C084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199" y="2333025"/>
            <a:ext cx="5532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200" b="1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СТАРТСЕССИЯ</a:t>
            </a:r>
          </a:p>
          <a:p>
            <a:r>
              <a:rPr lang="ru-RU" sz="4200" b="1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/>
            </a:r>
            <a:br>
              <a:rPr lang="ru-RU" sz="4200" b="1" dirty="0" smtClean="0">
                <a:solidFill>
                  <a:srgbClr val="3F4543"/>
                </a:solidFill>
                <a:latin typeface="Century Gothic" panose="020B0502020202020204" pitchFamily="34" charset="0"/>
              </a:rPr>
            </a:br>
            <a:r>
              <a:rPr lang="ru-RU" sz="4200" b="1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ИТОГИ РАБОТЫ</a:t>
            </a:r>
            <a:endParaRPr lang="ru-RU" sz="4200" b="1" dirty="0">
              <a:solidFill>
                <a:srgbClr val="3F4543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5199" y="4999342"/>
            <a:ext cx="4664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solidFill>
                  <a:srgbClr val="94C084"/>
                </a:solidFill>
                <a:latin typeface="Century Gothic" panose="020B0502020202020204" pitchFamily="34" charset="0"/>
              </a:rPr>
              <a:t>За период март-сентябрь 2021 г.</a:t>
            </a:r>
            <a:endParaRPr lang="ru-RU" sz="1200" i="1" dirty="0">
              <a:solidFill>
                <a:srgbClr val="94C084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080" b="-5786"/>
          <a:stretch/>
        </p:blipFill>
        <p:spPr>
          <a:xfrm>
            <a:off x="9125975" y="4031256"/>
            <a:ext cx="2363609" cy="157195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3"/>
          <a:stretch/>
        </p:blipFill>
        <p:spPr>
          <a:xfrm>
            <a:off x="9911900" y="286346"/>
            <a:ext cx="2132315" cy="42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7963" y="101600"/>
            <a:ext cx="892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3F4543"/>
                </a:solidFill>
                <a:latin typeface="Century Gothic" panose="020B0502020202020204" pitchFamily="34" charset="0"/>
              </a:rPr>
              <a:t>Д</a:t>
            </a:r>
            <a:r>
              <a:rPr lang="ru-RU" sz="2800" b="1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инамика пользовательской активности (</a:t>
            </a:r>
            <a:r>
              <a:rPr lang="en-US" sz="2800" b="1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AS-IS)</a:t>
            </a:r>
            <a:endParaRPr lang="ru-RU" sz="2800" b="1" dirty="0">
              <a:solidFill>
                <a:srgbClr val="3F4543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03882"/>
              </p:ext>
            </p:extLst>
          </p:nvPr>
        </p:nvGraphicFramePr>
        <p:xfrm>
          <a:off x="1514763" y="1245521"/>
          <a:ext cx="9328725" cy="4471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75">
                  <a:extLst>
                    <a:ext uri="{9D8B030D-6E8A-4147-A177-3AD203B41FA5}">
                      <a16:colId xmlns:a16="http://schemas.microsoft.com/office/drawing/2014/main" val="1702761914"/>
                    </a:ext>
                  </a:extLst>
                </a:gridCol>
                <a:gridCol w="1332675">
                  <a:extLst>
                    <a:ext uri="{9D8B030D-6E8A-4147-A177-3AD203B41FA5}">
                      <a16:colId xmlns:a16="http://schemas.microsoft.com/office/drawing/2014/main" val="1956265117"/>
                    </a:ext>
                  </a:extLst>
                </a:gridCol>
                <a:gridCol w="1332675">
                  <a:extLst>
                    <a:ext uri="{9D8B030D-6E8A-4147-A177-3AD203B41FA5}">
                      <a16:colId xmlns:a16="http://schemas.microsoft.com/office/drawing/2014/main" val="2787140300"/>
                    </a:ext>
                  </a:extLst>
                </a:gridCol>
                <a:gridCol w="1332675">
                  <a:extLst>
                    <a:ext uri="{9D8B030D-6E8A-4147-A177-3AD203B41FA5}">
                      <a16:colId xmlns:a16="http://schemas.microsoft.com/office/drawing/2014/main" val="717023647"/>
                    </a:ext>
                  </a:extLst>
                </a:gridCol>
                <a:gridCol w="1332675">
                  <a:extLst>
                    <a:ext uri="{9D8B030D-6E8A-4147-A177-3AD203B41FA5}">
                      <a16:colId xmlns:a16="http://schemas.microsoft.com/office/drawing/2014/main" val="2268291438"/>
                    </a:ext>
                  </a:extLst>
                </a:gridCol>
                <a:gridCol w="1332675">
                  <a:extLst>
                    <a:ext uri="{9D8B030D-6E8A-4147-A177-3AD203B41FA5}">
                      <a16:colId xmlns:a16="http://schemas.microsoft.com/office/drawing/2014/main" val="3428124711"/>
                    </a:ext>
                  </a:extLst>
                </a:gridCol>
                <a:gridCol w="1332675">
                  <a:extLst>
                    <a:ext uri="{9D8B030D-6E8A-4147-A177-3AD203B41FA5}">
                      <a16:colId xmlns:a16="http://schemas.microsoft.com/office/drawing/2014/main" val="2802503681"/>
                    </a:ext>
                  </a:extLst>
                </a:gridCol>
              </a:tblGrid>
              <a:tr h="8487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100" b="1" i="0" u="none" strike="noStrike" kern="1200" dirty="0">
                          <a:solidFill>
                            <a:srgbClr val="3F4543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Месяцы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100" b="1" i="0" u="none" strike="noStrike" kern="1200" dirty="0">
                          <a:solidFill>
                            <a:srgbClr val="3F4543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Кол-во подписок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3F4543"/>
                          </a:solidFill>
                          <a:effectLst/>
                          <a:latin typeface="Century Gothic" panose="020B0502020202020204" pitchFamily="34" charset="0"/>
                        </a:rPr>
                        <a:t>Кол-во просмотров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3F4543"/>
                          </a:solidFill>
                          <a:effectLst/>
                          <a:latin typeface="Century Gothic" panose="020B0502020202020204" pitchFamily="34" charset="0"/>
                        </a:rPr>
                        <a:t>Кол-во уникальных юзеров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3F4543"/>
                          </a:solidFill>
                          <a:effectLst/>
                          <a:latin typeface="Century Gothic" panose="020B0502020202020204" pitchFamily="34" charset="0"/>
                        </a:rPr>
                        <a:t>Кол-во первых </a:t>
                      </a:r>
                      <a:r>
                        <a:rPr lang="ru-RU" sz="1100" b="1" i="0" u="none" strike="noStrike" dirty="0" smtClean="0">
                          <a:solidFill>
                            <a:srgbClr val="3F4543"/>
                          </a:solidFill>
                          <a:effectLst/>
                          <a:latin typeface="Century Gothic" panose="020B0502020202020204" pitchFamily="34" charset="0"/>
                        </a:rPr>
                        <a:t>просмотров</a:t>
                      </a:r>
                      <a:endParaRPr lang="ru-RU" sz="1100" b="1" i="0" u="none" strike="noStrike" dirty="0">
                        <a:solidFill>
                          <a:srgbClr val="3F454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3F4543"/>
                          </a:solidFill>
                          <a:effectLst/>
                          <a:latin typeface="Century Gothic" panose="020B0502020202020204" pitchFamily="34" charset="0"/>
                        </a:rPr>
                        <a:t>Среднее кол-во просмотров на 1 юзера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3F4543"/>
                          </a:solidFill>
                          <a:effectLst/>
                          <a:latin typeface="Century Gothic" panose="020B0502020202020204" pitchFamily="34" charset="0"/>
                        </a:rPr>
                        <a:t>Конверсия в просмотр от числа подписок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39253"/>
                  </a:ext>
                </a:extLst>
              </a:tr>
              <a:tr h="60384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kern="1200" dirty="0">
                          <a:solidFill>
                            <a:srgbClr val="3F4543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5 122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11 466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5 066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4 906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2,26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95,78%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049889"/>
                  </a:ext>
                </a:extLst>
              </a:tr>
              <a:tr h="60384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3F4543"/>
                          </a:solidFill>
                          <a:effectLst/>
                          <a:latin typeface="Century Gothic" panose="020B0502020202020204" pitchFamily="34" charset="0"/>
                        </a:rPr>
                        <a:t>01.05.2021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4 396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29 990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8 622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4 322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3,48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98,32%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863069"/>
                  </a:ext>
                </a:extLst>
              </a:tr>
              <a:tr h="60384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3F4543"/>
                          </a:solidFill>
                          <a:effectLst/>
                          <a:latin typeface="Century Gothic" panose="020B0502020202020204" pitchFamily="34" charset="0"/>
                        </a:rPr>
                        <a:t>01.06.2021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3 255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34 863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10 018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3 088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3,48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94,87%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293335"/>
                  </a:ext>
                </a:extLst>
              </a:tr>
              <a:tr h="60384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3F4543"/>
                          </a:solidFill>
                          <a:effectLst/>
                          <a:latin typeface="Century Gothic" panose="020B0502020202020204" pitchFamily="34" charset="0"/>
                        </a:rPr>
                        <a:t>01.07.2021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1 916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35 348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9 491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1 756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3,72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91,65%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415315"/>
                  </a:ext>
                </a:extLst>
              </a:tr>
              <a:tr h="60384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3F4543"/>
                          </a:solidFill>
                          <a:effectLst/>
                          <a:latin typeface="Century Gothic" panose="020B0502020202020204" pitchFamily="34" charset="0"/>
                        </a:rPr>
                        <a:t>01.08.2021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28 736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7 480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3,84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65,08%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379104"/>
                  </a:ext>
                </a:extLst>
              </a:tr>
              <a:tr h="60384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1" u="none" strike="noStrike" dirty="0">
                          <a:solidFill>
                            <a:srgbClr val="3F4543"/>
                          </a:solidFill>
                          <a:effectLst/>
                          <a:latin typeface="Century Gothic" panose="020B0502020202020204" pitchFamily="34" charset="0"/>
                        </a:rPr>
                        <a:t>ИТОГ: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15 067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140 </a:t>
                      </a: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403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</a:t>
                      </a:r>
                      <a:r>
                        <a:rPr lang="ru-RU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677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 </a:t>
                      </a: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318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3,36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71588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17819" y="781282"/>
            <a:ext cx="395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u="sng" dirty="0" smtClean="0">
                <a:latin typeface="Century Gothic" panose="020B0502020202020204" pitchFamily="34" charset="0"/>
              </a:rPr>
              <a:t>Таблица №1</a:t>
            </a:r>
            <a:endParaRPr lang="ru-RU" sz="1400" i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Блок-схема: карточка 2"/>
          <p:cNvSpPr/>
          <p:nvPr/>
        </p:nvSpPr>
        <p:spPr>
          <a:xfrm>
            <a:off x="56731" y="1020717"/>
            <a:ext cx="6904183" cy="4972415"/>
          </a:xfrm>
          <a:prstGeom prst="flowChartPunchedCard">
            <a:avLst/>
          </a:prstGeom>
          <a:solidFill>
            <a:srgbClr val="E7E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F454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7963" y="101600"/>
            <a:ext cx="892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Основные выводы по динамике (</a:t>
            </a:r>
            <a:r>
              <a:rPr lang="en-US" sz="2800" b="1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AS-IS)</a:t>
            </a:r>
            <a:endParaRPr lang="ru-RU" sz="2800" b="1" dirty="0">
              <a:solidFill>
                <a:srgbClr val="3F4543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461821"/>
              </p:ext>
            </p:extLst>
          </p:nvPr>
        </p:nvGraphicFramePr>
        <p:xfrm>
          <a:off x="610159" y="1335960"/>
          <a:ext cx="6072390" cy="4341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26777" y="791274"/>
            <a:ext cx="4147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Анализируем метрики в период с апреля по август, т.к. данные за март и сентябрь представлены в неполном объёме</a:t>
            </a:r>
          </a:p>
          <a:p>
            <a:endParaRPr lang="ru-RU" dirty="0">
              <a:solidFill>
                <a:srgbClr val="3F4543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Прямоугольный треугольник 6"/>
          <p:cNvSpPr/>
          <p:nvPr/>
        </p:nvSpPr>
        <p:spPr>
          <a:xfrm rot="5400000">
            <a:off x="7197815" y="845226"/>
            <a:ext cx="433910" cy="350982"/>
          </a:xfrm>
          <a:prstGeom prst="rtTriangle">
            <a:avLst/>
          </a:prstGeom>
          <a:solidFill>
            <a:srgbClr val="3F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/>
          <p:cNvSpPr/>
          <p:nvPr/>
        </p:nvSpPr>
        <p:spPr>
          <a:xfrm rot="5400000">
            <a:off x="7197815" y="2212353"/>
            <a:ext cx="433910" cy="350982"/>
          </a:xfrm>
          <a:prstGeom prst="rtTriangle">
            <a:avLst/>
          </a:prstGeom>
          <a:solidFill>
            <a:srgbClr val="3F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726777" y="2170889"/>
            <a:ext cx="414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Число новых юзеров на нашей платформе от месяца к месяцу неуклонно падает</a:t>
            </a:r>
            <a:endParaRPr lang="ru-RU" dirty="0">
              <a:solidFill>
                <a:srgbClr val="3F4543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Прямоугольный треугольник 9"/>
          <p:cNvSpPr/>
          <p:nvPr/>
        </p:nvSpPr>
        <p:spPr>
          <a:xfrm rot="5400000">
            <a:off x="7197815" y="3701835"/>
            <a:ext cx="433910" cy="350982"/>
          </a:xfrm>
          <a:prstGeom prst="rtTriangle">
            <a:avLst/>
          </a:prstGeom>
          <a:solidFill>
            <a:srgbClr val="3F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726777" y="3660371"/>
            <a:ext cx="414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Среднее кол-во просмотров на одного юзера составляет всего 3,36</a:t>
            </a:r>
            <a:endParaRPr lang="ru-RU" dirty="0">
              <a:solidFill>
                <a:srgbClr val="3F4543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Прямоугольный треугольник 11"/>
          <p:cNvSpPr/>
          <p:nvPr/>
        </p:nvSpPr>
        <p:spPr>
          <a:xfrm rot="5400000">
            <a:off x="7197815" y="5191317"/>
            <a:ext cx="433910" cy="350982"/>
          </a:xfrm>
          <a:prstGeom prst="rtTriangle">
            <a:avLst/>
          </a:prstGeom>
          <a:solidFill>
            <a:srgbClr val="3F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726777" y="5149853"/>
            <a:ext cx="414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Конверсия в просмотр к концу рассматриваемого периода резко падает с 90% до 65%</a:t>
            </a:r>
            <a:endParaRPr lang="ru-RU" dirty="0">
              <a:solidFill>
                <a:srgbClr val="3F454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5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5600" y="138545"/>
            <a:ext cx="892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94C084"/>
                </a:solidFill>
                <a:latin typeface="Century Gothic" panose="020B0502020202020204" pitchFamily="34" charset="0"/>
              </a:rPr>
              <a:t>Анализ юнит-экономики </a:t>
            </a:r>
            <a:r>
              <a:rPr lang="en-US" sz="2800" b="1" dirty="0" smtClean="0">
                <a:solidFill>
                  <a:srgbClr val="94C084"/>
                </a:solidFill>
                <a:latin typeface="Century Gothic" panose="020B0502020202020204" pitchFamily="34" charset="0"/>
              </a:rPr>
              <a:t>AS-IS</a:t>
            </a:r>
            <a:endParaRPr lang="ru-RU" sz="2800" b="1" dirty="0">
              <a:solidFill>
                <a:srgbClr val="94C084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Блок-схема: карточка 6"/>
          <p:cNvSpPr/>
          <p:nvPr/>
        </p:nvSpPr>
        <p:spPr>
          <a:xfrm>
            <a:off x="6068291" y="874201"/>
            <a:ext cx="6142182" cy="4325871"/>
          </a:xfrm>
          <a:prstGeom prst="flowChartPunchedCard">
            <a:avLst/>
          </a:prstGeom>
          <a:solidFill>
            <a:srgbClr val="E7E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F4543"/>
              </a:solidFill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338190"/>
              </p:ext>
            </p:extLst>
          </p:nvPr>
        </p:nvGraphicFramePr>
        <p:xfrm>
          <a:off x="6188363" y="1185930"/>
          <a:ext cx="6003637" cy="391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581891" y="4912801"/>
            <a:ext cx="4470400" cy="1727200"/>
          </a:xfrm>
          <a:prstGeom prst="roundRect">
            <a:avLst/>
          </a:prstGeom>
          <a:solidFill>
            <a:srgbClr val="E7E2D9"/>
          </a:solidFill>
          <a:ln w="57150">
            <a:solidFill>
              <a:srgbClr val="94C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74290"/>
              </p:ext>
            </p:extLst>
          </p:nvPr>
        </p:nvGraphicFramePr>
        <p:xfrm>
          <a:off x="157019" y="1001197"/>
          <a:ext cx="3897745" cy="263792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973752">
                  <a:extLst>
                    <a:ext uri="{9D8B030D-6E8A-4147-A177-3AD203B41FA5}">
                      <a16:colId xmlns:a16="http://schemas.microsoft.com/office/drawing/2014/main" val="2055203530"/>
                    </a:ext>
                  </a:extLst>
                </a:gridCol>
                <a:gridCol w="1923993">
                  <a:extLst>
                    <a:ext uri="{9D8B030D-6E8A-4147-A177-3AD203B41FA5}">
                      <a16:colId xmlns:a16="http://schemas.microsoft.com/office/drawing/2014/main" val="2825556580"/>
                    </a:ext>
                  </a:extLst>
                </a:gridCol>
              </a:tblGrid>
              <a:tr h="19670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AS-IS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812955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Retention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80,60%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47848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LT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5,15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943084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Price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юнита (факт)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317,36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₽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362810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Объём скидок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9,33%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24913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Price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юнита (база)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sz="12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350,00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₽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070968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LTR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sz="1200" b="1" u="none" strike="noStrike" baseline="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sz="12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635,57 ₽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383445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CAC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baseline="0" dirty="0" smtClean="0">
                          <a:effectLst/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ru-RU" sz="12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2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254,52 ₽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12345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CAC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на юнит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sz="12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437,46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₽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799093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Fixed Costs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на юнит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sz="12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177,43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₽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474954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Маржа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- </a:t>
                      </a:r>
                      <a:r>
                        <a:rPr lang="ru-RU" sz="12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297,53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₽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022232"/>
                  </a:ext>
                </a:extLst>
              </a:tr>
              <a:tr h="21614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Маржинальность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-94%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2807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9673" y="4987636"/>
            <a:ext cx="4193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Century Gothic" panose="020B0502020202020204" pitchFamily="34" charset="0"/>
              </a:rPr>
              <a:t>За рассматриваемый период онлайн-кинотеатр вышел на отрицательную маржинальность </a:t>
            </a:r>
          </a:p>
          <a:p>
            <a:pPr algn="just"/>
            <a:r>
              <a:rPr lang="ru-RU" sz="1600" dirty="0" smtClean="0">
                <a:latin typeface="Century Gothic" panose="020B0502020202020204" pitchFamily="34" charset="0"/>
              </a:rPr>
              <a:t>– 94%.</a:t>
            </a:r>
          </a:p>
          <a:p>
            <a:pPr algn="just"/>
            <a:r>
              <a:rPr lang="ru-RU" sz="1600" dirty="0" smtClean="0">
                <a:latin typeface="Century Gothic" panose="020B0502020202020204" pitchFamily="34" charset="0"/>
              </a:rPr>
              <a:t>Показатели постепенно снижаются, </a:t>
            </a:r>
            <a:r>
              <a:rPr lang="en-US" sz="1600" dirty="0" smtClean="0">
                <a:latin typeface="Century Gothic" panose="020B0502020202020204" pitchFamily="34" charset="0"/>
              </a:rPr>
              <a:t>Retention </a:t>
            </a:r>
            <a:r>
              <a:rPr lang="ru-RU" sz="1600" dirty="0" smtClean="0">
                <a:latin typeface="Century Gothic" panose="020B0502020202020204" pitchFamily="34" charset="0"/>
              </a:rPr>
              <a:t>падает.</a:t>
            </a:r>
            <a:endParaRPr lang="ru-RU" sz="1600" dirty="0">
              <a:latin typeface="Century Gothic" panose="020B0502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5227782" y="884004"/>
            <a:ext cx="4618" cy="2755122"/>
          </a:xfrm>
          <a:prstGeom prst="line">
            <a:avLst/>
          </a:prstGeom>
          <a:ln w="19050">
            <a:solidFill>
              <a:srgbClr val="94C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16200000" flipH="1" flipV="1">
            <a:off x="2536348" y="2898402"/>
            <a:ext cx="4618" cy="2755122"/>
          </a:xfrm>
          <a:prstGeom prst="line">
            <a:avLst/>
          </a:prstGeom>
          <a:ln w="19050">
            <a:solidFill>
              <a:srgbClr val="94C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16200000" flipH="1" flipV="1">
            <a:off x="8744528" y="4555459"/>
            <a:ext cx="4618" cy="2755122"/>
          </a:xfrm>
          <a:prstGeom prst="line">
            <a:avLst/>
          </a:prstGeom>
          <a:ln w="19050">
            <a:solidFill>
              <a:srgbClr val="94C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600" y="656002"/>
            <a:ext cx="395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u="sng" dirty="0" smtClean="0">
                <a:solidFill>
                  <a:srgbClr val="94C084"/>
                </a:solidFill>
                <a:latin typeface="Century Gothic" panose="020B0502020202020204" pitchFamily="34" charset="0"/>
              </a:rPr>
              <a:t>Таблица №2</a:t>
            </a:r>
            <a:endParaRPr lang="ru-RU" sz="1400" i="1" u="sng" dirty="0">
              <a:solidFill>
                <a:srgbClr val="94C084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8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7963" y="101600"/>
            <a:ext cx="892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Анализ данных о поведении пользователей</a:t>
            </a:r>
            <a:endParaRPr lang="ru-RU" sz="2800" b="1" dirty="0">
              <a:solidFill>
                <a:srgbClr val="3F4543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575802"/>
              </p:ext>
            </p:extLst>
          </p:nvPr>
        </p:nvGraphicFramePr>
        <p:xfrm>
          <a:off x="5911273" y="2963978"/>
          <a:ext cx="6280727" cy="389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670410"/>
              </p:ext>
            </p:extLst>
          </p:nvPr>
        </p:nvGraphicFramePr>
        <p:xfrm>
          <a:off x="77556" y="739341"/>
          <a:ext cx="5769062" cy="3694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35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7963" y="101600"/>
            <a:ext cx="892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Анализ данных о поведении пользователей</a:t>
            </a:r>
            <a:endParaRPr lang="ru-RU" sz="2800" b="1" dirty="0">
              <a:solidFill>
                <a:srgbClr val="3F4543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07490" y="711200"/>
            <a:ext cx="3251200" cy="4267200"/>
          </a:xfrm>
          <a:prstGeom prst="rect">
            <a:avLst/>
          </a:prstGeom>
          <a:solidFill>
            <a:srgbClr val="94C084"/>
          </a:solidFill>
          <a:ln>
            <a:solidFill>
              <a:srgbClr val="94C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904182" y="2396837"/>
            <a:ext cx="3251200" cy="4267200"/>
          </a:xfrm>
          <a:prstGeom prst="rect">
            <a:avLst/>
          </a:prstGeom>
          <a:solidFill>
            <a:srgbClr val="94C084"/>
          </a:solidFill>
          <a:ln>
            <a:solidFill>
              <a:srgbClr val="94C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419927" y="868218"/>
            <a:ext cx="29002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17-21</a:t>
            </a:r>
          </a:p>
          <a:p>
            <a:endParaRPr lang="ru-RU" dirty="0" smtClean="0">
              <a:solidFill>
                <a:srgbClr val="3F4543"/>
              </a:solidFill>
              <a:latin typeface="Century Gothic" panose="020B0502020202020204" pitchFamily="34" charset="0"/>
            </a:endParaRPr>
          </a:p>
          <a:p>
            <a:endParaRPr lang="ru-RU" dirty="0">
              <a:solidFill>
                <a:srgbClr val="3F4543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Часы, в которые наши пользователи проя-вляют наибольшую активность.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9673" y="2622544"/>
            <a:ext cx="29002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1,42%</a:t>
            </a:r>
          </a:p>
          <a:p>
            <a:endParaRPr lang="ru-RU" dirty="0" smtClean="0">
              <a:solidFill>
                <a:srgbClr val="3F4543"/>
              </a:solidFill>
              <a:latin typeface="Century Gothic" panose="020B0502020202020204" pitchFamily="34" charset="0"/>
            </a:endParaRPr>
          </a:p>
          <a:p>
            <a:endParaRPr lang="ru-RU" dirty="0">
              <a:solidFill>
                <a:srgbClr val="3F4543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от всех фильмов на нашей площадке покрывают большую половину просмотров.</a:t>
            </a:r>
          </a:p>
        </p:txBody>
      </p:sp>
      <p:sp>
        <p:nvSpPr>
          <p:cNvPr id="9" name="Стрелка вниз 8"/>
          <p:cNvSpPr/>
          <p:nvPr/>
        </p:nvSpPr>
        <p:spPr>
          <a:xfrm>
            <a:off x="8257309" y="4776865"/>
            <a:ext cx="544945" cy="618836"/>
          </a:xfrm>
          <a:prstGeom prst="downArrow">
            <a:avLst/>
          </a:prstGeom>
          <a:solidFill>
            <a:srgbClr val="3F4543"/>
          </a:solidFill>
          <a:ln>
            <a:solidFill>
              <a:srgbClr val="3F4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088908" y="5395701"/>
            <a:ext cx="290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Сократить кол-во менее популярных фильмов.</a:t>
            </a:r>
          </a:p>
        </p:txBody>
      </p:sp>
      <p:sp>
        <p:nvSpPr>
          <p:cNvPr id="12" name="Стрелка вниз 11"/>
          <p:cNvSpPr/>
          <p:nvPr/>
        </p:nvSpPr>
        <p:spPr>
          <a:xfrm>
            <a:off x="3597563" y="3355255"/>
            <a:ext cx="544945" cy="618836"/>
          </a:xfrm>
          <a:prstGeom prst="downArrow">
            <a:avLst/>
          </a:prstGeom>
          <a:solidFill>
            <a:srgbClr val="3F4543"/>
          </a:solidFill>
          <a:ln>
            <a:solidFill>
              <a:srgbClr val="3F4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382981" y="3974091"/>
            <a:ext cx="290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Проводить рекламные акции в указанные временные интервалы.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6179126" y="1568839"/>
            <a:ext cx="4618" cy="2755122"/>
          </a:xfrm>
          <a:prstGeom prst="line">
            <a:avLst/>
          </a:prstGeom>
          <a:ln w="19050">
            <a:solidFill>
              <a:srgbClr val="94C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16200000" flipH="1" flipV="1">
            <a:off x="2205181" y="4672097"/>
            <a:ext cx="4618" cy="2755122"/>
          </a:xfrm>
          <a:prstGeom prst="line">
            <a:avLst/>
          </a:prstGeom>
          <a:ln w="19050">
            <a:solidFill>
              <a:srgbClr val="94C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16200000" flipH="1" flipV="1">
            <a:off x="9260420" y="-511652"/>
            <a:ext cx="4618" cy="2755122"/>
          </a:xfrm>
          <a:prstGeom prst="line">
            <a:avLst/>
          </a:prstGeom>
          <a:ln w="19050">
            <a:solidFill>
              <a:srgbClr val="94C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15345" y="1947181"/>
            <a:ext cx="7010401" cy="4601866"/>
          </a:xfrm>
          <a:prstGeom prst="roundRect">
            <a:avLst/>
          </a:prstGeom>
          <a:solidFill>
            <a:srgbClr val="94C084"/>
          </a:solidFill>
          <a:ln w="57150">
            <a:solidFill>
              <a:srgbClr val="94C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30910" y="713415"/>
            <a:ext cx="395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u="sng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Таблица №3</a:t>
            </a:r>
            <a:endParaRPr lang="ru-RU" sz="1400" i="1" u="sng" dirty="0">
              <a:solidFill>
                <a:srgbClr val="3F4543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15087"/>
              </p:ext>
            </p:extLst>
          </p:nvPr>
        </p:nvGraphicFramePr>
        <p:xfrm>
          <a:off x="0" y="1078605"/>
          <a:ext cx="4860000" cy="26457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5520353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255565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2992530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94705867"/>
                    </a:ext>
                  </a:extLst>
                </a:gridCol>
              </a:tblGrid>
              <a:tr h="189924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AS-IS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l-G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Δ</a:t>
                      </a: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TO-BE</a:t>
                      </a: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812955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Retention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80,60%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91,19%</a:t>
                      </a:r>
                      <a:endParaRPr lang="ru-RU" sz="1200" b="1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47848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LT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5,15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11,35</a:t>
                      </a:r>
                      <a:endParaRPr lang="ru-RU" sz="1200" b="1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943084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Price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юнита (факт)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317,36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₽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376,22 </a:t>
                      </a:r>
                      <a:r>
                        <a:rPr lang="ru-RU" sz="12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₽</a:t>
                      </a:r>
                      <a:endParaRPr lang="ru-RU" sz="1200" b="1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362810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Объём скидок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9,33%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-30%</a:t>
                      </a: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6,53%</a:t>
                      </a:r>
                      <a:endParaRPr lang="ru-RU" sz="1200" b="1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24913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Price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юнита (база)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sz="12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350,00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₽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402,50 ₽</a:t>
                      </a:r>
                      <a:endParaRPr lang="ru-RU" sz="1200" b="1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070968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LTR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sz="1200" b="1" u="none" strike="noStrike" baseline="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sz="12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635,57 ₽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4 268,90 ₽</a:t>
                      </a:r>
                      <a:endParaRPr lang="ru-RU" sz="1200" b="1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383445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CAC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baseline="0" dirty="0" smtClean="0">
                          <a:effectLst/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ru-RU" sz="12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2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254,52 ₽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-25%</a:t>
                      </a: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1 690,89</a:t>
                      </a:r>
                      <a:r>
                        <a:rPr lang="ru-RU" sz="12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₽</a:t>
                      </a:r>
                      <a:endParaRPr lang="ru-RU" sz="1200" b="1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12345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CAC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на юнит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sz="12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437,46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₽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149,02 ₽</a:t>
                      </a:r>
                      <a:endParaRPr lang="ru-RU" sz="1200" b="1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799093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Fixed Costs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на юнит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sz="12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177,43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₽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-25%</a:t>
                      </a: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133,07 ₽</a:t>
                      </a:r>
                      <a:endParaRPr lang="ru-RU" sz="1200" b="1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474954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Маржа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- </a:t>
                      </a:r>
                      <a:r>
                        <a:rPr lang="ru-RU" sz="12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297,53 </a:t>
                      </a:r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₽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94,13 ₽</a:t>
                      </a:r>
                      <a:endParaRPr lang="ru-RU" sz="1200" b="1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94C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022232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Маржинальность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-94%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25%</a:t>
                      </a:r>
                      <a:endParaRPr lang="ru-RU" sz="1200" b="1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E7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2807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0182" y="132782"/>
            <a:ext cx="892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Анализ юнит-экономики </a:t>
            </a:r>
            <a:r>
              <a:rPr lang="en-US" sz="2800" b="1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TO-BE</a:t>
            </a:r>
            <a:endParaRPr lang="ru-RU" sz="2800" b="1" dirty="0">
              <a:solidFill>
                <a:srgbClr val="3F4543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Прямоугольный треугольник 8"/>
          <p:cNvSpPr/>
          <p:nvPr/>
        </p:nvSpPr>
        <p:spPr>
          <a:xfrm rot="5400000">
            <a:off x="5304360" y="2646316"/>
            <a:ext cx="433910" cy="350982"/>
          </a:xfrm>
          <a:prstGeom prst="rtTriangle">
            <a:avLst/>
          </a:prstGeom>
          <a:solidFill>
            <a:srgbClr val="3F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772727" y="2401455"/>
            <a:ext cx="59851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Наивысшее значение </a:t>
            </a:r>
            <a:r>
              <a:rPr lang="ru-RU" dirty="0" err="1" smtClean="0">
                <a:solidFill>
                  <a:srgbClr val="3F4543"/>
                </a:solidFill>
                <a:latin typeface="Century Gothic" panose="020B0502020202020204" pitchFamily="34" charset="0"/>
              </a:rPr>
              <a:t>Retention</a:t>
            </a:r>
            <a: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 за период равнялось ≈ 87%, поэтому вполне возможным является увеличение на 13%.</a:t>
            </a:r>
          </a:p>
          <a:p>
            <a:endParaRPr lang="ru-RU" dirty="0">
              <a:solidFill>
                <a:srgbClr val="3F4543"/>
              </a:solidFill>
              <a:latin typeface="Century Gothic" panose="020B0502020202020204" pitchFamily="34" charset="0"/>
            </a:endParaRPr>
          </a:p>
          <a:p>
            <a:r>
              <a:rPr lang="ru-RU" dirty="0">
                <a:solidFill>
                  <a:srgbClr val="3F4543"/>
                </a:solidFill>
                <a:latin typeface="Century Gothic" panose="020B0502020202020204" pitchFamily="34" charset="0"/>
              </a:rPr>
              <a:t>П</a:t>
            </a:r>
            <a: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редлагаем снизить объём скидок на 30%, выйти на базовую цену юнита ≈ 400 руб.</a:t>
            </a:r>
            <a:b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</a:br>
            <a: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/>
            </a:r>
            <a:b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</a:br>
            <a: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Снижать </a:t>
            </a:r>
            <a:r>
              <a:rPr lang="en-US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Fixed costs</a:t>
            </a:r>
            <a: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 путём сокращения трат на выплату авторских прав по менее популярным фильмам.</a:t>
            </a:r>
            <a:b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</a:br>
            <a:endParaRPr lang="ru-RU" dirty="0">
              <a:solidFill>
                <a:srgbClr val="3F4543"/>
              </a:solidFill>
              <a:latin typeface="Century Gothic" panose="020B0502020202020204" pitchFamily="34" charset="0"/>
            </a:endParaRPr>
          </a:p>
          <a:p>
            <a:r>
              <a:rPr lang="ru-RU" dirty="0" smtClean="0">
                <a:solidFill>
                  <a:srgbClr val="3F4543"/>
                </a:solidFill>
                <a:latin typeface="Century Gothic" panose="020B0502020202020204" pitchFamily="34" charset="0"/>
              </a:rPr>
              <a:t>САС удастся снизить путём привлечения новых клиентов и получения первых оплат от них.</a:t>
            </a:r>
            <a:endParaRPr lang="ru-RU" dirty="0">
              <a:solidFill>
                <a:srgbClr val="3F4543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Прямоугольный треугольник 10"/>
          <p:cNvSpPr/>
          <p:nvPr/>
        </p:nvSpPr>
        <p:spPr>
          <a:xfrm rot="5400000">
            <a:off x="5342321" y="3546255"/>
            <a:ext cx="433910" cy="350982"/>
          </a:xfrm>
          <a:prstGeom prst="rtTriangle">
            <a:avLst/>
          </a:prstGeom>
          <a:solidFill>
            <a:srgbClr val="3F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ый треугольник 11"/>
          <p:cNvSpPr/>
          <p:nvPr/>
        </p:nvSpPr>
        <p:spPr>
          <a:xfrm rot="5400000">
            <a:off x="5361301" y="4432944"/>
            <a:ext cx="433910" cy="350982"/>
          </a:xfrm>
          <a:prstGeom prst="rtTriangle">
            <a:avLst/>
          </a:prstGeom>
          <a:solidFill>
            <a:srgbClr val="3F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ый треугольник 12"/>
          <p:cNvSpPr/>
          <p:nvPr/>
        </p:nvSpPr>
        <p:spPr>
          <a:xfrm rot="5400000">
            <a:off x="5361301" y="5397218"/>
            <a:ext cx="433910" cy="350982"/>
          </a:xfrm>
          <a:prstGeom prst="rtTriangle">
            <a:avLst/>
          </a:prstGeom>
          <a:solidFill>
            <a:srgbClr val="3F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6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4579" r="49486" b="11111"/>
          <a:stretch/>
        </p:blipFill>
        <p:spPr>
          <a:xfrm>
            <a:off x="1440871" y="0"/>
            <a:ext cx="5039425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31636" y="0"/>
            <a:ext cx="5033819" cy="6858000"/>
          </a:xfrm>
          <a:prstGeom prst="rect">
            <a:avLst/>
          </a:prstGeom>
          <a:solidFill>
            <a:srgbClr val="3F4543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470399" y="1043708"/>
            <a:ext cx="6945746" cy="4701309"/>
          </a:xfrm>
          <a:prstGeom prst="rect">
            <a:avLst/>
          </a:prstGeom>
          <a:solidFill>
            <a:srgbClr val="E7E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775199" y="1482589"/>
            <a:ext cx="466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94C084"/>
                </a:solidFill>
                <a:latin typeface="Century Gothic" panose="020B0502020202020204" pitchFamily="34" charset="0"/>
              </a:rPr>
              <a:t>Онлайн-кинотеатр «Скай-синема» </a:t>
            </a:r>
            <a:endParaRPr lang="ru-RU" sz="1400" b="1" dirty="0">
              <a:solidFill>
                <a:srgbClr val="94C084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199" y="2333025"/>
            <a:ext cx="5532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200" b="1" dirty="0">
                <a:solidFill>
                  <a:srgbClr val="3F4543"/>
                </a:solidFill>
                <a:latin typeface="Century Gothic" panose="020B0502020202020204" pitchFamily="34" charset="0"/>
              </a:rPr>
              <a:t>СТАРТСЕССИЯ</a:t>
            </a:r>
          </a:p>
          <a:p>
            <a:r>
              <a:rPr lang="ru-RU" sz="4200" b="1" dirty="0">
                <a:solidFill>
                  <a:srgbClr val="3F4543"/>
                </a:solidFill>
                <a:latin typeface="Century Gothic" panose="020B0502020202020204" pitchFamily="34" charset="0"/>
              </a:rPr>
              <a:t/>
            </a:r>
            <a:br>
              <a:rPr lang="ru-RU" sz="4200" b="1" dirty="0">
                <a:solidFill>
                  <a:srgbClr val="3F4543"/>
                </a:solidFill>
                <a:latin typeface="Century Gothic" panose="020B0502020202020204" pitchFamily="34" charset="0"/>
              </a:rPr>
            </a:br>
            <a:r>
              <a:rPr lang="ru-RU" sz="4200" b="1" dirty="0">
                <a:solidFill>
                  <a:srgbClr val="3F4543"/>
                </a:solidFill>
                <a:latin typeface="Century Gothic" panose="020B0502020202020204" pitchFamily="34" charset="0"/>
              </a:rPr>
              <a:t>ИТОГИ РАБОТЫ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5199" y="4999342"/>
            <a:ext cx="4664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solidFill>
                  <a:srgbClr val="94C084"/>
                </a:solidFill>
                <a:latin typeface="Century Gothic" panose="020B0502020202020204" pitchFamily="34" charset="0"/>
              </a:rPr>
              <a:t>За период март-сентябрь 2021 г.</a:t>
            </a:r>
            <a:endParaRPr lang="ru-RU" sz="1200" i="1" dirty="0">
              <a:solidFill>
                <a:srgbClr val="94C084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080" b="-5786"/>
          <a:stretch/>
        </p:blipFill>
        <p:spPr>
          <a:xfrm>
            <a:off x="9125975" y="4031256"/>
            <a:ext cx="2363609" cy="157195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3"/>
          <a:stretch/>
        </p:blipFill>
        <p:spPr>
          <a:xfrm>
            <a:off x="9911900" y="286346"/>
            <a:ext cx="2132315" cy="42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510</Words>
  <Application>Microsoft Office PowerPoint</Application>
  <PresentationFormat>Широкоэкранный</PresentationFormat>
  <Paragraphs>169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Карина</dc:creator>
  <cp:lastModifiedBy>Карина</cp:lastModifiedBy>
  <cp:revision>32</cp:revision>
  <dcterms:created xsi:type="dcterms:W3CDTF">2023-05-04T16:25:21Z</dcterms:created>
  <dcterms:modified xsi:type="dcterms:W3CDTF">2023-05-06T14:02:40Z</dcterms:modified>
</cp:coreProperties>
</file>