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IBM Plex Sans"/>
      <p:regular r:id="rId15"/>
      <p:bold r:id="rId16"/>
      <p:italic r:id="rId17"/>
      <p:boldItalic r:id="rId18"/>
    </p:embeddedFont>
    <p:embeddedFont>
      <p:font typeface="Economica"/>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IBMPlexSans-regular.fntdata"/><Relationship Id="rId14" Type="http://schemas.openxmlformats.org/officeDocument/2006/relationships/slide" Target="slides/slide9.xml"/><Relationship Id="rId17" Type="http://schemas.openxmlformats.org/officeDocument/2006/relationships/font" Target="fonts/IBMPlexSans-italic.fntdata"/><Relationship Id="rId16" Type="http://schemas.openxmlformats.org/officeDocument/2006/relationships/font" Target="fonts/IBMPlexSans-bold.fntdata"/><Relationship Id="rId19" Type="http://schemas.openxmlformats.org/officeDocument/2006/relationships/font" Target="fonts/Economica-regular.fntdata"/><Relationship Id="rId18" Type="http://schemas.openxmlformats.org/officeDocument/2006/relationships/font" Target="fonts/IBMPlexSa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f9edb43dd3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f9edb43dd3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Vulnerabilities could include communication vulnerabilities (sniffing packets for user credentials, brute forcing access) and storage vulnerabilities (gaining access to media in storage)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f9edb43dd3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f9edb43dd3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Dahua and huawei banned in US yet their devices are still sold in the US under the guise of various child companies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9edb43dd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9edb43dd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company claimed to store user data locally, but instead used a cloud service unknowing to their users and the feeds could be accessed online unencrypted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9edb43dd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9edb43dd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Fingerprint</a:t>
            </a:r>
            <a:r>
              <a:rPr lang="en"/>
              <a:t> the camera to get an idea of how it operates &amp; which ports it’s using, how it’s communicating, etc.</a:t>
            </a:r>
            <a:endParaRPr/>
          </a:p>
          <a:p>
            <a:pPr indent="-298450" lvl="0" marL="457200" rtl="0" algn="l">
              <a:spcBef>
                <a:spcPts val="0"/>
              </a:spcBef>
              <a:spcAft>
                <a:spcPts val="0"/>
              </a:spcAft>
              <a:buSzPts val="1100"/>
              <a:buAutoNum type="arabicPeriod"/>
            </a:pPr>
            <a:r>
              <a:rPr lang="en"/>
              <a:t>Found a lot of previously verified vulnerabilities with proof of concepts</a:t>
            </a:r>
            <a:endParaRPr/>
          </a:p>
          <a:p>
            <a:pPr indent="-298450" lvl="0" marL="457200" rtl="0" algn="l">
              <a:spcBef>
                <a:spcPts val="0"/>
              </a:spcBef>
              <a:spcAft>
                <a:spcPts val="0"/>
              </a:spcAft>
              <a:buSzPts val="1100"/>
              <a:buAutoNum type="arabicPeriod"/>
            </a:pPr>
            <a:r>
              <a:rPr lang="en"/>
              <a:t>Stack based buffer overflow and null pointer dereference to crash the device, potentially run arbitrary scripts with the stack buffer overflow. Brute force vulnerability can be used to gain access to users credentials, does not encrypt username in http requests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9edb43dd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f9edb43dd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9edb43dd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9edb43dd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 to login script</a:t>
            </a:r>
            <a:endParaRPr/>
          </a:p>
          <a:p>
            <a:pPr indent="0" lvl="0" marL="0" rtl="0" algn="l">
              <a:spcBef>
                <a:spcPts val="0"/>
              </a:spcBef>
              <a:spcAft>
                <a:spcPts val="0"/>
              </a:spcAft>
              <a:buNone/>
            </a:pPr>
            <a:r>
              <a:rPr lang="en"/>
              <a:t>Viewed http packets from login authentication</a:t>
            </a:r>
            <a:endParaRPr/>
          </a:p>
          <a:p>
            <a:pPr indent="-298450" lvl="0" marL="457200" rtl="0" algn="l">
              <a:spcBef>
                <a:spcPts val="0"/>
              </a:spcBef>
              <a:spcAft>
                <a:spcPts val="0"/>
              </a:spcAft>
              <a:buSzPts val="1100"/>
              <a:buChar char="-"/>
            </a:pPr>
            <a:r>
              <a:rPr lang="en"/>
              <a:t>Passwords in rpc2 login (solution to previous vulnerability)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9edb43dd3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9edb43dd3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9edb43dd3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f9edb43dd3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tenable.com/security/research/tra-2020-20" TargetMode="External"/><Relationship Id="rId4" Type="http://schemas.openxmlformats.org/officeDocument/2006/relationships/hyperlink" Target="https://arstechnica.com/gadgets/2022/11/eufys-no-clouds-cameras-upload-facial-thumbnails-to-aw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EC521 Cybersecurity Project (Team 1)</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solidFill>
                  <a:schemeClr val="dk1"/>
                </a:solidFill>
              </a:rPr>
              <a:t>Abdulaziz AlMailam, </a:t>
            </a:r>
            <a:r>
              <a:rPr lang="en" sz="1600">
                <a:solidFill>
                  <a:srgbClr val="202124"/>
                </a:solidFill>
                <a:highlight>
                  <a:srgbClr val="FFFFFF"/>
                </a:highlight>
              </a:rPr>
              <a:t>Kwadwo Osafo, Karin Luna</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IBM Plex Sans"/>
                <a:ea typeface="IBM Plex Sans"/>
                <a:cs typeface="IBM Plex Sans"/>
                <a:sym typeface="IBM Plex Sans"/>
              </a:rPr>
              <a:t>Objective</a:t>
            </a:r>
            <a:endParaRPr>
              <a:latin typeface="IBM Plex Sans"/>
              <a:ea typeface="IBM Plex Sans"/>
              <a:cs typeface="IBM Plex Sans"/>
              <a:sym typeface="IBM Plex Sans"/>
            </a:endParaRPr>
          </a:p>
        </p:txBody>
      </p:sp>
      <p:sp>
        <p:nvSpPr>
          <p:cNvPr id="69" name="Google Shape;69;p14"/>
          <p:cNvSpPr txBox="1"/>
          <p:nvPr>
            <p:ph idx="1" type="body"/>
          </p:nvPr>
        </p:nvSpPr>
        <p:spPr>
          <a:xfrm>
            <a:off x="311700" y="1152475"/>
            <a:ext cx="86010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IBM Plex Sans"/>
              <a:buChar char="-"/>
            </a:pPr>
            <a:r>
              <a:rPr lang="en"/>
              <a:t>Evaluate </a:t>
            </a:r>
            <a:r>
              <a:rPr lang="en">
                <a:solidFill>
                  <a:schemeClr val="dk1"/>
                </a:solidFill>
                <a:latin typeface="IBM Plex Sans"/>
                <a:ea typeface="IBM Plex Sans"/>
                <a:cs typeface="IBM Plex Sans"/>
                <a:sym typeface="IBM Plex Sans"/>
              </a:rPr>
              <a:t>IP Camera security </a:t>
            </a:r>
            <a:r>
              <a:rPr lang="en"/>
              <a:t>using the Amcrest </a:t>
            </a:r>
            <a:r>
              <a:rPr lang="en"/>
              <a:t>IP8M-2796EW-AI camera</a:t>
            </a:r>
            <a:endParaRPr>
              <a:solidFill>
                <a:schemeClr val="dk1"/>
              </a:solidFill>
              <a:latin typeface="IBM Plex Sans"/>
              <a:ea typeface="IBM Plex Sans"/>
              <a:cs typeface="IBM Plex Sans"/>
              <a:sym typeface="IBM Plex Sans"/>
            </a:endParaRPr>
          </a:p>
          <a:p>
            <a:pPr indent="-342900" lvl="0" marL="457200" rtl="0" algn="l">
              <a:lnSpc>
                <a:spcPct val="150000"/>
              </a:lnSpc>
              <a:spcBef>
                <a:spcPts val="0"/>
              </a:spcBef>
              <a:spcAft>
                <a:spcPts val="0"/>
              </a:spcAft>
              <a:buClr>
                <a:schemeClr val="dk1"/>
              </a:buClr>
              <a:buSzPts val="1800"/>
              <a:buFont typeface="IBM Plex Sans"/>
              <a:buChar char="-"/>
            </a:pPr>
            <a:r>
              <a:rPr lang="en"/>
              <a:t>Cameras are used to secure property – ironically </a:t>
            </a:r>
            <a:r>
              <a:rPr lang="en"/>
              <a:t>insecure</a:t>
            </a:r>
            <a:endParaRPr/>
          </a:p>
          <a:p>
            <a:pPr indent="-342900" lvl="0" marL="457200" rtl="0" algn="l">
              <a:lnSpc>
                <a:spcPct val="150000"/>
              </a:lnSpc>
              <a:spcBef>
                <a:spcPts val="0"/>
              </a:spcBef>
              <a:spcAft>
                <a:spcPts val="0"/>
              </a:spcAft>
              <a:buSzPts val="1800"/>
              <a:buChar char="-"/>
            </a:pPr>
            <a:r>
              <a:rPr lang="en"/>
              <a:t>Raise awareness about the various </a:t>
            </a:r>
            <a:r>
              <a:rPr lang="en"/>
              <a:t>vulnerabilities within IP cameras</a:t>
            </a:r>
            <a:endParaRPr/>
          </a:p>
          <a:p>
            <a:pPr indent="-342900" lvl="0" marL="457200" rtl="0" algn="l">
              <a:lnSpc>
                <a:spcPct val="150000"/>
              </a:lnSpc>
              <a:spcBef>
                <a:spcPts val="0"/>
              </a:spcBef>
              <a:spcAft>
                <a:spcPts val="0"/>
              </a:spcAft>
              <a:buSzPts val="1800"/>
              <a:buChar char="-"/>
            </a:pPr>
            <a:r>
              <a:rPr lang="en"/>
              <a:t>Demonstrate common attacks:</a:t>
            </a:r>
            <a:endParaRPr/>
          </a:p>
          <a:p>
            <a:pPr indent="-317500" lvl="0" marL="914400" rtl="0" algn="l">
              <a:lnSpc>
                <a:spcPct val="150000"/>
              </a:lnSpc>
              <a:spcBef>
                <a:spcPts val="0"/>
              </a:spcBef>
              <a:spcAft>
                <a:spcPts val="0"/>
              </a:spcAft>
              <a:buSzPts val="1400"/>
              <a:buAutoNum type="alphaLcPeriod"/>
            </a:pPr>
            <a:r>
              <a:rPr lang="en" sz="1400"/>
              <a:t>Stack-based buffer overflow</a:t>
            </a:r>
            <a:endParaRPr sz="1400"/>
          </a:p>
          <a:p>
            <a:pPr indent="-317500" lvl="0" marL="914400" rtl="0" algn="l">
              <a:lnSpc>
                <a:spcPct val="150000"/>
              </a:lnSpc>
              <a:spcBef>
                <a:spcPts val="0"/>
              </a:spcBef>
              <a:spcAft>
                <a:spcPts val="0"/>
              </a:spcAft>
              <a:buSzPts val="1400"/>
              <a:buAutoNum type="alphaLcPeriod"/>
            </a:pPr>
            <a:r>
              <a:rPr lang="en" sz="1400"/>
              <a:t>Brute-force login</a:t>
            </a:r>
            <a:endParaRPr sz="1400"/>
          </a:p>
          <a:p>
            <a:pPr indent="-317500" lvl="0" marL="914400" rtl="0" algn="l">
              <a:lnSpc>
                <a:spcPct val="150000"/>
              </a:lnSpc>
              <a:spcBef>
                <a:spcPts val="0"/>
              </a:spcBef>
              <a:spcAft>
                <a:spcPts val="0"/>
              </a:spcAft>
              <a:buSzPts val="1400"/>
              <a:buAutoNum type="alphaLcPeriod"/>
            </a:pPr>
            <a:r>
              <a:rPr lang="en" sz="1400"/>
              <a:t>Denial-of-Service (DoS) </a:t>
            </a:r>
            <a:endParaRPr sz="1400"/>
          </a:p>
        </p:txBody>
      </p:sp>
      <p:pic>
        <p:nvPicPr>
          <p:cNvPr id="70" name="Google Shape;70;p14"/>
          <p:cNvPicPr preferRelativeResize="0"/>
          <p:nvPr/>
        </p:nvPicPr>
        <p:blipFill rotWithShape="1">
          <a:blip r:embed="rId3">
            <a:alphaModFix/>
          </a:blip>
          <a:srcRect b="0" l="0" r="0" t="16275"/>
          <a:stretch/>
        </p:blipFill>
        <p:spPr>
          <a:xfrm>
            <a:off x="5342075" y="2571750"/>
            <a:ext cx="2643526" cy="2213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IBM Plex Sans"/>
              <a:buChar char="-"/>
            </a:pPr>
            <a:r>
              <a:rPr lang="en"/>
              <a:t>CCTV is the go-to source for visual evidence (crashed camera = no proof)</a:t>
            </a:r>
            <a:endParaRPr/>
          </a:p>
          <a:p>
            <a:pPr indent="-342900" lvl="0" marL="457200" rtl="0" algn="l">
              <a:lnSpc>
                <a:spcPct val="150000"/>
              </a:lnSpc>
              <a:spcBef>
                <a:spcPts val="0"/>
              </a:spcBef>
              <a:spcAft>
                <a:spcPts val="0"/>
              </a:spcAft>
              <a:buClr>
                <a:schemeClr val="dk1"/>
              </a:buClr>
              <a:buSzPts val="1800"/>
              <a:buFont typeface="IBM Plex Sans"/>
              <a:buChar char="-"/>
            </a:pPr>
            <a:r>
              <a:rPr lang="en"/>
              <a:t>Assumption of security &amp; privacy when purchasing a camera</a:t>
            </a:r>
            <a:endParaRPr/>
          </a:p>
          <a:p>
            <a:pPr indent="-342900" lvl="0" marL="457200" marR="2458317" rtl="0" algn="l">
              <a:lnSpc>
                <a:spcPct val="150000"/>
              </a:lnSpc>
              <a:spcBef>
                <a:spcPts val="0"/>
              </a:spcBef>
              <a:spcAft>
                <a:spcPts val="0"/>
              </a:spcAft>
              <a:buSzPts val="1800"/>
              <a:buChar char="-"/>
            </a:pPr>
            <a:r>
              <a:rPr lang="en"/>
              <a:t>More issues will arise as cameras become more advanced (i.e., Facial Recognition, Smart Alerts)</a:t>
            </a:r>
            <a:endParaRPr/>
          </a:p>
          <a:p>
            <a:pPr indent="-342900" lvl="0" marL="457200" rtl="0" algn="l">
              <a:lnSpc>
                <a:spcPct val="150000"/>
              </a:lnSpc>
              <a:spcBef>
                <a:spcPts val="0"/>
              </a:spcBef>
              <a:spcAft>
                <a:spcPts val="0"/>
              </a:spcAft>
              <a:buSzPts val="1800"/>
              <a:buChar char="-"/>
            </a:pPr>
            <a:r>
              <a:rPr lang="en"/>
              <a:t>An attack on one camera likely works on another, too</a:t>
            </a:r>
            <a:endParaRPr/>
          </a:p>
          <a:p>
            <a:pPr indent="-317500" lvl="1" marL="914400" marR="2458317" rtl="0" algn="l">
              <a:lnSpc>
                <a:spcPct val="150000"/>
              </a:lnSpc>
              <a:spcBef>
                <a:spcPts val="0"/>
              </a:spcBef>
              <a:spcAft>
                <a:spcPts val="0"/>
              </a:spcAft>
              <a:buSzPts val="1400"/>
              <a:buChar char="-"/>
            </a:pPr>
            <a:r>
              <a:rPr lang="en"/>
              <a:t>Dahua &amp; Hikvision </a:t>
            </a:r>
            <a:r>
              <a:rPr lang="en"/>
              <a:t>manufacture most of the world’s cameras (i.e., Lorex, ICRealtime, Amcrest, Bosch) </a:t>
            </a:r>
            <a:endParaRPr/>
          </a:p>
        </p:txBody>
      </p:sp>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IBM Plex Sans"/>
                <a:ea typeface="IBM Plex Sans"/>
                <a:cs typeface="IBM Plex Sans"/>
                <a:sym typeface="IBM Plex Sans"/>
              </a:rPr>
              <a:t>Importance</a:t>
            </a:r>
            <a:endParaRPr>
              <a:latin typeface="IBM Plex Sans"/>
              <a:ea typeface="IBM Plex Sans"/>
              <a:cs typeface="IBM Plex Sans"/>
              <a:sym typeface="IBM Plex Sans"/>
            </a:endParaRPr>
          </a:p>
        </p:txBody>
      </p:sp>
      <p:pic>
        <p:nvPicPr>
          <p:cNvPr id="77" name="Google Shape;77;p15"/>
          <p:cNvPicPr preferRelativeResize="0"/>
          <p:nvPr/>
        </p:nvPicPr>
        <p:blipFill rotWithShape="1">
          <a:blip r:embed="rId3">
            <a:alphaModFix/>
          </a:blip>
          <a:srcRect b="36922" l="1228" r="76831" t="20952"/>
          <a:stretch/>
        </p:blipFill>
        <p:spPr>
          <a:xfrm>
            <a:off x="6615925" y="2307260"/>
            <a:ext cx="1805573" cy="2166726"/>
          </a:xfrm>
          <a:prstGeom prst="rect">
            <a:avLst/>
          </a:prstGeom>
          <a:noFill/>
          <a:ln cap="flat" cmpd="sng" w="9525">
            <a:solidFill>
              <a:srgbClr val="D9D9D9"/>
            </a:solidFill>
            <a:prstDash val="solid"/>
            <a:round/>
            <a:headEnd len="sm" w="sm" type="none"/>
            <a:tailEnd len="sm" w="sm" type="none"/>
          </a:ln>
        </p:spPr>
      </p:pic>
      <p:sp>
        <p:nvSpPr>
          <p:cNvPr id="78" name="Google Shape;78;p15"/>
          <p:cNvSpPr txBox="1"/>
          <p:nvPr>
            <p:ph idx="1" type="body"/>
          </p:nvPr>
        </p:nvSpPr>
        <p:spPr>
          <a:xfrm>
            <a:off x="6062800" y="4568875"/>
            <a:ext cx="2911800" cy="4782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1200"/>
              </a:spcAft>
              <a:buNone/>
            </a:pPr>
            <a:r>
              <a:rPr lang="en" sz="1000"/>
              <a:t>Search results for “Dahua” on Shodan</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IBM Plex Sans"/>
                <a:ea typeface="IBM Plex Sans"/>
                <a:cs typeface="IBM Plex Sans"/>
                <a:sym typeface="IBM Plex Sans"/>
              </a:rPr>
              <a:t>Inspiration</a:t>
            </a:r>
            <a:endParaRPr>
              <a:latin typeface="IBM Plex Sans"/>
              <a:ea typeface="IBM Plex Sans"/>
              <a:cs typeface="IBM Plex Sans"/>
              <a:sym typeface="IBM Plex Sans"/>
            </a:endParaRPr>
          </a:p>
        </p:txBody>
      </p:sp>
      <p:pic>
        <p:nvPicPr>
          <p:cNvPr id="84" name="Google Shape;84;p16"/>
          <p:cNvPicPr preferRelativeResize="0"/>
          <p:nvPr/>
        </p:nvPicPr>
        <p:blipFill>
          <a:blip r:embed="rId3">
            <a:alphaModFix/>
          </a:blip>
          <a:stretch>
            <a:fillRect/>
          </a:stretch>
        </p:blipFill>
        <p:spPr>
          <a:xfrm>
            <a:off x="3747275" y="315925"/>
            <a:ext cx="4634250" cy="3475699"/>
          </a:xfrm>
          <a:prstGeom prst="rect">
            <a:avLst/>
          </a:prstGeom>
          <a:noFill/>
          <a:ln>
            <a:noFill/>
          </a:ln>
        </p:spPr>
      </p:pic>
      <p:pic>
        <p:nvPicPr>
          <p:cNvPr id="85" name="Google Shape;85;p16"/>
          <p:cNvPicPr preferRelativeResize="0"/>
          <p:nvPr/>
        </p:nvPicPr>
        <p:blipFill>
          <a:blip r:embed="rId4">
            <a:alphaModFix/>
          </a:blip>
          <a:stretch>
            <a:fillRect/>
          </a:stretch>
        </p:blipFill>
        <p:spPr>
          <a:xfrm>
            <a:off x="1911050" y="3844125"/>
            <a:ext cx="5058824" cy="1117350"/>
          </a:xfrm>
          <a:prstGeom prst="rect">
            <a:avLst/>
          </a:prstGeom>
          <a:noFill/>
          <a:ln>
            <a:noFill/>
          </a:ln>
        </p:spPr>
      </p:pic>
      <p:sp>
        <p:nvSpPr>
          <p:cNvPr id="86" name="Google Shape;86;p16"/>
          <p:cNvSpPr txBox="1"/>
          <p:nvPr/>
        </p:nvSpPr>
        <p:spPr>
          <a:xfrm>
            <a:off x="454125" y="1243925"/>
            <a:ext cx="28530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Open Sans"/>
              <a:buChar char="-"/>
            </a:pPr>
            <a:r>
              <a:rPr lang="en" sz="1600">
                <a:latin typeface="Open Sans"/>
                <a:ea typeface="Open Sans"/>
                <a:cs typeface="Open Sans"/>
                <a:sym typeface="Open Sans"/>
              </a:rPr>
              <a:t>Past breaches and exposed security vulnerabilities </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lang="en" sz="1600">
                <a:latin typeface="Open Sans"/>
                <a:ea typeface="Open Sans"/>
                <a:cs typeface="Open Sans"/>
                <a:sym typeface="Open Sans"/>
              </a:rPr>
              <a:t>Intrigue on progress made in the </a:t>
            </a:r>
            <a:r>
              <a:rPr lang="en" sz="1600">
                <a:latin typeface="Open Sans"/>
                <a:ea typeface="Open Sans"/>
                <a:cs typeface="Open Sans"/>
                <a:sym typeface="Open Sans"/>
              </a:rPr>
              <a:t>industry</a:t>
            </a:r>
            <a:r>
              <a:rPr lang="en" sz="1600">
                <a:latin typeface="Open Sans"/>
                <a:ea typeface="Open Sans"/>
                <a:cs typeface="Open Sans"/>
                <a:sym typeface="Open Sans"/>
              </a:rPr>
              <a:t> since </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lang="en" sz="1600">
                <a:latin typeface="Open Sans"/>
                <a:ea typeface="Open Sans"/>
                <a:cs typeface="Open Sans"/>
                <a:sym typeface="Open Sans"/>
              </a:rPr>
              <a:t>Fictional depictions of it (Ocean’s 8)</a:t>
            </a:r>
            <a:endParaRPr sz="16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IBM Plex Sans"/>
                <a:ea typeface="IBM Plex Sans"/>
                <a:cs typeface="IBM Plex Sans"/>
                <a:sym typeface="IBM Plex Sans"/>
              </a:rPr>
              <a:t>Technical Approach</a:t>
            </a:r>
            <a:endParaRPr>
              <a:latin typeface="IBM Plex Sans"/>
              <a:ea typeface="IBM Plex Sans"/>
              <a:cs typeface="IBM Plex Sans"/>
              <a:sym typeface="IBM Plex Sans"/>
            </a:endParaRPr>
          </a:p>
        </p:txBody>
      </p:sp>
      <p:sp>
        <p:nvSpPr>
          <p:cNvPr id="92" name="Google Shape;92;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Clr>
                <a:schemeClr val="dk1"/>
              </a:buClr>
              <a:buSzPts val="1800"/>
              <a:buFont typeface="IBM Plex Sans"/>
              <a:buAutoNum type="arabicPeriod"/>
            </a:pPr>
            <a:r>
              <a:rPr lang="en">
                <a:solidFill>
                  <a:schemeClr val="dk1"/>
                </a:solidFill>
                <a:latin typeface="IBM Plex Sans"/>
                <a:ea typeface="IBM Plex Sans"/>
                <a:cs typeface="IBM Plex Sans"/>
                <a:sym typeface="IBM Plex Sans"/>
              </a:rPr>
              <a:t>Reconnaissance and a</a:t>
            </a:r>
            <a:r>
              <a:rPr lang="en">
                <a:solidFill>
                  <a:schemeClr val="dk1"/>
                </a:solidFill>
                <a:latin typeface="IBM Plex Sans"/>
                <a:ea typeface="IBM Plex Sans"/>
                <a:cs typeface="IBM Plex Sans"/>
                <a:sym typeface="IBM Plex Sans"/>
              </a:rPr>
              <a:t>pplication fingerprinting</a:t>
            </a:r>
            <a:endParaRPr>
              <a:solidFill>
                <a:schemeClr val="dk1"/>
              </a:solidFill>
              <a:latin typeface="IBM Plex Sans"/>
              <a:ea typeface="IBM Plex Sans"/>
              <a:cs typeface="IBM Plex Sans"/>
              <a:sym typeface="IBM Plex Sans"/>
            </a:endParaRPr>
          </a:p>
          <a:p>
            <a:pPr indent="-317500" lvl="1" marL="914400" rtl="0" algn="l">
              <a:lnSpc>
                <a:spcPct val="150000"/>
              </a:lnSpc>
              <a:spcBef>
                <a:spcPts val="0"/>
              </a:spcBef>
              <a:spcAft>
                <a:spcPts val="0"/>
              </a:spcAft>
              <a:buClr>
                <a:schemeClr val="dk1"/>
              </a:buClr>
              <a:buSzPts val="1400"/>
              <a:buFont typeface="IBM Plex Sans"/>
              <a:buAutoNum type="alphaLcPeriod"/>
            </a:pPr>
            <a:r>
              <a:rPr lang="en">
                <a:solidFill>
                  <a:schemeClr val="dk1"/>
                </a:solidFill>
                <a:latin typeface="IBM Plex Sans"/>
                <a:ea typeface="IBM Plex Sans"/>
                <a:cs typeface="IBM Plex Sans"/>
                <a:sym typeface="IBM Plex Sans"/>
              </a:rPr>
              <a:t>Packet capture &amp; sniffing</a:t>
            </a:r>
            <a:r>
              <a:rPr lang="en"/>
              <a:t>, p</a:t>
            </a:r>
            <a:r>
              <a:rPr lang="en">
                <a:solidFill>
                  <a:schemeClr val="dk1"/>
                </a:solidFill>
                <a:latin typeface="IBM Plex Sans"/>
                <a:ea typeface="IBM Plex Sans"/>
                <a:cs typeface="IBM Plex Sans"/>
                <a:sym typeface="IBM Plex Sans"/>
              </a:rPr>
              <a:t>ort scanning</a:t>
            </a:r>
            <a:endParaRPr>
              <a:solidFill>
                <a:schemeClr val="dk1"/>
              </a:solidFill>
              <a:latin typeface="IBM Plex Sans"/>
              <a:ea typeface="IBM Plex Sans"/>
              <a:cs typeface="IBM Plex Sans"/>
              <a:sym typeface="IBM Plex Sans"/>
            </a:endParaRPr>
          </a:p>
          <a:p>
            <a:pPr indent="-317500" lvl="1" marL="914400" rtl="0" algn="l">
              <a:lnSpc>
                <a:spcPct val="150000"/>
              </a:lnSpc>
              <a:spcBef>
                <a:spcPts val="0"/>
              </a:spcBef>
              <a:spcAft>
                <a:spcPts val="0"/>
              </a:spcAft>
              <a:buSzPts val="1400"/>
              <a:buAutoNum type="alphaLcPeriod"/>
            </a:pPr>
            <a:r>
              <a:rPr lang="en"/>
              <a:t>Identify exposed endpoints</a:t>
            </a:r>
            <a:endParaRPr/>
          </a:p>
          <a:p>
            <a:pPr indent="-317500" lvl="1" marL="914400" rtl="0" algn="l">
              <a:lnSpc>
                <a:spcPct val="150000"/>
              </a:lnSpc>
              <a:spcBef>
                <a:spcPts val="0"/>
              </a:spcBef>
              <a:spcAft>
                <a:spcPts val="0"/>
              </a:spcAft>
              <a:buSzPts val="1400"/>
              <a:buAutoNum type="alphaLcPeriod"/>
            </a:pPr>
            <a:r>
              <a:rPr lang="en"/>
              <a:t>Review source files</a:t>
            </a:r>
            <a:endParaRPr/>
          </a:p>
          <a:p>
            <a:pPr indent="-342900" lvl="0" marL="457200" rtl="0" algn="l">
              <a:lnSpc>
                <a:spcPct val="150000"/>
              </a:lnSpc>
              <a:spcBef>
                <a:spcPts val="0"/>
              </a:spcBef>
              <a:spcAft>
                <a:spcPts val="0"/>
              </a:spcAft>
              <a:buClr>
                <a:schemeClr val="dk1"/>
              </a:buClr>
              <a:buSzPts val="1800"/>
              <a:buFont typeface="IBM Plex Sans"/>
              <a:buAutoNum type="arabicPeriod"/>
            </a:pPr>
            <a:r>
              <a:rPr lang="en">
                <a:solidFill>
                  <a:schemeClr val="dk1"/>
                </a:solidFill>
                <a:latin typeface="IBM Plex Sans"/>
                <a:ea typeface="IBM Plex Sans"/>
                <a:cs typeface="IBM Plex Sans"/>
                <a:sym typeface="IBM Plex Sans"/>
              </a:rPr>
              <a:t>Review previous attacks and known vulnerabilities </a:t>
            </a:r>
            <a:endParaRPr>
              <a:solidFill>
                <a:schemeClr val="dk1"/>
              </a:solidFill>
              <a:latin typeface="IBM Plex Sans"/>
              <a:ea typeface="IBM Plex Sans"/>
              <a:cs typeface="IBM Plex Sans"/>
              <a:sym typeface="IBM Plex Sans"/>
            </a:endParaRPr>
          </a:p>
          <a:p>
            <a:pPr indent="-342900" lvl="0" marL="457200" rtl="0" algn="l">
              <a:lnSpc>
                <a:spcPct val="150000"/>
              </a:lnSpc>
              <a:spcBef>
                <a:spcPts val="0"/>
              </a:spcBef>
              <a:spcAft>
                <a:spcPts val="0"/>
              </a:spcAft>
              <a:buClr>
                <a:schemeClr val="dk1"/>
              </a:buClr>
              <a:buSzPts val="1800"/>
              <a:buFont typeface="IBM Plex Sans"/>
              <a:buAutoNum type="arabicPeriod"/>
            </a:pPr>
            <a:r>
              <a:rPr lang="en">
                <a:solidFill>
                  <a:schemeClr val="dk1"/>
                </a:solidFill>
                <a:latin typeface="IBM Plex Sans"/>
                <a:ea typeface="IBM Plex Sans"/>
                <a:cs typeface="IBM Plex Sans"/>
                <a:sym typeface="IBM Plex Sans"/>
              </a:rPr>
              <a:t>Recreate previous attacks on </a:t>
            </a:r>
            <a:r>
              <a:rPr lang="en">
                <a:solidFill>
                  <a:schemeClr val="dk1"/>
                </a:solidFill>
                <a:latin typeface="IBM Plex Sans"/>
                <a:ea typeface="IBM Plex Sans"/>
                <a:cs typeface="IBM Plex Sans"/>
                <a:sym typeface="IBM Plex Sans"/>
              </a:rPr>
              <a:t>different ports and protocols</a:t>
            </a:r>
            <a:endParaRPr>
              <a:solidFill>
                <a:schemeClr val="dk1"/>
              </a:solidFill>
              <a:latin typeface="IBM Plex Sans"/>
              <a:ea typeface="IBM Plex Sans"/>
              <a:cs typeface="IBM Plex Sans"/>
              <a:sym typeface="IBM Plex Sans"/>
            </a:endParaRPr>
          </a:p>
          <a:p>
            <a:pPr indent="-317500" lvl="1" marL="914400" rtl="0" algn="l">
              <a:lnSpc>
                <a:spcPct val="150000"/>
              </a:lnSpc>
              <a:spcBef>
                <a:spcPts val="0"/>
              </a:spcBef>
              <a:spcAft>
                <a:spcPts val="0"/>
              </a:spcAft>
              <a:buClr>
                <a:schemeClr val="dk1"/>
              </a:buClr>
              <a:buSzPts val="1400"/>
              <a:buFont typeface="IBM Plex Sans"/>
              <a:buAutoNum type="alphaLcPeriod"/>
            </a:pPr>
            <a:r>
              <a:rPr lang="en">
                <a:solidFill>
                  <a:schemeClr val="dk1"/>
                </a:solidFill>
                <a:latin typeface="IBM Plex Sans"/>
                <a:ea typeface="IBM Plex Sans"/>
                <a:cs typeface="IBM Plex Sans"/>
                <a:sym typeface="IBM Plex Sans"/>
              </a:rPr>
              <a:t>Stack-based buffer overflow (i.e., TCP port)</a:t>
            </a:r>
            <a:endParaRPr>
              <a:solidFill>
                <a:schemeClr val="dk1"/>
              </a:solidFill>
              <a:latin typeface="IBM Plex Sans"/>
              <a:ea typeface="IBM Plex Sans"/>
              <a:cs typeface="IBM Plex Sans"/>
              <a:sym typeface="IBM Plex Sans"/>
            </a:endParaRPr>
          </a:p>
          <a:p>
            <a:pPr indent="-317500" lvl="1" marL="914400" rtl="0" algn="l">
              <a:lnSpc>
                <a:spcPct val="150000"/>
              </a:lnSpc>
              <a:spcBef>
                <a:spcPts val="0"/>
              </a:spcBef>
              <a:spcAft>
                <a:spcPts val="0"/>
              </a:spcAft>
              <a:buClr>
                <a:schemeClr val="dk1"/>
              </a:buClr>
              <a:buSzPts val="1400"/>
              <a:buFont typeface="IBM Plex Sans"/>
              <a:buAutoNum type="alphaLcPeriod"/>
            </a:pPr>
            <a:r>
              <a:rPr lang="en">
                <a:solidFill>
                  <a:schemeClr val="dk1"/>
                </a:solidFill>
                <a:latin typeface="IBM Plex Sans"/>
                <a:ea typeface="IBM Plex Sans"/>
                <a:cs typeface="IBM Plex Sans"/>
                <a:sym typeface="IBM Plex Sans"/>
              </a:rPr>
              <a:t>Null pointer reference</a:t>
            </a:r>
            <a:endParaRPr>
              <a:solidFill>
                <a:schemeClr val="dk1"/>
              </a:solidFill>
              <a:latin typeface="IBM Plex Sans"/>
              <a:ea typeface="IBM Plex Sans"/>
              <a:cs typeface="IBM Plex Sans"/>
              <a:sym typeface="IBM Plex Sans"/>
            </a:endParaRPr>
          </a:p>
          <a:p>
            <a:pPr indent="-317500" lvl="1" marL="914400" rtl="0" algn="l">
              <a:lnSpc>
                <a:spcPct val="150000"/>
              </a:lnSpc>
              <a:spcBef>
                <a:spcPts val="0"/>
              </a:spcBef>
              <a:spcAft>
                <a:spcPts val="0"/>
              </a:spcAft>
              <a:buClr>
                <a:schemeClr val="dk1"/>
              </a:buClr>
              <a:buSzPts val="1400"/>
              <a:buFont typeface="IBM Plex Sans"/>
              <a:buAutoNum type="alphaLcPeriod"/>
            </a:pPr>
            <a:r>
              <a:rPr lang="en">
                <a:solidFill>
                  <a:schemeClr val="dk1"/>
                </a:solidFill>
                <a:latin typeface="IBM Plex Sans"/>
                <a:ea typeface="IBM Plex Sans"/>
                <a:cs typeface="IBM Plex Sans"/>
                <a:sym typeface="IBM Plex Sans"/>
              </a:rPr>
              <a:t>Brute-force login script on non-rate-limited ports</a:t>
            </a:r>
            <a:endParaRPr>
              <a:solidFill>
                <a:schemeClr val="dk1"/>
              </a:solidFill>
              <a:latin typeface="IBM Plex Sans"/>
              <a:ea typeface="IBM Plex Sans"/>
              <a:cs typeface="IBM Plex Sans"/>
              <a:sym typeface="IBM Plex Sans"/>
            </a:endParaRPr>
          </a:p>
          <a:p>
            <a:pPr indent="-317500" lvl="1" marL="914400" rtl="0" algn="l">
              <a:lnSpc>
                <a:spcPct val="150000"/>
              </a:lnSpc>
              <a:spcBef>
                <a:spcPts val="0"/>
              </a:spcBef>
              <a:spcAft>
                <a:spcPts val="0"/>
              </a:spcAft>
              <a:buClr>
                <a:schemeClr val="dk1"/>
              </a:buClr>
              <a:buSzPts val="1400"/>
              <a:buFont typeface="IBM Plex Sans"/>
              <a:buAutoNum type="alphaLcPeriod"/>
            </a:pPr>
            <a:r>
              <a:rPr lang="en">
                <a:solidFill>
                  <a:schemeClr val="dk1"/>
                </a:solidFill>
                <a:latin typeface="IBM Plex Sans"/>
                <a:ea typeface="IBM Plex Sans"/>
                <a:cs typeface="IBM Plex Sans"/>
                <a:sym typeface="IBM Plex Sans"/>
              </a:rPr>
              <a:t>Forge authentication handshakes (i.e., ONVIF protocol)</a:t>
            </a:r>
            <a:endParaRPr>
              <a:solidFill>
                <a:schemeClr val="dk1"/>
              </a:solidFill>
              <a:latin typeface="IBM Plex Sans"/>
              <a:ea typeface="IBM Plex Sans"/>
              <a:cs typeface="IBM Plex Sans"/>
              <a:sym typeface="IBM Plex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Technical Approach (continued)</a:t>
            </a:r>
            <a:endParaRPr/>
          </a:p>
        </p:txBody>
      </p:sp>
      <p:sp>
        <p:nvSpPr>
          <p:cNvPr id="98" name="Google Shape;98;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startAt="4"/>
            </a:pPr>
            <a:r>
              <a:rPr lang="en"/>
              <a:t>Impersonate </a:t>
            </a:r>
            <a:r>
              <a:rPr lang="en"/>
              <a:t>storage locations</a:t>
            </a:r>
            <a:endParaRPr/>
          </a:p>
          <a:p>
            <a:pPr indent="-317500" lvl="1" marL="914400" rtl="0" algn="l">
              <a:lnSpc>
                <a:spcPct val="150000"/>
              </a:lnSpc>
              <a:spcBef>
                <a:spcPts val="0"/>
              </a:spcBef>
              <a:spcAft>
                <a:spcPts val="0"/>
              </a:spcAft>
              <a:buSzPts val="1400"/>
              <a:buAutoNum type="alphaLcPeriod"/>
            </a:pPr>
            <a:r>
              <a:rPr lang="en"/>
              <a:t>Fraudulent FTP server, logging authentication credentials (credentials hard-coded at setup)</a:t>
            </a:r>
            <a:endParaRPr/>
          </a:p>
          <a:p>
            <a:pPr indent="-317500" lvl="1" marL="914400" rtl="0" algn="l">
              <a:lnSpc>
                <a:spcPct val="150000"/>
              </a:lnSpc>
              <a:spcBef>
                <a:spcPts val="0"/>
              </a:spcBef>
              <a:spcAft>
                <a:spcPts val="0"/>
              </a:spcAft>
              <a:buSzPts val="1400"/>
              <a:buAutoNum type="alphaLcPeriod"/>
            </a:pPr>
            <a:r>
              <a:rPr lang="en" sz="1400"/>
              <a:t>NAS server, similar approach</a:t>
            </a:r>
            <a:endParaRPr sz="1400"/>
          </a:p>
          <a:p>
            <a:pPr indent="-342900" lvl="0" marL="457200" rtl="0" algn="l">
              <a:lnSpc>
                <a:spcPct val="150000"/>
              </a:lnSpc>
              <a:spcBef>
                <a:spcPts val="1000"/>
              </a:spcBef>
              <a:spcAft>
                <a:spcPts val="0"/>
              </a:spcAft>
              <a:buSzPts val="1800"/>
              <a:buFont typeface="IBM Plex Sans"/>
              <a:buAutoNum type="arabicPeriod" startAt="4"/>
            </a:pPr>
            <a:r>
              <a:rPr lang="en">
                <a:latin typeface="IBM Plex Sans"/>
                <a:ea typeface="IBM Plex Sans"/>
                <a:cs typeface="IBM Plex Sans"/>
                <a:sym typeface="IBM Plex Sans"/>
              </a:rPr>
              <a:t>Denial of Service (DoS) Attacks</a:t>
            </a:r>
            <a:endParaRPr>
              <a:latin typeface="IBM Plex Sans"/>
              <a:ea typeface="IBM Plex Sans"/>
              <a:cs typeface="IBM Plex Sans"/>
              <a:sym typeface="IBM Plex Sans"/>
            </a:endParaRPr>
          </a:p>
          <a:p>
            <a:pPr indent="-317500" lvl="1" marL="914400" rtl="0" algn="l">
              <a:lnSpc>
                <a:spcPct val="150000"/>
              </a:lnSpc>
              <a:spcBef>
                <a:spcPts val="0"/>
              </a:spcBef>
              <a:spcAft>
                <a:spcPts val="0"/>
              </a:spcAft>
              <a:buSzPts val="1400"/>
              <a:buFont typeface="IBM Plex Sans"/>
              <a:buAutoNum type="alphaLcPeriod"/>
            </a:pPr>
            <a:r>
              <a:rPr lang="en"/>
              <a:t>Too many concurrent authentication attempts</a:t>
            </a:r>
            <a:endParaRPr/>
          </a:p>
          <a:p>
            <a:pPr indent="-317500" lvl="1" marL="914400" rtl="0" algn="l">
              <a:lnSpc>
                <a:spcPct val="150000"/>
              </a:lnSpc>
              <a:spcBef>
                <a:spcPts val="0"/>
              </a:spcBef>
              <a:spcAft>
                <a:spcPts val="0"/>
              </a:spcAft>
              <a:buSzPts val="1400"/>
              <a:buAutoNum type="alphaLcPeriod"/>
            </a:pPr>
            <a:r>
              <a:rPr lang="en"/>
              <a:t>Ping flooding, etc.</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IBM Plex Sans"/>
                <a:ea typeface="IBM Plex Sans"/>
                <a:cs typeface="IBM Plex Sans"/>
                <a:sym typeface="IBM Plex Sans"/>
              </a:rPr>
              <a:t>Intermediary</a:t>
            </a:r>
            <a:r>
              <a:rPr lang="en">
                <a:latin typeface="IBM Plex Sans"/>
                <a:ea typeface="IBM Plex Sans"/>
                <a:cs typeface="IBM Plex Sans"/>
                <a:sym typeface="IBM Plex Sans"/>
              </a:rPr>
              <a:t> Results</a:t>
            </a:r>
            <a:endParaRPr>
              <a:latin typeface="IBM Plex Sans"/>
              <a:ea typeface="IBM Plex Sans"/>
              <a:cs typeface="IBM Plex Sans"/>
              <a:sym typeface="IBM Plex Sans"/>
            </a:endParaRPr>
          </a:p>
        </p:txBody>
      </p:sp>
      <p:pic>
        <p:nvPicPr>
          <p:cNvPr id="104" name="Google Shape;104;p19"/>
          <p:cNvPicPr preferRelativeResize="0"/>
          <p:nvPr/>
        </p:nvPicPr>
        <p:blipFill>
          <a:blip r:embed="rId3">
            <a:alphaModFix/>
          </a:blip>
          <a:stretch>
            <a:fillRect/>
          </a:stretch>
        </p:blipFill>
        <p:spPr>
          <a:xfrm>
            <a:off x="311701" y="1090675"/>
            <a:ext cx="5132380" cy="2962151"/>
          </a:xfrm>
          <a:prstGeom prst="rect">
            <a:avLst/>
          </a:prstGeom>
          <a:noFill/>
          <a:ln>
            <a:noFill/>
          </a:ln>
        </p:spPr>
      </p:pic>
      <p:pic>
        <p:nvPicPr>
          <p:cNvPr id="105" name="Google Shape;105;p19"/>
          <p:cNvPicPr preferRelativeResize="0"/>
          <p:nvPr/>
        </p:nvPicPr>
        <p:blipFill>
          <a:blip r:embed="rId4">
            <a:alphaModFix/>
          </a:blip>
          <a:stretch>
            <a:fillRect/>
          </a:stretch>
        </p:blipFill>
        <p:spPr>
          <a:xfrm>
            <a:off x="3974250" y="2024225"/>
            <a:ext cx="4739451" cy="2962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IBM Plex Sans"/>
                <a:ea typeface="IBM Plex Sans"/>
                <a:cs typeface="IBM Plex Sans"/>
                <a:sym typeface="IBM Plex Sans"/>
              </a:rPr>
              <a:t>Intermediary Results</a:t>
            </a:r>
            <a:endParaRPr>
              <a:latin typeface="IBM Plex Sans"/>
              <a:ea typeface="IBM Plex Sans"/>
              <a:cs typeface="IBM Plex Sans"/>
              <a:sym typeface="IBM Plex Sans"/>
            </a:endParaRPr>
          </a:p>
        </p:txBody>
      </p:sp>
      <p:pic>
        <p:nvPicPr>
          <p:cNvPr id="111" name="Google Shape;111;p20"/>
          <p:cNvPicPr preferRelativeResize="0"/>
          <p:nvPr/>
        </p:nvPicPr>
        <p:blipFill rotWithShape="1">
          <a:blip r:embed="rId3">
            <a:alphaModFix/>
          </a:blip>
          <a:srcRect b="36091" l="0" r="34447" t="7551"/>
          <a:stretch/>
        </p:blipFill>
        <p:spPr>
          <a:xfrm>
            <a:off x="380025" y="1545976"/>
            <a:ext cx="5809900" cy="3121802"/>
          </a:xfrm>
          <a:prstGeom prst="rect">
            <a:avLst/>
          </a:prstGeom>
          <a:noFill/>
          <a:ln>
            <a:noFill/>
          </a:ln>
        </p:spPr>
      </p:pic>
      <p:pic>
        <p:nvPicPr>
          <p:cNvPr id="112" name="Google Shape;112;p20"/>
          <p:cNvPicPr preferRelativeResize="0"/>
          <p:nvPr/>
        </p:nvPicPr>
        <p:blipFill rotWithShape="1">
          <a:blip r:embed="rId4">
            <a:alphaModFix/>
          </a:blip>
          <a:srcRect b="37842" l="0" r="57556" t="8051"/>
          <a:stretch/>
        </p:blipFill>
        <p:spPr>
          <a:xfrm>
            <a:off x="4739675" y="882250"/>
            <a:ext cx="3977923" cy="316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IBM Plex Sans"/>
                <a:ea typeface="IBM Plex Sans"/>
                <a:cs typeface="IBM Plex Sans"/>
                <a:sym typeface="IBM Plex Sans"/>
              </a:rPr>
              <a:t>Related Results</a:t>
            </a:r>
            <a:endParaRPr>
              <a:latin typeface="IBM Plex Sans"/>
              <a:ea typeface="IBM Plex Sans"/>
              <a:cs typeface="IBM Plex Sans"/>
              <a:sym typeface="IBM Plex Sans"/>
            </a:endParaRPr>
          </a:p>
        </p:txBody>
      </p:sp>
      <p:sp>
        <p:nvSpPr>
          <p:cNvPr id="118" name="Google Shape;118;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Vulnerabilities known since first</a:t>
            </a:r>
            <a:r>
              <a:rPr lang="en">
                <a:solidFill>
                  <a:srgbClr val="000000"/>
                </a:solidFill>
                <a:latin typeface="IBM Plex Sans"/>
                <a:ea typeface="IBM Plex Sans"/>
                <a:cs typeface="IBM Plex Sans"/>
                <a:sym typeface="IBM Plex Sans"/>
              </a:rPr>
              <a:t> </a:t>
            </a:r>
            <a:r>
              <a:rPr lang="en"/>
              <a:t>Amcrest/Dahua </a:t>
            </a:r>
            <a:r>
              <a:rPr lang="en">
                <a:solidFill>
                  <a:srgbClr val="000000"/>
                </a:solidFill>
                <a:latin typeface="IBM Plex Sans"/>
                <a:ea typeface="IBM Plex Sans"/>
                <a:cs typeface="IBM Plex Sans"/>
                <a:sym typeface="IBM Plex Sans"/>
              </a:rPr>
              <a:t>cameras</a:t>
            </a:r>
            <a:r>
              <a:rPr lang="en">
                <a:solidFill>
                  <a:srgbClr val="000000"/>
                </a:solidFill>
                <a:latin typeface="IBM Plex Sans"/>
                <a:ea typeface="IBM Plex Sans"/>
                <a:cs typeface="IBM Plex Sans"/>
                <a:sym typeface="IBM Plex Sans"/>
              </a:rPr>
              <a:t> </a:t>
            </a:r>
            <a:r>
              <a:rPr lang="en">
                <a:solidFill>
                  <a:srgbClr val="000000"/>
                </a:solidFill>
              </a:rPr>
              <a:t>release</a:t>
            </a:r>
            <a:endParaRPr>
              <a:solidFill>
                <a:srgbClr val="000000"/>
              </a:solidFill>
            </a:endParaRPr>
          </a:p>
          <a:p>
            <a:pPr indent="-342900" lvl="0" marL="457200" rtl="0" algn="l">
              <a:lnSpc>
                <a:spcPct val="150000"/>
              </a:lnSpc>
              <a:spcBef>
                <a:spcPts val="0"/>
              </a:spcBef>
              <a:spcAft>
                <a:spcPts val="0"/>
              </a:spcAft>
              <a:buSzPts val="1800"/>
              <a:buChar char="-"/>
            </a:pPr>
            <a:r>
              <a:rPr lang="en"/>
              <a:t>CVE-2020-5735, CVE-2020-5736 – </a:t>
            </a:r>
            <a:r>
              <a:rPr lang="en" u="sng">
                <a:solidFill>
                  <a:schemeClr val="hlink"/>
                </a:solidFill>
                <a:hlinkClick r:id="rId3"/>
              </a:rPr>
              <a:t>Tenable Proof of Concept (2020)</a:t>
            </a:r>
            <a:endParaRPr>
              <a:solidFill>
                <a:srgbClr val="000000"/>
              </a:solidFill>
            </a:endParaRPr>
          </a:p>
          <a:p>
            <a:pPr indent="-342900" lvl="0" marL="457200" rtl="0" algn="l">
              <a:lnSpc>
                <a:spcPct val="150000"/>
              </a:lnSpc>
              <a:spcBef>
                <a:spcPts val="0"/>
              </a:spcBef>
              <a:spcAft>
                <a:spcPts val="0"/>
              </a:spcAft>
              <a:buClr>
                <a:srgbClr val="000000"/>
              </a:buClr>
              <a:buSzPts val="1800"/>
              <a:buFont typeface="IBM Plex Sans"/>
              <a:buChar char="-"/>
            </a:pPr>
            <a:r>
              <a:rPr lang="en" u="sng">
                <a:solidFill>
                  <a:schemeClr val="hlink"/>
                </a:solidFill>
                <a:hlinkClick r:id="rId4"/>
              </a:rPr>
              <a:t>Eufy Cameras Advertised as ‘Local-Only’ stored data on AWS servers</a:t>
            </a:r>
            <a:endParaRPr>
              <a:solidFill>
                <a:srgbClr val="000000"/>
              </a:solidFill>
              <a:latin typeface="IBM Plex Sans"/>
              <a:ea typeface="IBM Plex Sans"/>
              <a:cs typeface="IBM Plex Sans"/>
              <a:sym typeface="IBM Plex Sans"/>
            </a:endParaRPr>
          </a:p>
          <a:p>
            <a:pPr indent="0" lvl="0" marL="0" rtl="0" algn="l">
              <a:lnSpc>
                <a:spcPct val="150000"/>
              </a:lnSpc>
              <a:spcBef>
                <a:spcPts val="1200"/>
              </a:spcBef>
              <a:spcAft>
                <a:spcPts val="1200"/>
              </a:spcAft>
              <a:buNone/>
            </a:pPr>
            <a:r>
              <a:rPr lang="en">
                <a:solidFill>
                  <a:srgbClr val="000000"/>
                </a:solidFill>
              </a:rPr>
              <a:t>Note: </a:t>
            </a:r>
            <a:r>
              <a:rPr lang="en">
                <a:solidFill>
                  <a:srgbClr val="000000"/>
                </a:solidFill>
                <a:latin typeface="IBM Plex Sans"/>
                <a:ea typeface="IBM Plex Sans"/>
                <a:cs typeface="IBM Plex Sans"/>
                <a:sym typeface="IBM Plex Sans"/>
              </a:rPr>
              <a:t>Updated firmware seems to only be provided on demand, so potentially the majority of devices could still possess these vulnerabilities</a:t>
            </a:r>
            <a:endParaRPr>
              <a:solidFill>
                <a:srgbClr val="000000"/>
              </a:solidFill>
              <a:latin typeface="IBM Plex Sans"/>
              <a:ea typeface="IBM Plex Sans"/>
              <a:cs typeface="IBM Plex Sans"/>
              <a:sym typeface="IBM Plex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