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2"/>
    </p:embeddedFont>
    <p:embeddedFont>
      <p:font typeface="Trocchi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mo Bold" panose="020B0604020202020204" charset="0"/>
      <p:regular r:id="rId18"/>
    </p:embeddedFont>
    <p:embeddedFont>
      <p:font typeface="Alegreya Sans SC Bold Bold" panose="020B0604020202020204" charset="0"/>
      <p:regular r:id="rId19"/>
    </p:embeddedFont>
    <p:embeddedFont>
      <p:font typeface="Alegreya Sans SC Bold" panose="020B0604020202020204" charset="0"/>
      <p:regular r:id="rId20"/>
    </p:embeddedFont>
    <p:embeddedFont>
      <p:font typeface="Alegreya Sans SC Black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3814" y="1593814"/>
            <a:ext cx="16694186" cy="8693186"/>
            <a:chOff x="0" y="0"/>
            <a:chExt cx="22258914" cy="1159091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42000"/>
            </a:blip>
            <a:srcRect t="10920" b="10920"/>
            <a:stretch>
              <a:fillRect/>
            </a:stretch>
          </p:blipFill>
          <p:spPr>
            <a:xfrm>
              <a:off x="0" y="0"/>
              <a:ext cx="22258914" cy="1159091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3431844" y="5421270"/>
            <a:ext cx="8693186" cy="103827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814834" y="284142"/>
            <a:ext cx="13767989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МИНИСТЕРСТВО ОБРАЗОВАНИЯ </a:t>
            </a:r>
            <a:r>
              <a:rPr lang="ru-RU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И МОЛОДЕЖНОЙ ПОЛИТИКИ</a:t>
            </a: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ГАПОУ СО «ЕКАТЕРИНБУРГСКИЙ КОЛЛЕДЖ ТРАНСПОРТНОГО СТРОИТЕЛЬСТВА»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0"/>
            <a:ext cx="1593814" cy="159381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1814834" y="2651126"/>
            <a:ext cx="15056727" cy="38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3"/>
              </a:lnSpc>
            </a:pPr>
            <a:r>
              <a:rPr lang="en-US" sz="11503" spc="-414" dirty="0" err="1">
                <a:solidFill>
                  <a:srgbClr val="F0F0EE"/>
                </a:solidFill>
                <a:latin typeface="Alegreya Sans SC Bold"/>
              </a:rPr>
              <a:t>Разработка</a:t>
            </a: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 и </a:t>
            </a:r>
            <a:r>
              <a:rPr lang="en-US" sz="11503" spc="-414" dirty="0" err="1">
                <a:solidFill>
                  <a:srgbClr val="F0F0EE"/>
                </a:solidFill>
                <a:latin typeface="Alegreya Sans SC Bold"/>
              </a:rPr>
              <a:t>создание</a:t>
            </a: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 </a:t>
            </a:r>
            <a:r>
              <a:rPr lang="en-US" sz="11503" spc="-414" dirty="0" err="1">
                <a:solidFill>
                  <a:srgbClr val="F0F0EE"/>
                </a:solidFill>
                <a:latin typeface="Alegreya Sans SC Bold"/>
              </a:rPr>
              <a:t>программы</a:t>
            </a: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  </a:t>
            </a:r>
            <a:r>
              <a:rPr lang="en-US" sz="11503" spc="-414" dirty="0" err="1">
                <a:solidFill>
                  <a:srgbClr val="F0F0EE"/>
                </a:solidFill>
                <a:latin typeface="Alegreya Sans SC Bold"/>
              </a:rPr>
              <a:t>для</a:t>
            </a: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 </a:t>
            </a:r>
            <a:r>
              <a:rPr lang="ru-RU" sz="11503" spc="-414" dirty="0" smtClean="0">
                <a:solidFill>
                  <a:srgbClr val="F0F0EE"/>
                </a:solidFill>
                <a:latin typeface="Alegreya Sans SC Bold Bold"/>
              </a:rPr>
              <a:t>кинотеатра</a:t>
            </a:r>
            <a:endParaRPr lang="en-US" sz="11503" spc="-414" dirty="0">
              <a:solidFill>
                <a:srgbClr val="F0F0EE"/>
              </a:solidFill>
              <a:latin typeface="Alegreya Sans SC 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85874" y="152169"/>
            <a:ext cx="1022067" cy="1289476"/>
            <a:chOff x="0" y="0"/>
            <a:chExt cx="1362756" cy="171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814834" y="8088094"/>
            <a:ext cx="9831178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Работу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2671" dirty="0" err="1">
                <a:solidFill>
                  <a:srgbClr val="FFFFFF"/>
                </a:solidFill>
                <a:latin typeface="Trocchi"/>
              </a:rPr>
              <a:t>выполнил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 smtClean="0">
                <a:solidFill>
                  <a:srgbClr val="FFFFFF"/>
                </a:solidFill>
                <a:latin typeface="Trocchi"/>
              </a:rPr>
              <a:t>Миронов И. В.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Руководитель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Мирошниченко Г.В.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Группа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Пр-31</a:t>
            </a:r>
          </a:p>
          <a:p>
            <a:pPr>
              <a:lnSpc>
                <a:spcPts val="373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11" name="Group 11"/>
          <p:cNvGrpSpPr/>
          <p:nvPr/>
        </p:nvGrpSpPr>
        <p:grpSpPr>
          <a:xfrm>
            <a:off x="0" y="7522183"/>
            <a:ext cx="7541480" cy="448676"/>
            <a:chOff x="0" y="0"/>
            <a:chExt cx="9605948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69456" y="7522183"/>
            <a:ext cx="7541480" cy="448676"/>
            <a:chOff x="0" y="0"/>
            <a:chExt cx="9605948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76817" y="1028700"/>
            <a:ext cx="8111183" cy="9258300"/>
          </a:xfrm>
          <a:prstGeom prst="rect">
            <a:avLst/>
          </a:prstGeom>
          <a:solidFill>
            <a:srgbClr val="45AD7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364903" y="5657850"/>
            <a:ext cx="7923097" cy="44765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5987961" y="2868492"/>
            <a:ext cx="4114800" cy="435217"/>
            <a:chOff x="0" y="0"/>
            <a:chExt cx="5403302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03302" cy="69850"/>
            </a:xfrm>
            <a:custGeom>
              <a:avLst/>
              <a:gdLst/>
              <a:ahLst/>
              <a:cxnLst/>
              <a:rect l="l" t="t" r="r" b="b"/>
              <a:pathLst>
                <a:path w="5403302" h="69850">
                  <a:moveTo>
                    <a:pt x="51124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03302" y="69850"/>
                  </a:lnTo>
                  <a:lnTo>
                    <a:pt x="54033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28985" y="1794140"/>
            <a:ext cx="7540421" cy="7001196"/>
            <a:chOff x="0" y="0"/>
            <a:chExt cx="4988796" cy="4632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88795" cy="4632041"/>
            </a:xfrm>
            <a:custGeom>
              <a:avLst/>
              <a:gdLst/>
              <a:ahLst/>
              <a:cxnLst/>
              <a:rect l="l" t="t" r="r" b="b"/>
              <a:pathLst>
                <a:path w="4988795" h="4632041">
                  <a:moveTo>
                    <a:pt x="4864335" y="4632041"/>
                  </a:moveTo>
                  <a:lnTo>
                    <a:pt x="124460" y="4632041"/>
                  </a:lnTo>
                  <a:cubicBezTo>
                    <a:pt x="55880" y="4632041"/>
                    <a:pt x="0" y="4576161"/>
                    <a:pt x="0" y="45075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64336" y="0"/>
                  </a:lnTo>
                  <a:cubicBezTo>
                    <a:pt x="4932916" y="0"/>
                    <a:pt x="4988795" y="55880"/>
                    <a:pt x="4988795" y="124460"/>
                  </a:cubicBezTo>
                  <a:lnTo>
                    <a:pt x="4988795" y="4507581"/>
                  </a:lnTo>
                  <a:cubicBezTo>
                    <a:pt x="4988795" y="4576161"/>
                    <a:pt x="4932916" y="4632041"/>
                    <a:pt x="4864336" y="4632041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49065" y="1027285"/>
            <a:ext cx="3852557" cy="358287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2746" y="1665316"/>
            <a:ext cx="8281254" cy="1420784"/>
            <a:chOff x="0" y="0"/>
            <a:chExt cx="6673555" cy="11449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1662275"/>
            <a:ext cx="1423825" cy="14238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5884" y="5776088"/>
            <a:ext cx="3852557" cy="358287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62746" y="3909897"/>
            <a:ext cx="8281254" cy="2114763"/>
            <a:chOff x="0" y="0"/>
            <a:chExt cx="6673555" cy="11449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143000" y="4024113"/>
            <a:ext cx="7604852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Расширение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настройки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 smtClean="0">
                <a:solidFill>
                  <a:srgbClr val="000000"/>
                </a:solidFill>
                <a:latin typeface="HK Grotesk Light Bold"/>
              </a:rPr>
              <a:t>интерфейса</a:t>
            </a:r>
            <a:r>
              <a:rPr lang="ru-RU" sz="3926" dirty="0" smtClean="0">
                <a:solidFill>
                  <a:srgbClr val="000000"/>
                </a:solidFill>
                <a:latin typeface="HK Grotesk Light Bold"/>
              </a:rPr>
              <a:t>,</a:t>
            </a:r>
          </a:p>
          <a:p>
            <a:pPr>
              <a:lnSpc>
                <a:spcPts val="3887"/>
              </a:lnSpc>
            </a:pPr>
            <a:r>
              <a:rPr lang="ru-RU" sz="3926" dirty="0" smtClean="0">
                <a:solidFill>
                  <a:srgbClr val="000000"/>
                </a:solidFill>
                <a:latin typeface="HK Grotesk Light Bold"/>
              </a:rPr>
              <a:t>Добавление интеграции платежа и возврата средств</a:t>
            </a:r>
            <a:endParaRPr lang="en-US" sz="3926" dirty="0">
              <a:solidFill>
                <a:srgbClr val="000000"/>
              </a:solidFill>
              <a:latin typeface="HK Grotesk Light Bold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57493" y="3909898"/>
            <a:ext cx="1423825" cy="2080823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892801" y="6965972"/>
            <a:ext cx="8281254" cy="1420784"/>
            <a:chOff x="0" y="0"/>
            <a:chExt cx="6673555" cy="11449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6962931"/>
            <a:ext cx="1423825" cy="142382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544574" y="1871282"/>
            <a:ext cx="849663" cy="90630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472885" y="4183435"/>
            <a:ext cx="993040" cy="85345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901621" y="2513471"/>
            <a:ext cx="7926131" cy="210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88"/>
              </a:lnSpc>
            </a:pPr>
            <a:r>
              <a:rPr lang="en-US" sz="9620">
                <a:solidFill>
                  <a:srgbClr val="FFFFFF"/>
                </a:solidFill>
                <a:latin typeface="HK Grotesk Bold"/>
              </a:rPr>
              <a:t>Перспективы разработки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9200" y="1638300"/>
            <a:ext cx="7604852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Добавление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большего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синхронизация </a:t>
            </a:r>
            <a:r>
              <a:rPr lang="ru-RU" sz="3926" dirty="0" smtClean="0">
                <a:solidFill>
                  <a:srgbClr val="000000"/>
                </a:solidFill>
                <a:latin typeface="HK Grotesk Light Bold"/>
              </a:rPr>
              <a:t>БД на сервере в интернете</a:t>
            </a:r>
            <a:endParaRPr lang="en-US" sz="3926" dirty="0">
              <a:solidFill>
                <a:srgbClr val="000000"/>
              </a:solidFill>
              <a:latin typeface="HK Grotesk 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59722" y="7168158"/>
            <a:ext cx="760485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Оптимизация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кода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редактирование базы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5571" y="0"/>
            <a:ext cx="16163729" cy="6856548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479104" y="568525"/>
            <a:ext cx="11329791" cy="9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7"/>
              </a:lnSpc>
            </a:pPr>
            <a:r>
              <a:rPr lang="en-US" sz="6843">
                <a:solidFill>
                  <a:srgbClr val="F0F0EE"/>
                </a:solidFill>
                <a:latin typeface="HK Grotesk Bold"/>
              </a:rPr>
              <a:t>О разработке</a:t>
            </a:r>
          </a:p>
        </p:txBody>
      </p:sp>
      <p:sp>
        <p:nvSpPr>
          <p:cNvPr id="4" name="AutoShape 4"/>
          <p:cNvSpPr/>
          <p:nvPr/>
        </p:nvSpPr>
        <p:spPr>
          <a:xfrm>
            <a:off x="8218291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5" name="AutoShape 5"/>
          <p:cNvSpPr/>
          <p:nvPr/>
        </p:nvSpPr>
        <p:spPr>
          <a:xfrm>
            <a:off x="12962365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6" name="AutoShape 6"/>
          <p:cNvSpPr/>
          <p:nvPr/>
        </p:nvSpPr>
        <p:spPr>
          <a:xfrm>
            <a:off x="3495038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id="7" name="Group 7"/>
          <p:cNvGrpSpPr/>
          <p:nvPr/>
        </p:nvGrpSpPr>
        <p:grpSpPr>
          <a:xfrm>
            <a:off x="575409" y="879305"/>
            <a:ext cx="5022158" cy="298790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94142" y="879305"/>
            <a:ext cx="5195182" cy="309084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8653" y="6804242"/>
            <a:ext cx="1271061" cy="13557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31401" y="6823076"/>
            <a:ext cx="1533713" cy="131813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151024" y="6856548"/>
            <a:ext cx="1450878" cy="11456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3905" y="2106714"/>
            <a:ext cx="14988705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4"/>
              </a:lnSpc>
            </a:pPr>
            <a:r>
              <a:rPr lang="en-US" sz="3424" dirty="0" err="1">
                <a:solidFill>
                  <a:srgbClr val="F0F0EE"/>
                </a:solidFill>
                <a:latin typeface="Arimo"/>
              </a:rPr>
              <a:t>Программа</a:t>
            </a:r>
            <a:r>
              <a:rPr lang="en-US" sz="3424" dirty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>
                <a:solidFill>
                  <a:srgbClr val="F0F0EE"/>
                </a:solidFill>
                <a:latin typeface="Arimo"/>
              </a:rPr>
              <a:t>предназначена</a:t>
            </a:r>
            <a:r>
              <a:rPr lang="en-US" sz="3424" dirty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>
                <a:solidFill>
                  <a:srgbClr val="F0F0EE"/>
                </a:solidFill>
                <a:latin typeface="Arimo"/>
              </a:rPr>
              <a:t>для</a:t>
            </a:r>
            <a:r>
              <a:rPr lang="en-US" sz="3424" dirty="0">
                <a:solidFill>
                  <a:srgbClr val="F0F0EE"/>
                </a:solidFill>
                <a:latin typeface="Arimo"/>
              </a:rPr>
              <a:t>  </a:t>
            </a:r>
            <a:r>
              <a:rPr lang="en-US" sz="3424" dirty="0" err="1">
                <a:solidFill>
                  <a:srgbClr val="F0F0EE"/>
                </a:solidFill>
                <a:latin typeface="Arimo Bold"/>
              </a:rPr>
              <a:t>организации</a:t>
            </a:r>
            <a:r>
              <a:rPr lang="en-US" sz="3424" dirty="0">
                <a:solidFill>
                  <a:srgbClr val="F0F0EE"/>
                </a:solidFill>
                <a:latin typeface="Arimo Bold"/>
              </a:rPr>
              <a:t> </a:t>
            </a:r>
            <a:r>
              <a:rPr lang="en-US" sz="3424" dirty="0" err="1">
                <a:solidFill>
                  <a:srgbClr val="F0F0EE"/>
                </a:solidFill>
                <a:latin typeface="Arimo Bold"/>
              </a:rPr>
              <a:t>деятельности</a:t>
            </a:r>
            <a:r>
              <a:rPr lang="en-US" sz="3424" dirty="0">
                <a:solidFill>
                  <a:srgbClr val="F0F0EE"/>
                </a:solidFill>
                <a:latin typeface="Arimo Bold"/>
              </a:rPr>
              <a:t> </a:t>
            </a:r>
            <a:r>
              <a:rPr lang="ru-RU" sz="3424" dirty="0" smtClean="0">
                <a:solidFill>
                  <a:srgbClr val="F0F0EE"/>
                </a:solidFill>
                <a:latin typeface="Arimo Bold"/>
              </a:rPr>
              <a:t>кинотеатра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.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Продукт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позволяет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 Bold"/>
              </a:rPr>
              <a:t>систематизировать</a:t>
            </a:r>
            <a:r>
              <a:rPr lang="en-US" sz="3424" dirty="0" smtClean="0">
                <a:solidFill>
                  <a:srgbClr val="F0F0EE"/>
                </a:solidFill>
                <a:latin typeface="Arimo Bold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 Bold"/>
              </a:rPr>
              <a:t>рабочие</a:t>
            </a:r>
            <a:r>
              <a:rPr lang="en-US" sz="3424" dirty="0" smtClean="0">
                <a:solidFill>
                  <a:srgbClr val="F0F0EE"/>
                </a:solidFill>
                <a:latin typeface="Arimo Bold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 Bold"/>
              </a:rPr>
              <a:t>процессы</a:t>
            </a:r>
            <a:r>
              <a:rPr lang="en-US" sz="3424" dirty="0" smtClean="0">
                <a:solidFill>
                  <a:srgbClr val="F0F0EE"/>
                </a:solidFill>
                <a:latin typeface="Arimo Bold"/>
              </a:rPr>
              <a:t> </a:t>
            </a:r>
            <a:r>
              <a:rPr lang="ru-RU" sz="3424" dirty="0" smtClean="0">
                <a:solidFill>
                  <a:srgbClr val="F0F0EE"/>
                </a:solidFill>
                <a:latin typeface="Arimo"/>
              </a:rPr>
              <a:t>кинотеатра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.</a:t>
            </a:r>
          </a:p>
          <a:p>
            <a:pPr algn="ctr">
              <a:lnSpc>
                <a:spcPts val="4794"/>
              </a:lnSpc>
            </a:pP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Данная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разработка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-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это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 Bold"/>
              </a:rPr>
              <a:t>программный</a:t>
            </a:r>
            <a:r>
              <a:rPr lang="en-US" sz="3424" dirty="0" smtClean="0">
                <a:solidFill>
                  <a:srgbClr val="F0F0EE"/>
                </a:solidFill>
                <a:latin typeface="Arimo Bold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 Bold"/>
              </a:rPr>
              <a:t>комплекс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,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предназначенный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для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ведения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en-US" sz="3424" dirty="0" err="1" smtClean="0">
                <a:solidFill>
                  <a:srgbClr val="F0F0EE"/>
                </a:solidFill>
                <a:latin typeface="Arimo"/>
              </a:rPr>
              <a:t>учёта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 </a:t>
            </a:r>
            <a:r>
              <a:rPr lang="ru-RU" sz="3424" dirty="0" smtClean="0">
                <a:solidFill>
                  <a:srgbClr val="F0F0EE"/>
                </a:solidFill>
                <a:latin typeface="Arimo"/>
              </a:rPr>
              <a:t>фильмов в прокате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, </a:t>
            </a:r>
            <a:r>
              <a:rPr lang="ru-RU" sz="3424" dirty="0" smtClean="0">
                <a:solidFill>
                  <a:srgbClr val="F0F0EE"/>
                </a:solidFill>
                <a:latin typeface="Arimo"/>
              </a:rPr>
              <a:t>билетов к данным фильмам</a:t>
            </a:r>
            <a:r>
              <a:rPr lang="en-US" sz="3424" dirty="0" smtClean="0">
                <a:solidFill>
                  <a:srgbClr val="F0F0EE"/>
                </a:solidFill>
                <a:latin typeface="Arimo"/>
              </a:rPr>
              <a:t>, </a:t>
            </a:r>
            <a:r>
              <a:rPr lang="ru-RU" sz="3424" dirty="0" smtClean="0">
                <a:solidFill>
                  <a:srgbClr val="F0F0EE"/>
                </a:solidFill>
                <a:latin typeface="Arimo"/>
              </a:rPr>
              <a:t>регистрации покупки и возврата билетов</a:t>
            </a:r>
            <a:endParaRPr lang="en-US" sz="3424" dirty="0">
              <a:solidFill>
                <a:srgbClr val="F0F0EE"/>
              </a:solidFill>
              <a:latin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32850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Основной учет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6102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Система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00177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3200" dirty="0" smtClean="0">
                <a:solidFill>
                  <a:srgbClr val="F0F0EE"/>
                </a:solidFill>
                <a:latin typeface="HK Grotesk Light Bold"/>
              </a:rPr>
              <a:t>Прокат фильмов</a:t>
            </a:r>
            <a:endParaRPr lang="en-US" sz="3200" dirty="0">
              <a:solidFill>
                <a:srgbClr val="F0F0EE"/>
              </a:solidFill>
              <a:latin typeface="HK Grotesk Ligh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9300" cy="531862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88721" y="693277"/>
            <a:ext cx="11150350" cy="114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0"/>
              </a:lnSpc>
            </a:pPr>
            <a:r>
              <a:rPr lang="en-US" sz="8510" spc="-170">
                <a:solidFill>
                  <a:srgbClr val="F0F0EE"/>
                </a:solidFill>
                <a:latin typeface="HK Grotesk Bold"/>
              </a:rPr>
              <a:t>Цели и задачи проекта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8721" y="2523686"/>
            <a:ext cx="11960924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0"/>
              </a:lnSpc>
            </a:pP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Целью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является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разработка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программы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для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 smtClean="0">
                <a:solidFill>
                  <a:srgbClr val="17242D"/>
                </a:solidFill>
                <a:latin typeface="HK Grotesk Light Bold"/>
              </a:rPr>
              <a:t>системы</a:t>
            </a:r>
            <a:r>
              <a:rPr lang="en-US" sz="3523" dirty="0" smtClean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процессов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3523" dirty="0" smtClean="0">
                <a:solidFill>
                  <a:srgbClr val="17242D"/>
                </a:solidFill>
                <a:latin typeface="HK Grotesk Light Bold"/>
              </a:rPr>
              <a:t>продажи билетов в кинотеатре </a:t>
            </a:r>
            <a:r>
              <a:rPr lang="en-US" sz="3523" dirty="0" err="1" smtClean="0">
                <a:solidFill>
                  <a:srgbClr val="17242D"/>
                </a:solidFill>
                <a:latin typeface="HK Grotesk Light Bold"/>
              </a:rPr>
              <a:t>от</a:t>
            </a:r>
            <a:r>
              <a:rPr lang="en-US" sz="3523" dirty="0" smtClean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создания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3523" dirty="0" smtClean="0">
                <a:solidFill>
                  <a:srgbClr val="17242D"/>
                </a:solidFill>
                <a:latin typeface="HK Grotesk Light Bold"/>
              </a:rPr>
              <a:t>проката фильмов</a:t>
            </a:r>
            <a:r>
              <a:rPr lang="en-US" sz="3523" dirty="0" smtClean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до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 err="1">
                <a:solidFill>
                  <a:srgbClr val="17242D"/>
                </a:solidFill>
                <a:latin typeface="HK Grotesk Light Bold"/>
              </a:rPr>
              <a:t>учета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3523" dirty="0" smtClean="0">
                <a:solidFill>
                  <a:srgbClr val="17242D"/>
                </a:solidFill>
                <a:latin typeface="HK Grotesk Light Bold"/>
              </a:rPr>
              <a:t>пользователей</a:t>
            </a:r>
            <a:r>
              <a:rPr lang="en-US" sz="3523" dirty="0" smtClean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523" dirty="0">
                <a:solidFill>
                  <a:srgbClr val="17242D"/>
                </a:solidFill>
                <a:latin typeface="HK Grotesk Light Bold"/>
              </a:rPr>
              <a:t>и </a:t>
            </a:r>
            <a:r>
              <a:rPr lang="ru-RU" sz="3523" dirty="0" smtClean="0">
                <a:solidFill>
                  <a:srgbClr val="17242D"/>
                </a:solidFill>
                <a:latin typeface="HK Grotesk Light Bold"/>
              </a:rPr>
              <a:t>продажи билетов</a:t>
            </a:r>
            <a:endParaRPr lang="en-US" sz="3523" dirty="0">
              <a:solidFill>
                <a:srgbClr val="17242D"/>
              </a:solidFill>
              <a:latin typeface="HK Grotesk Light Bold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1935679" y="6852641"/>
            <a:ext cx="5109793" cy="139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8189">
                <a:solidFill>
                  <a:srgbClr val="45AD7E"/>
                </a:solidFill>
                <a:latin typeface="20db Bold"/>
              </a:rPr>
              <a:t>ЗАДАЧИ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993905" y="1447800"/>
            <a:ext cx="4684495" cy="4265395"/>
            <a:chOff x="0" y="0"/>
            <a:chExt cx="1913890" cy="1742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742663"/>
            </a:xfrm>
            <a:custGeom>
              <a:avLst/>
              <a:gdLst/>
              <a:ahLst/>
              <a:cxnLst/>
              <a:rect l="l" t="t" r="r" b="b"/>
              <a:pathLst>
                <a:path w="1913890" h="1742663">
                  <a:moveTo>
                    <a:pt x="0" y="0"/>
                  </a:moveTo>
                  <a:lnTo>
                    <a:pt x="0" y="1742663"/>
                  </a:lnTo>
                  <a:lnTo>
                    <a:pt x="1913890" y="1742663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681703"/>
                  </a:moveTo>
                  <a:lnTo>
                    <a:pt x="59690" y="1681703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681703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191343" y="1913354"/>
            <a:ext cx="4605505" cy="83736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1593064"/>
            <a:ext cx="8142232" cy="484417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7180" y="5852044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Trocchi"/>
              </a:rPr>
              <a:t>Изучить актуальную информацию по области данной задачи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97180" y="6651908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Trocchi"/>
              </a:rPr>
              <a:t>Подобрать средства для разработки программного продукта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97180" y="7399937"/>
            <a:ext cx="10677625" cy="44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Trocchi"/>
              </a:rPr>
              <a:t>Подобрать наиболее удобный для пользователя дизайн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7180" y="8064531"/>
            <a:ext cx="10677625" cy="917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Trocchi"/>
              </a:rPr>
              <a:t>Учесть требования к задаче и разработать подобранный интерфейс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43050" y="6000165"/>
            <a:ext cx="200025" cy="20002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43050" y="6800029"/>
            <a:ext cx="200025" cy="200025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43050" y="7548058"/>
            <a:ext cx="200025" cy="200025"/>
            <a:chOff x="0" y="0"/>
            <a:chExt cx="1913890" cy="19138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43050" y="8209965"/>
            <a:ext cx="200025" cy="200025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5314"/>
            <a:ext cx="8387304" cy="171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en-US" sz="8098" spc="-161">
                <a:solidFill>
                  <a:srgbClr val="45AD7E"/>
                </a:solidFill>
                <a:latin typeface="HK Grotesk Medium Bold"/>
              </a:rPr>
              <a:t>Функциональные характеристики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>
                <a:solidFill>
                  <a:srgbClr val="1D7151"/>
                </a:solidFill>
                <a:latin typeface="HK Grotesk Medium"/>
              </a:rPr>
              <a:t>ПРИВЛЕКАТЕЛЬНОСТЬ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83027" y="2451076"/>
            <a:ext cx="10525483" cy="148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4"/>
              </a:lnSpc>
            </a:pPr>
            <a:r>
              <a:rPr lang="en-US" sz="2824" spc="56">
                <a:solidFill>
                  <a:srgbClr val="17242D"/>
                </a:solidFill>
                <a:latin typeface="HK Grotesk Light"/>
              </a:rPr>
              <a:t>Хороший интерфейс должен быть привлекательным, чтобы доставлять пользователю удовольствие при работе с программным продуктом.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867237" y="4479709"/>
            <a:ext cx="8890199" cy="1785056"/>
            <a:chOff x="0" y="0"/>
            <a:chExt cx="11853599" cy="23800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6675"/>
              <a:ext cx="1185359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ЛАКОНИЧНОСТЬ И ПРОСТОТА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97484"/>
              <a:ext cx="11853599" cy="1382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60">
                  <a:solidFill>
                    <a:srgbClr val="17242D"/>
                  </a:solidFill>
                  <a:latin typeface="HK Grotesk Light"/>
                </a:rPr>
                <a:t>Интерфейс не должен быть перегружен лишней информацией.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883027" y="6768366"/>
            <a:ext cx="9565679" cy="2848193"/>
            <a:chOff x="0" y="0"/>
            <a:chExt cx="12754239" cy="379759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66675"/>
              <a:ext cx="12754239" cy="78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 spc="-84">
                  <a:solidFill>
                    <a:srgbClr val="1D7151"/>
                  </a:solidFill>
                  <a:latin typeface="HK Grotesk Medium"/>
                </a:rPr>
                <a:t>СИСТЕМАТИЗАЦИЯ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97484"/>
              <a:ext cx="12754239" cy="280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Упрощения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и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автоматизации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операций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связанных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с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регистрацией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 smtClean="0">
                  <a:solidFill>
                    <a:srgbClr val="17242D"/>
                  </a:solidFill>
                  <a:latin typeface="HK Grotesk Light"/>
                </a:rPr>
                <a:t>систематизаци</a:t>
              </a:r>
              <a:r>
                <a:rPr lang="ru-RU" sz="3000" spc="60" dirty="0" smtClean="0">
                  <a:solidFill>
                    <a:srgbClr val="17242D"/>
                  </a:solidFill>
                  <a:latin typeface="HK Grotesk Light"/>
                </a:rPr>
                <a:t>е</a:t>
              </a:r>
              <a:r>
                <a:rPr lang="en-US" sz="3000" spc="60" dirty="0" smtClean="0">
                  <a:solidFill>
                    <a:srgbClr val="17242D"/>
                  </a:solidFill>
                  <a:latin typeface="HK Grotesk Light"/>
                </a:rPr>
                <a:t>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,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поиском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и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обработкой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</a:t>
              </a:r>
              <a:r>
                <a:rPr lang="en-US" sz="3000" spc="60" dirty="0" err="1">
                  <a:solidFill>
                    <a:srgbClr val="17242D"/>
                  </a:solidFill>
                  <a:latin typeface="HK Grotesk Light"/>
                </a:rPr>
                <a:t>данных</a:t>
              </a:r>
              <a:r>
                <a:rPr lang="en-US" sz="3000" spc="60" dirty="0">
                  <a:solidFill>
                    <a:srgbClr val="17242D"/>
                  </a:solidFill>
                  <a:latin typeface="HK Grotesk Light"/>
                </a:rPr>
                <a:t> о </a:t>
              </a:r>
              <a:r>
                <a:rPr lang="ru-RU" sz="3000" spc="60" dirty="0" smtClean="0">
                  <a:solidFill>
                    <a:srgbClr val="17242D"/>
                  </a:solidFill>
                  <a:latin typeface="HK Grotesk Light"/>
                </a:rPr>
                <a:t>пользователях</a:t>
              </a:r>
              <a:endParaRPr lang="en-US" sz="2999" spc="59" dirty="0">
                <a:solidFill>
                  <a:srgbClr val="17242D"/>
                </a:solidFill>
                <a:latin typeface="HK Grotesk Light"/>
              </a:endParaRPr>
            </a:p>
            <a:p>
              <a:pPr>
                <a:lnSpc>
                  <a:spcPts val="4200"/>
                </a:lnSpc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7150"/>
            <a:ext cx="8387304" cy="171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ru-RU" sz="8098" spc="-161" dirty="0">
                <a:solidFill>
                  <a:srgbClr val="45AD7E"/>
                </a:solidFill>
                <a:latin typeface="HK Grotesk Medium Bold"/>
              </a:rPr>
              <a:t>Используемые инструменты</a:t>
            </a:r>
            <a:endParaRPr lang="en-US" sz="8098" spc="-161" dirty="0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Navigation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7237" y="4529715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ROOM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sp>
        <p:nvSpPr>
          <p:cNvPr id="19" name="TextBox 17"/>
          <p:cNvSpPr txBox="1"/>
          <p:nvPr/>
        </p:nvSpPr>
        <p:spPr>
          <a:xfrm>
            <a:off x="4867237" y="7148597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 smtClean="0">
                <a:solidFill>
                  <a:srgbClr val="1D7151"/>
                </a:solidFill>
                <a:latin typeface="HK Grotesk Medium"/>
              </a:rPr>
              <a:t>API</a:t>
            </a:r>
            <a:endParaRPr lang="en-US" sz="4200" spc="-84" dirty="0">
              <a:solidFill>
                <a:srgbClr val="1D7151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1008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197863"/>
            <a:ext cx="14058070" cy="180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8800" spc="-175">
                <a:solidFill>
                  <a:srgbClr val="1D7151"/>
                </a:solidFill>
                <a:latin typeface="HK Grotesk Bold"/>
              </a:rPr>
              <a:t>Главное окно</a:t>
            </a:r>
          </a:p>
          <a:p>
            <a:pPr>
              <a:lnSpc>
                <a:spcPts val="6600"/>
              </a:lnSpc>
            </a:pPr>
            <a:r>
              <a:rPr lang="en-US" sz="8800" spc="-175">
                <a:solidFill>
                  <a:srgbClr val="1D7151"/>
                </a:solidFill>
                <a:latin typeface="HK Grotesk Bold"/>
              </a:rPr>
              <a:t>программы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56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Простота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интерфейса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способствует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</a:p>
          <a:p>
            <a:pPr>
              <a:lnSpc>
                <a:spcPts val="4135"/>
              </a:lnSpc>
            </a:pP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взаимодействию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пользователя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с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информацией</a:t>
            </a:r>
            <a:endParaRPr lang="en-US" sz="3181" dirty="0">
              <a:solidFill>
                <a:srgbClr val="17242D"/>
              </a:solidFill>
              <a:latin typeface="HK Grotesk Light Bold"/>
            </a:endParaRPr>
          </a:p>
          <a:p>
            <a:pPr>
              <a:lnSpc>
                <a:spcPts val="4135"/>
              </a:lnSpc>
            </a:pPr>
            <a:endParaRPr dirty="0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3687" y="8567603"/>
            <a:ext cx="1049813" cy="8643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61357" y="2962847"/>
            <a:ext cx="7363108" cy="59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8"/>
              </a:lnSpc>
            </a:pPr>
            <a:r>
              <a:rPr lang="en-US" sz="3706" spc="1260" dirty="0" err="1">
                <a:solidFill>
                  <a:srgbClr val="17242D"/>
                </a:solidFill>
                <a:latin typeface="HK Grotesk Light Bold"/>
              </a:rPr>
              <a:t>включает</a:t>
            </a:r>
            <a:r>
              <a:rPr lang="en-US" sz="3706" spc="1260" dirty="0">
                <a:solidFill>
                  <a:srgbClr val="17242D"/>
                </a:solidFill>
                <a:latin typeface="HK Grotesk Light Bold"/>
              </a:rPr>
              <a:t> в </a:t>
            </a:r>
            <a:r>
              <a:rPr lang="en-US" sz="3706" spc="1260" dirty="0" err="1">
                <a:solidFill>
                  <a:srgbClr val="17242D"/>
                </a:solidFill>
                <a:latin typeface="HK Grotesk Light Bold"/>
              </a:rPr>
              <a:t>себя</a:t>
            </a:r>
            <a:r>
              <a:rPr lang="en-US" sz="3706" spc="1260" dirty="0">
                <a:solidFill>
                  <a:srgbClr val="17242D"/>
                </a:solidFill>
                <a:latin typeface="HK Grotesk Light Bold"/>
              </a:rPr>
              <a:t>: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1357" y="3678671"/>
            <a:ext cx="6847668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2 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режима работы:</a:t>
            </a:r>
          </a:p>
          <a:p>
            <a:pPr>
              <a:lnSpc>
                <a:spcPts val="4480"/>
              </a:lnSpc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-для администратора</a:t>
            </a:r>
          </a:p>
          <a:p>
            <a:pPr>
              <a:lnSpc>
                <a:spcPts val="4480"/>
              </a:lnSpc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-для пользователя</a:t>
            </a:r>
            <a:endParaRPr lang="en-US" sz="3446" dirty="0">
              <a:solidFill>
                <a:srgbClr val="17242D"/>
              </a:solidFill>
              <a:latin typeface="HK Grotesk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555" y="5860810"/>
            <a:ext cx="6847668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2000" dirty="0" smtClean="0">
                <a:solidFill>
                  <a:srgbClr val="17242D"/>
                </a:solidFill>
                <a:latin typeface="HK Grotesk Light"/>
              </a:rPr>
              <a:t>Главным окном является активность, на которой расположены меню</a:t>
            </a:r>
            <a:r>
              <a:rPr lang="en-US" sz="2000" dirty="0" smtClean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ru-RU" sz="2000" dirty="0" smtClean="0">
                <a:solidFill>
                  <a:srgbClr val="17242D"/>
                </a:solidFill>
                <a:latin typeface="HK Grotesk Light"/>
              </a:rPr>
              <a:t>для навигации между экранами и контейнер для фрагментов экрана</a:t>
            </a:r>
            <a:endParaRPr lang="en-US" sz="2000" dirty="0">
              <a:solidFill>
                <a:srgbClr val="17242D"/>
              </a:solidFill>
              <a:latin typeface="HK Grotesk Ligh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45152"/>
            <a:ext cx="8782430" cy="739044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425" y="1566081"/>
            <a:ext cx="2493260" cy="540206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77" y="1562100"/>
            <a:ext cx="2493260" cy="5402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 smtClean="0">
                <a:solidFill>
                  <a:srgbClr val="1D7151"/>
                </a:solidFill>
                <a:latin typeface="HK Grotesk Bold"/>
              </a:rPr>
              <a:t>фильмы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Хранение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информации о фильмах</a:t>
            </a:r>
            <a:r>
              <a:rPr lang="en-US" sz="3181" dirty="0" smtClean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в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базе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кинотеатра</a:t>
            </a:r>
            <a:endParaRPr lang="en-US" sz="3181" dirty="0">
              <a:solidFill>
                <a:srgbClr val="17242D"/>
              </a:solidFill>
              <a:latin typeface="HK Grotesk Light 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90392" y="713999"/>
            <a:ext cx="10187436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61357" y="3533433"/>
            <a:ext cx="6847668" cy="403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446" dirty="0" err="1">
                <a:solidFill>
                  <a:srgbClr val="17242D"/>
                </a:solidFill>
                <a:latin typeface="HK Grotesk Light Bold"/>
              </a:rPr>
              <a:t>Таблица</a:t>
            </a:r>
            <a:r>
              <a:rPr lang="en-US" sz="3446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446" dirty="0" smtClean="0">
                <a:solidFill>
                  <a:srgbClr val="17242D"/>
                </a:solidFill>
                <a:latin typeface="HK Grotesk Light Bold"/>
              </a:rPr>
              <a:t>«movies»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-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содержит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информацию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о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б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имеющихся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фильмах в прокате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.</a:t>
            </a:r>
            <a:endParaRPr lang="en-US" sz="3446" dirty="0">
              <a:solidFill>
                <a:srgbClr val="17242D"/>
              </a:solidFill>
              <a:latin typeface="HK Grotesk Light"/>
            </a:endParaRPr>
          </a:p>
          <a:p>
            <a:pPr>
              <a:lnSpc>
                <a:spcPts val="4480"/>
              </a:lnSpc>
            </a:pP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Возможно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не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только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добавление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фильмов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,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но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и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создание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учета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на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основании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таблицы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.</a:t>
            </a:r>
          </a:p>
          <a:p>
            <a:pPr>
              <a:lnSpc>
                <a:spcPts val="4480"/>
              </a:lnSpc>
            </a:pPr>
            <a:endParaRPr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455" y="1190449"/>
            <a:ext cx="9015310" cy="5875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02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8000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8000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8000" spc="-205" dirty="0" smtClean="0">
                <a:solidFill>
                  <a:srgbClr val="1D7151"/>
                </a:solidFill>
                <a:latin typeface="HK Grotesk Bold"/>
              </a:rPr>
              <a:t>пользователи</a:t>
            </a:r>
            <a:endParaRPr lang="en-US" sz="8000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647509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52600" y="8191500"/>
            <a:ext cx="12954000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База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данных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с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информацией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о </a:t>
            </a: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пользователях</a:t>
            </a:r>
            <a:r>
              <a:rPr lang="en-US" sz="3181" dirty="0" smtClean="0">
                <a:solidFill>
                  <a:srgbClr val="17242D"/>
                </a:solidFill>
                <a:latin typeface="HK Grotesk Light Bold"/>
              </a:rPr>
              <a:t> </a:t>
            </a:r>
            <a:endParaRPr lang="en-US" sz="3181" dirty="0">
              <a:solidFill>
                <a:srgbClr val="17242D"/>
              </a:solidFill>
              <a:latin typeface="HK Grotesk Light Bold"/>
            </a:endParaRP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позволяет программе работать со спецификой</a:t>
            </a: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его использования, например, для покупки билетов</a:t>
            </a: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или для определения, кто работает в приложении и с какой целью</a:t>
            </a:r>
            <a:endParaRPr lang="ru-RU" sz="3181" dirty="0">
              <a:solidFill>
                <a:srgbClr val="17242D"/>
              </a:solidFill>
              <a:latin typeface="HK Grotesk Light 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90392" y="713999"/>
            <a:ext cx="10187436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82324" y="1308063"/>
            <a:ext cx="9428132" cy="6009626"/>
            <a:chOff x="0" y="0"/>
            <a:chExt cx="3002584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02584" cy="1913890"/>
            </a:xfrm>
            <a:custGeom>
              <a:avLst/>
              <a:gdLst/>
              <a:ahLst/>
              <a:cxnLst/>
              <a:rect l="l" t="t" r="r" b="b"/>
              <a:pathLst>
                <a:path w="3002584" h="1913890">
                  <a:moveTo>
                    <a:pt x="0" y="0"/>
                  </a:moveTo>
                  <a:lnTo>
                    <a:pt x="3002584" y="0"/>
                  </a:lnTo>
                  <a:lnTo>
                    <a:pt x="300258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5383" y="8786807"/>
            <a:ext cx="906420" cy="94298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61357" y="3533433"/>
            <a:ext cx="6847668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446" dirty="0" err="1">
                <a:solidFill>
                  <a:srgbClr val="17242D"/>
                </a:solidFill>
                <a:latin typeface="HK Grotesk Light Bold"/>
              </a:rPr>
              <a:t>Таблица</a:t>
            </a:r>
            <a:r>
              <a:rPr lang="en-US" sz="3446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446" dirty="0" smtClean="0">
                <a:solidFill>
                  <a:srgbClr val="17242D"/>
                </a:solidFill>
                <a:latin typeface="HK Grotesk Light Bold"/>
              </a:rPr>
              <a:t>«users»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-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содержит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</a:t>
            </a:r>
            <a:r>
              <a:rPr lang="en-US" sz="3446" dirty="0" err="1">
                <a:solidFill>
                  <a:srgbClr val="17242D"/>
                </a:solidFill>
                <a:latin typeface="HK Grotesk Light"/>
              </a:rPr>
              <a:t>информацию</a:t>
            </a:r>
            <a:r>
              <a:rPr lang="en-US" sz="3446" dirty="0">
                <a:solidFill>
                  <a:srgbClr val="17242D"/>
                </a:solidFill>
                <a:latin typeface="HK Grotesk Light"/>
              </a:rPr>
              <a:t> о 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пользователях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: </a:t>
            </a:r>
            <a:endParaRPr lang="en-US" sz="3446" dirty="0">
              <a:solidFill>
                <a:srgbClr val="17242D"/>
              </a:solidFill>
              <a:latin typeface="HK Grotesk Light"/>
            </a:endParaRP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Логин</a:t>
            </a:r>
            <a:endParaRPr lang="en-US" sz="3446" dirty="0">
              <a:solidFill>
                <a:srgbClr val="17242D"/>
              </a:solidFill>
              <a:latin typeface="HK Grotesk Light"/>
            </a:endParaRP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Электронная почта</a:t>
            </a:r>
            <a:endParaRPr lang="en-US" sz="3446" dirty="0">
              <a:solidFill>
                <a:srgbClr val="17242D"/>
              </a:solidFill>
              <a:latin typeface="HK Grotesk Light"/>
            </a:endParaRP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Пароль</a:t>
            </a:r>
          </a:p>
          <a:p>
            <a:pPr marL="569066" lvl="1" indent="-284533">
              <a:lnSpc>
                <a:spcPts val="4480"/>
              </a:lnSpc>
              <a:buFont typeface="Arial"/>
              <a:buChar char="•"/>
            </a:pP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Его роль в системе: администратор</a:t>
            </a:r>
            <a:r>
              <a:rPr lang="en-US" sz="3446" dirty="0" smtClean="0">
                <a:solidFill>
                  <a:srgbClr val="17242D"/>
                </a:solidFill>
                <a:latin typeface="HK Grotesk Light"/>
              </a:rPr>
              <a:t>/</a:t>
            </a:r>
            <a:r>
              <a:rPr lang="ru-RU" sz="3446" dirty="0" smtClean="0">
                <a:solidFill>
                  <a:srgbClr val="17242D"/>
                </a:solidFill>
                <a:latin typeface="HK Grotesk Light"/>
              </a:rPr>
              <a:t>пользователь</a:t>
            </a:r>
            <a:endParaRPr dirty="0"/>
          </a:p>
          <a:p>
            <a:pPr>
              <a:lnSpc>
                <a:spcPts val="4480"/>
              </a:lnSpc>
            </a:pPr>
            <a:endParaRPr dirty="0"/>
          </a:p>
          <a:p>
            <a:pPr>
              <a:lnSpc>
                <a:spcPts val="4480"/>
              </a:lnSpc>
            </a:pPr>
            <a:endParaRPr dirty="0"/>
          </a:p>
          <a:p>
            <a:pPr>
              <a:lnSpc>
                <a:spcPts val="4480"/>
              </a:lnSpc>
            </a:pPr>
            <a:endParaRPr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53" y="1714500"/>
            <a:ext cx="9475903" cy="47957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237850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510878" y="1211432"/>
            <a:ext cx="14919056" cy="1843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4"/>
              </a:lnSpc>
            </a:pPr>
            <a:r>
              <a:rPr lang="en-US" sz="9338" spc="-186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9338" spc="-186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004"/>
              </a:lnSpc>
            </a:pPr>
            <a:r>
              <a:rPr lang="ru-RU" sz="9338" spc="-186" dirty="0" smtClean="0">
                <a:solidFill>
                  <a:srgbClr val="1D7151"/>
                </a:solidFill>
                <a:latin typeface="HK Grotesk Bold"/>
              </a:rPr>
              <a:t>билеты</a:t>
            </a:r>
            <a:endParaRPr lang="en-US" sz="9338" spc="-186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647509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52600" y="8267700"/>
            <a:ext cx="10372552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База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данных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с </a:t>
            </a:r>
            <a:r>
              <a:rPr lang="en-US" sz="3181" dirty="0" err="1">
                <a:solidFill>
                  <a:srgbClr val="17242D"/>
                </a:solidFill>
                <a:latin typeface="HK Grotesk Light Bold"/>
              </a:rPr>
              <a:t>информацией</a:t>
            </a:r>
            <a:r>
              <a:rPr lang="en-US" sz="3181" dirty="0">
                <a:solidFill>
                  <a:srgbClr val="17242D"/>
                </a:solidFill>
                <a:latin typeface="HK Grotesk Light Bold"/>
              </a:rPr>
              <a:t> о </a:t>
            </a: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билетах на фильм</a:t>
            </a: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и информации </a:t>
            </a:r>
            <a:r>
              <a:rPr lang="ru-RU" sz="3181" dirty="0">
                <a:solidFill>
                  <a:srgbClr val="17242D"/>
                </a:solidFill>
                <a:latin typeface="HK Grotesk Light Bold"/>
              </a:rPr>
              <a:t>о </a:t>
            </a: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его владельце, что</a:t>
            </a:r>
            <a:r>
              <a:rPr lang="ru-RU" sz="3181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позволяет</a:t>
            </a:r>
          </a:p>
          <a:p>
            <a:pPr>
              <a:lnSpc>
                <a:spcPts val="4135"/>
              </a:lnSpc>
            </a:pPr>
            <a:r>
              <a:rPr lang="ru-RU" sz="3181" dirty="0" smtClean="0">
                <a:solidFill>
                  <a:srgbClr val="17242D"/>
                </a:solidFill>
                <a:latin typeface="HK Grotesk Light Bold"/>
              </a:rPr>
              <a:t>программе вести учет о продаже билетов</a:t>
            </a:r>
            <a:endParaRPr lang="en-US" sz="3181" dirty="0">
              <a:solidFill>
                <a:srgbClr val="17242D"/>
              </a:solidFill>
              <a:latin typeface="HK Grotesk Light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9" name="Freeform 9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802672" y="820907"/>
            <a:ext cx="10187436" cy="8544301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182324" y="1028700"/>
            <a:ext cx="9428132" cy="6009626"/>
            <a:chOff x="0" y="0"/>
            <a:chExt cx="3002584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02584" cy="1913890"/>
            </a:xfrm>
            <a:custGeom>
              <a:avLst/>
              <a:gdLst/>
              <a:ahLst/>
              <a:cxnLst/>
              <a:rect l="l" t="t" r="r" b="b"/>
              <a:pathLst>
                <a:path w="3002584" h="1913890">
                  <a:moveTo>
                    <a:pt x="0" y="0"/>
                  </a:moveTo>
                  <a:lnTo>
                    <a:pt x="3002584" y="0"/>
                  </a:lnTo>
                  <a:lnTo>
                    <a:pt x="300258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5383" y="8786807"/>
            <a:ext cx="906420" cy="94298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60985" y="3011648"/>
            <a:ext cx="6847668" cy="55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446" spc="1402">
                <a:solidFill>
                  <a:srgbClr val="17242D"/>
                </a:solidFill>
                <a:latin typeface="HK Grotesk Light Bold"/>
              </a:rPr>
              <a:t>включает в себя: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985" y="3914806"/>
            <a:ext cx="6847668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Ряд</a:t>
            </a:r>
          </a:p>
          <a:p>
            <a:pPr marL="285750" indent="-28575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Место</a:t>
            </a:r>
          </a:p>
          <a:p>
            <a:pPr marL="285750" indent="-28575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Фильм, на который был выпущен билет</a:t>
            </a:r>
          </a:p>
          <a:p>
            <a:pPr marL="285750" indent="-28575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ru-RU" sz="3200" dirty="0" smtClean="0"/>
              <a:t>Логин владельца ( Поле может быть пустым, если билет ещё не был куплен )</a:t>
            </a:r>
            <a:endParaRPr sz="3200" dirty="0"/>
          </a:p>
          <a:p>
            <a:pPr>
              <a:lnSpc>
                <a:spcPts val="4480"/>
              </a:lnSpc>
            </a:pPr>
            <a:endParaRPr dirty="0"/>
          </a:p>
          <a:p>
            <a:pPr>
              <a:lnSpc>
                <a:spcPts val="4480"/>
              </a:lnSpc>
            </a:pPr>
            <a:endParaRPr dirty="0"/>
          </a:p>
          <a:p>
            <a:pPr>
              <a:lnSpc>
                <a:spcPts val="4480"/>
              </a:lnSpc>
            </a:pPr>
            <a:endParaRPr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18" y="1419225"/>
            <a:ext cx="9447591" cy="5826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407</Words>
  <Application>Microsoft Office PowerPoint</Application>
  <PresentationFormat>Произвольный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Arimo</vt:lpstr>
      <vt:lpstr>HK Grotesk Medium</vt:lpstr>
      <vt:lpstr>HK Grotesk Medium Bold</vt:lpstr>
      <vt:lpstr>Trocchi</vt:lpstr>
      <vt:lpstr>20db Bold</vt:lpstr>
      <vt:lpstr>Calibri</vt:lpstr>
      <vt:lpstr>Arimo Bold</vt:lpstr>
      <vt:lpstr>HK Grotesk Bold</vt:lpstr>
      <vt:lpstr>Arial</vt:lpstr>
      <vt:lpstr>HK Grotesk Light Bold</vt:lpstr>
      <vt:lpstr>HK Grotesk Light</vt:lpstr>
      <vt:lpstr>Alegreya Sans SC Bold Bold</vt:lpstr>
      <vt:lpstr>Alegreya Sans SC Bold</vt:lpstr>
      <vt:lpstr>Alegreya Sans SC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79961784723</cp:lastModifiedBy>
  <cp:revision>11</cp:revision>
  <dcterms:created xsi:type="dcterms:W3CDTF">2006-08-16T00:00:00Z</dcterms:created>
  <dcterms:modified xsi:type="dcterms:W3CDTF">2024-12-26T17:34:02Z</dcterms:modified>
  <dc:identifier>DADq6QgwR64</dc:identifier>
</cp:coreProperties>
</file>