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9" r:id="rId3"/>
    <p:sldId id="280" r:id="rId4"/>
    <p:sldId id="281" r:id="rId5"/>
    <p:sldId id="282" r:id="rId6"/>
    <p:sldId id="258" r:id="rId7"/>
    <p:sldId id="286" r:id="rId8"/>
    <p:sldId id="263" r:id="rId9"/>
    <p:sldId id="294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8" r:id="rId24"/>
    <p:sldId id="309" r:id="rId25"/>
    <p:sldId id="310" r:id="rId26"/>
    <p:sldId id="293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4660"/>
  </p:normalViewPr>
  <p:slideViewPr>
    <p:cSldViewPr>
      <p:cViewPr>
        <p:scale>
          <a:sx n="76" d="100"/>
          <a:sy n="76" d="100"/>
        </p:scale>
        <p:origin x="-123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D96E-A37A-445B-BD35-E5D98C4371A6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F1AD-68C9-420B-A8CA-52A4DED61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0393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C3BF5-F543-425D-B927-5011FD21860B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786F-2E21-4533-BABA-6609C4356B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22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8403024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1" y="4559276"/>
            <a:ext cx="8062625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0" y="3139440"/>
            <a:ext cx="8065477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4" y="4648200"/>
            <a:ext cx="7889635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227033"/>
            <a:ext cx="7927735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377"/>
            <a:ext cx="2304256" cy="2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699792" y="3284984"/>
            <a:ext cx="3600400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 Pendukung Keputusan</a:t>
            </a:r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B21354-5E3D-4F05-9C1E-B174CA135089}" type="datetimeFigureOut">
              <a:rPr lang="id-ID" smtClean="0"/>
              <a:t>28/02/2020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52" y="278166"/>
            <a:ext cx="1152128" cy="11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1800" b="1" spc="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 Hierarchy Process </a:t>
            </a:r>
            <a:r>
              <a:rPr lang="id-ID" sz="1800" b="1" spc="3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(AHP</a:t>
            </a:r>
            <a:r>
              <a:rPr lang="id-ID" sz="1800" b="1" spc="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9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b. Membagi setiap nilai dari kolom dengan total kolom yang bersangkutan untuk memperoleh normalisasi matriks.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007"/>
              </p:ext>
            </p:extLst>
          </p:nvPr>
        </p:nvGraphicFramePr>
        <p:xfrm>
          <a:off x="1331640" y="350453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8832">
                <a:tc>
                  <a:txBody>
                    <a:bodyPr/>
                    <a:lstStyle/>
                    <a:p>
                      <a:r>
                        <a:rPr lang="id-ID" dirty="0" smtClean="0"/>
                        <a:t>Kriteria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0.083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0.048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0.250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0.273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0.286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0.238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0.083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0.167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0.417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0.455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0.476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0.476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059832" y="3367207"/>
            <a:ext cx="72008" cy="56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4882" y="2912836"/>
            <a:ext cx="1728192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 / 12 = 0.083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72762" r="27700" b="20570"/>
          <a:stretch/>
        </p:blipFill>
        <p:spPr bwMode="auto">
          <a:xfrm>
            <a:off x="4788025" y="2797424"/>
            <a:ext cx="4355976" cy="43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c</a:t>
            </a:r>
            <a:r>
              <a:rPr lang="id-ID" dirty="0"/>
              <a:t>. Menjumlahkan nilai-nilai dari setiap baris dan membaginya dengan jumlah elemen untuk mendapatkan nilai </a:t>
            </a:r>
            <a:r>
              <a:rPr lang="id-ID" dirty="0" smtClean="0"/>
              <a:t>rata-rata (Nilai Eigen)</a:t>
            </a:r>
            <a:endParaRPr lang="id-ID" b="1" u="sng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66311"/>
              </p:ext>
            </p:extLst>
          </p:nvPr>
        </p:nvGraphicFramePr>
        <p:xfrm>
          <a:off x="457200" y="3356992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8832">
                <a:tc>
                  <a:txBody>
                    <a:bodyPr/>
                    <a:lstStyle/>
                    <a:p>
                      <a:r>
                        <a:rPr lang="id-ID" dirty="0" smtClean="0"/>
                        <a:t>Kriteria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0.083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0.048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0.250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0.256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0.273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0.286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0.238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0.083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0.167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0.077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0.095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0.417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0.513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0.455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0.476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0.476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92056"/>
              </p:ext>
            </p:extLst>
          </p:nvPr>
        </p:nvGraphicFramePr>
        <p:xfrm>
          <a:off x="6516216" y="3356992"/>
          <a:ext cx="124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Eigen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0.079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0.217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0.074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0.087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0.389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516216" y="3645024"/>
            <a:ext cx="1944216" cy="2304256"/>
            <a:chOff x="6516216" y="3645024"/>
            <a:chExt cx="1944216" cy="2304256"/>
          </a:xfrm>
        </p:grpSpPr>
        <p:sp>
          <p:nvSpPr>
            <p:cNvPr id="6" name="Oval 5"/>
            <p:cNvSpPr/>
            <p:nvPr/>
          </p:nvSpPr>
          <p:spPr>
            <a:xfrm>
              <a:off x="6516216" y="3645024"/>
              <a:ext cx="1224136" cy="504056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740352" y="3933056"/>
              <a:ext cx="72008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60432" y="3933056"/>
              <a:ext cx="0" cy="2016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740352" y="5949280"/>
              <a:ext cx="72008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27784" y="5764614"/>
            <a:ext cx="532859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(0.083+0.077+0.091+0.048+0.095) / 5= 0.079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82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72207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id-ID" b="1" u="sng" dirty="0" smtClean="0"/>
              <a:t>4. Mengukur konsistensi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479"/>
              </p:ext>
            </p:extLst>
          </p:nvPr>
        </p:nvGraphicFramePr>
        <p:xfrm>
          <a:off x="6678116" y="2276872"/>
          <a:ext cx="124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Eigen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0.079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0.217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0.074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0.087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0.389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35722"/>
              </p:ext>
            </p:extLst>
          </p:nvPr>
        </p:nvGraphicFramePr>
        <p:xfrm>
          <a:off x="199728" y="2276872"/>
          <a:ext cx="609600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8832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Kriteria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HR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LP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FP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DR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PP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HR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0.5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0.2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LP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0.5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FP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smtClean="0"/>
                        <a:t>0.3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smtClean="0"/>
                        <a:t>0.2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DR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0.3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0.2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PP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570" y="491262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(1*0.079)+(0.3*0.217)+(1*0.074)+(0.5*0.087)+(0.2*0.389)= 0.339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2337766" y="557368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Hitung semua elemen sehingga didapat hasil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endParaRPr lang="id-ID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26869"/>
              </p:ext>
            </p:extLst>
          </p:nvPr>
        </p:nvGraphicFramePr>
        <p:xfrm>
          <a:off x="8140026" y="4972278"/>
          <a:ext cx="959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0.339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1.131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0.383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0.462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2.023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919864" y="4793024"/>
            <a:ext cx="1224136" cy="5040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7158753" y="5045052"/>
            <a:ext cx="7611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u="sng" dirty="0"/>
              <a:t>4. Mengukur </a:t>
            </a:r>
            <a:r>
              <a:rPr lang="id-ID" b="1" u="sng" dirty="0" smtClean="0"/>
              <a:t>konsistensi</a:t>
            </a:r>
            <a:endParaRPr lang="id-ID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 smtClean="0"/>
              <a:t>preferensi</a:t>
            </a:r>
            <a:endParaRPr lang="id-ID" dirty="0" smtClean="0"/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r>
              <a:rPr lang="id-ID" dirty="0" smtClean="0"/>
              <a:t>0.399/0.079 = 4.304</a:t>
            </a:r>
          </a:p>
          <a:p>
            <a:pPr marL="114300" indent="0">
              <a:buNone/>
            </a:pPr>
            <a:r>
              <a:rPr lang="id-ID" dirty="0" smtClean="0"/>
              <a:t>1.131/0.217 = 5.211</a:t>
            </a:r>
          </a:p>
          <a:p>
            <a:pPr marL="114300" indent="0">
              <a:buNone/>
            </a:pPr>
            <a:r>
              <a:rPr lang="id-ID" dirty="0" smtClean="0"/>
              <a:t>0.383/0.074 = 5.202</a:t>
            </a:r>
          </a:p>
          <a:p>
            <a:pPr marL="114300" indent="0">
              <a:buNone/>
            </a:pPr>
            <a:r>
              <a:rPr lang="id-ID" dirty="0" smtClean="0"/>
              <a:t>0.462/0.087 = 5.277</a:t>
            </a:r>
          </a:p>
          <a:p>
            <a:pPr marL="114300" indent="0">
              <a:buNone/>
            </a:pPr>
            <a:r>
              <a:rPr lang="id-ID" dirty="0" smtClean="0"/>
              <a:t>2.023/0.389 = 5.196</a:t>
            </a:r>
            <a:endParaRPr lang="en-US" dirty="0"/>
          </a:p>
          <a:p>
            <a:pPr marL="114300" indent="0">
              <a:buNone/>
            </a:pPr>
            <a:endParaRPr lang="id-ID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95736" y="537321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39766" y="51885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+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544718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2"/>
                </a:solidFill>
              </a:rPr>
              <a:t>25.191</a:t>
            </a:r>
            <a:endParaRPr lang="id-ID" sz="2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072" y="3068960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tx2"/>
                </a:solidFill>
              </a:rPr>
              <a:t>λ </a:t>
            </a:r>
            <a:r>
              <a:rPr lang="id-ID" sz="2400" b="1" dirty="0" smtClean="0">
                <a:solidFill>
                  <a:schemeClr val="tx2"/>
                </a:solidFill>
              </a:rPr>
              <a:t>maks</a:t>
            </a:r>
            <a:r>
              <a:rPr lang="id-ID" sz="2400" dirty="0" smtClean="0">
                <a:solidFill>
                  <a:schemeClr val="tx2"/>
                </a:solidFill>
              </a:rPr>
              <a:t> = 25,191/5</a:t>
            </a:r>
          </a:p>
          <a:p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smtClean="0">
                <a:solidFill>
                  <a:schemeClr val="tx2"/>
                </a:solidFill>
              </a:rPr>
              <a:t>             = 5.038</a:t>
            </a:r>
            <a:endParaRPr lang="id-ID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u="sng" dirty="0" smtClean="0"/>
              <a:t>5. Hitung </a:t>
            </a:r>
            <a:r>
              <a:rPr lang="id-ID" b="1" u="sng" dirty="0"/>
              <a:t>Consistency Index (CI)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420888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</a:rPr>
              <a:t>CI = ( </a:t>
            </a:r>
            <a:r>
              <a:rPr lang="el-GR" sz="2400" dirty="0">
                <a:solidFill>
                  <a:schemeClr val="tx2"/>
                </a:solidFill>
              </a:rPr>
              <a:t>λ </a:t>
            </a:r>
            <a:r>
              <a:rPr lang="id-ID" sz="2400" dirty="0">
                <a:solidFill>
                  <a:schemeClr val="tx2"/>
                </a:solidFill>
              </a:rPr>
              <a:t>maks-n</a:t>
            </a:r>
            <a:r>
              <a:rPr lang="id-ID" sz="2400" dirty="0" smtClean="0">
                <a:solidFill>
                  <a:schemeClr val="tx2"/>
                </a:solidFill>
              </a:rPr>
              <a:t>)/(n-1) </a:t>
            </a:r>
          </a:p>
          <a:p>
            <a:endParaRPr lang="id-ID" sz="2400" dirty="0" smtClean="0">
              <a:solidFill>
                <a:schemeClr val="tx2"/>
              </a:solidFill>
            </a:endParaRPr>
          </a:p>
          <a:p>
            <a:r>
              <a:rPr lang="id-ID" sz="2400" dirty="0" smtClean="0">
                <a:solidFill>
                  <a:schemeClr val="tx2"/>
                </a:solidFill>
              </a:rPr>
              <a:t>Di </a:t>
            </a:r>
            <a:r>
              <a:rPr lang="id-ID" sz="2400" dirty="0">
                <a:solidFill>
                  <a:schemeClr val="tx2"/>
                </a:solidFill>
              </a:rPr>
              <a:t>mana </a:t>
            </a:r>
            <a:r>
              <a:rPr lang="id-ID" sz="2400" dirty="0" smtClean="0">
                <a:solidFill>
                  <a:schemeClr val="tx2"/>
                </a:solidFill>
              </a:rPr>
              <a:t>:</a:t>
            </a:r>
          </a:p>
          <a:p>
            <a:r>
              <a:rPr lang="id-ID" sz="2400" dirty="0" smtClean="0">
                <a:solidFill>
                  <a:schemeClr val="tx2"/>
                </a:solidFill>
              </a:rPr>
              <a:t>n </a:t>
            </a:r>
            <a:r>
              <a:rPr lang="id-ID" sz="2400" dirty="0">
                <a:solidFill>
                  <a:schemeClr val="tx2"/>
                </a:solidFill>
              </a:rPr>
              <a:t>= banyaknya </a:t>
            </a:r>
            <a:r>
              <a:rPr lang="id-ID" sz="2400" dirty="0" smtClean="0">
                <a:solidFill>
                  <a:schemeClr val="tx2"/>
                </a:solidFill>
              </a:rPr>
              <a:t>elemen</a:t>
            </a:r>
          </a:p>
          <a:p>
            <a:endParaRPr lang="id-ID" sz="2400" dirty="0">
              <a:solidFill>
                <a:schemeClr val="tx2"/>
              </a:solidFill>
            </a:endParaRPr>
          </a:p>
          <a:p>
            <a:endParaRPr lang="id-ID" sz="2400" dirty="0" smtClean="0">
              <a:solidFill>
                <a:schemeClr val="tx2"/>
              </a:solidFill>
            </a:endParaRPr>
          </a:p>
          <a:p>
            <a:r>
              <a:rPr lang="id-ID" sz="2400" dirty="0">
                <a:solidFill>
                  <a:schemeClr val="tx2"/>
                </a:solidFill>
              </a:rPr>
              <a:t>CI = </a:t>
            </a:r>
            <a:r>
              <a:rPr lang="id-ID" sz="2400" dirty="0" smtClean="0">
                <a:solidFill>
                  <a:schemeClr val="tx2"/>
                </a:solidFill>
              </a:rPr>
              <a:t>(5.038-</a:t>
            </a:r>
            <a:r>
              <a:rPr lang="en-US" sz="2400" dirty="0" smtClean="0">
                <a:solidFill>
                  <a:schemeClr val="tx2"/>
                </a:solidFill>
              </a:rPr>
              <a:t>5</a:t>
            </a:r>
            <a:r>
              <a:rPr lang="id-ID" sz="2400" dirty="0" smtClean="0">
                <a:solidFill>
                  <a:schemeClr val="tx2"/>
                </a:solidFill>
              </a:rPr>
              <a:t>)/(</a:t>
            </a:r>
            <a:r>
              <a:rPr lang="en-US" sz="2400" dirty="0" smtClean="0">
                <a:solidFill>
                  <a:schemeClr val="tx2"/>
                </a:solidFill>
              </a:rPr>
              <a:t>5</a:t>
            </a:r>
            <a:r>
              <a:rPr lang="id-ID" sz="2400" dirty="0" smtClean="0">
                <a:solidFill>
                  <a:schemeClr val="tx2"/>
                </a:solidFill>
              </a:rPr>
              <a:t>-1)</a:t>
            </a:r>
          </a:p>
          <a:p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smtClean="0">
                <a:solidFill>
                  <a:schemeClr val="tx2"/>
                </a:solidFill>
              </a:rPr>
              <a:t>    = 0.0095 </a:t>
            </a:r>
            <a:endParaRPr lang="id-ID" sz="2400" dirty="0">
              <a:solidFill>
                <a:schemeClr val="tx2"/>
              </a:solidFill>
            </a:endParaRPr>
          </a:p>
          <a:p>
            <a:endParaRPr lang="id-ID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id-ID" b="1" u="sng" dirty="0" smtClean="0"/>
              <a:t>6. </a:t>
            </a:r>
            <a:r>
              <a:rPr lang="id-ID" b="1" u="sng" dirty="0"/>
              <a:t>Hitung Rasio Konsistensi / Consistency Ratio (CR) </a:t>
            </a:r>
            <a:endParaRPr lang="id-ID" b="1" u="sng" dirty="0" smtClean="0"/>
          </a:p>
          <a:p>
            <a:pPr marL="114300" indent="0">
              <a:buNone/>
            </a:pPr>
            <a:r>
              <a:rPr lang="id-ID" dirty="0" smtClean="0"/>
              <a:t>CR=CI/IR </a:t>
            </a:r>
          </a:p>
          <a:p>
            <a:pPr marL="114300" indent="0">
              <a:buNone/>
            </a:pPr>
            <a:r>
              <a:rPr lang="id-ID" dirty="0" smtClean="0"/>
              <a:t>Di mana: </a:t>
            </a:r>
          </a:p>
          <a:p>
            <a:pPr marL="114300" indent="0">
              <a:buNone/>
            </a:pPr>
            <a:r>
              <a:rPr lang="id-ID" dirty="0" smtClean="0"/>
              <a:t>CR=Consistency </a:t>
            </a:r>
            <a:r>
              <a:rPr lang="id-ID" dirty="0"/>
              <a:t>Ratio 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CI=Consistency </a:t>
            </a:r>
            <a:r>
              <a:rPr lang="id-ID" dirty="0"/>
              <a:t>Index 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IR=Indeks </a:t>
            </a:r>
            <a:r>
              <a:rPr lang="id-ID" dirty="0"/>
              <a:t>Random </a:t>
            </a:r>
            <a:r>
              <a:rPr lang="id-ID" dirty="0" smtClean="0"/>
              <a:t>Consistency</a:t>
            </a:r>
          </a:p>
          <a:p>
            <a:pPr marL="114300" indent="0">
              <a:buNone/>
            </a:pPr>
            <a:endParaRPr lang="id-ID" dirty="0" smtClean="0"/>
          </a:p>
          <a:p>
            <a:pPr marL="114300" indent="0">
              <a:buNone/>
            </a:pPr>
            <a:endParaRPr lang="id-ID" dirty="0" smtClean="0"/>
          </a:p>
          <a:p>
            <a:pPr marL="114300" indent="0">
              <a:buNone/>
            </a:pP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CR= 0.0095/1.12</a:t>
            </a:r>
          </a:p>
          <a:p>
            <a:pPr marL="114300" indent="0">
              <a:buNone/>
            </a:pPr>
            <a:r>
              <a:rPr lang="id-ID" dirty="0"/>
              <a:t> </a:t>
            </a:r>
            <a:r>
              <a:rPr lang="id-ID" dirty="0" smtClean="0"/>
              <a:t>    = 0.0019</a:t>
            </a:r>
            <a:endParaRPr lang="id-ID" dirty="0"/>
          </a:p>
          <a:p>
            <a:pPr marL="114300" indent="0">
              <a:buNone/>
            </a:pPr>
            <a:r>
              <a:rPr lang="sv-SE" dirty="0"/>
              <a:t>Karena CR &lt; 0.1 maka perbandingan konsisten. </a:t>
            </a:r>
            <a:endParaRPr lang="id-ID" dirty="0"/>
          </a:p>
          <a:p>
            <a:pPr marL="11430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46" t="50000" r="48893" b="42125"/>
          <a:stretch/>
        </p:blipFill>
        <p:spPr>
          <a:xfrm>
            <a:off x="1187624" y="4138972"/>
            <a:ext cx="615668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u="sng" dirty="0" smtClean="0"/>
              <a:t>a. M</a:t>
            </a:r>
            <a:r>
              <a:rPr lang="sv-SE" b="1" u="sng" dirty="0" smtClean="0"/>
              <a:t>atrik </a:t>
            </a:r>
            <a:r>
              <a:rPr lang="sv-SE" b="1" u="sng" dirty="0"/>
              <a:t>perbandingan alternatif dengan kriteria </a:t>
            </a:r>
            <a:r>
              <a:rPr lang="sv-SE" b="1" u="sng" dirty="0">
                <a:solidFill>
                  <a:srgbClr val="FF0000"/>
                </a:solidFill>
              </a:rPr>
              <a:t>Harga </a:t>
            </a:r>
            <a:r>
              <a:rPr lang="sv-SE" b="1" u="sng" dirty="0" smtClean="0">
                <a:solidFill>
                  <a:srgbClr val="FF0000"/>
                </a:solidFill>
              </a:rPr>
              <a:t>Rumah</a:t>
            </a:r>
            <a:r>
              <a:rPr lang="id-ID" b="1" u="sng" dirty="0" smtClean="0">
                <a:solidFill>
                  <a:srgbClr val="FF0000"/>
                </a:solidFill>
              </a:rPr>
              <a:t> </a:t>
            </a:r>
          </a:p>
          <a:p>
            <a:pPr marL="114300" indent="0">
              <a:buNone/>
            </a:pPr>
            <a:r>
              <a:rPr lang="id-ID" sz="2000" b="1" i="1" dirty="0" smtClean="0"/>
              <a:t>(Lakukan hal yang sama seperti pada hitungan alternatif)</a:t>
            </a:r>
            <a:endParaRPr lang="id-ID" sz="2000" b="1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89918"/>
              </p:ext>
            </p:extLst>
          </p:nvPr>
        </p:nvGraphicFramePr>
        <p:xfrm>
          <a:off x="1403648" y="3645024"/>
          <a:ext cx="5805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Alternatif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80434"/>
              </p:ext>
            </p:extLst>
          </p:nvPr>
        </p:nvGraphicFramePr>
        <p:xfrm>
          <a:off x="1403648" y="5229200"/>
          <a:ext cx="576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440160"/>
                <a:gridCol w="151216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1.53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4.33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Membagi setiap nilai dari kolom dengan total kolom yang bersangkutan untuk memperoleh normalisasi matriks.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1522"/>
              </p:ext>
            </p:extLst>
          </p:nvPr>
        </p:nvGraphicFramePr>
        <p:xfrm>
          <a:off x="1259632" y="3933056"/>
          <a:ext cx="5805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Alternatif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0.652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0.698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0.556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0.216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0.333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0.130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0.0698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0.111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3406038" y="3774890"/>
            <a:ext cx="72008" cy="56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15816" y="3367207"/>
            <a:ext cx="2088232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 / 1</a:t>
            </a:r>
            <a:r>
              <a:rPr lang="en-US" dirty="0" smtClean="0"/>
              <a:t>.53</a:t>
            </a:r>
            <a:r>
              <a:rPr lang="id-ID" dirty="0" smtClean="0"/>
              <a:t> = 0.</a:t>
            </a:r>
            <a:r>
              <a:rPr lang="en-US" dirty="0" smtClean="0"/>
              <a:t>653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4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Menjumlahkan nilai-nilai dari setiap baris dan membaginya dengan jumlah elemen untuk mendapatkan nilai rata-rata (Nilai Eigen)</a:t>
            </a:r>
            <a:endParaRPr lang="id-ID" b="1" u="sng" dirty="0"/>
          </a:p>
          <a:p>
            <a:pPr marL="11430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9022"/>
              </p:ext>
            </p:extLst>
          </p:nvPr>
        </p:nvGraphicFramePr>
        <p:xfrm>
          <a:off x="2051720" y="3212976"/>
          <a:ext cx="4156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93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Normalisasi</a:t>
                      </a:r>
                      <a:r>
                        <a:rPr lang="id-ID" baseline="0" dirty="0" smtClean="0"/>
                        <a:t> matrik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 eigen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(0.652+0.692+0.556)/3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0.633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(0.217+0.231+0.333)/3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0.260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(0.130+0.077+0.111)/3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0.10</a:t>
                      </a:r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id-ID" dirty="0" smtClean="0"/>
              <a:t>Mengukur konsistensi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36" y="467572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(1*0,633)+(3*0.260)+(5*0.106)=1,943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1229222" y="5076079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Hitung semua elemen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endParaRPr lang="id-ID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95839"/>
              </p:ext>
            </p:extLst>
          </p:nvPr>
        </p:nvGraphicFramePr>
        <p:xfrm>
          <a:off x="363594" y="2204864"/>
          <a:ext cx="5805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Alternatif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5032"/>
              </p:ext>
            </p:extLst>
          </p:nvPr>
        </p:nvGraphicFramePr>
        <p:xfrm>
          <a:off x="6732240" y="2204864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 eigen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0.633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0.260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0.106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83421"/>
              </p:ext>
            </p:extLst>
          </p:nvPr>
        </p:nvGraphicFramePr>
        <p:xfrm>
          <a:off x="5940152" y="4488792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1.937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0.782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6084168" y="4392665"/>
            <a:ext cx="1224136" cy="5040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>
            <a:endCxn id="14" idx="2"/>
          </p:cNvCxnSpPr>
          <p:nvPr/>
        </p:nvCxnSpPr>
        <p:spPr>
          <a:xfrm flipV="1">
            <a:off x="5364088" y="4644693"/>
            <a:ext cx="720080" cy="1638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Analytical Hierarchy Process (AHP) adalah suatu metode pengambilan keputusan dengan melakukan perbandingan berpasangan antara kriteria pilihan dan juga perbandingan berpasangan antara pilihan yang ada.</a:t>
            </a:r>
          </a:p>
        </p:txBody>
      </p:sp>
    </p:spTree>
    <p:extLst>
      <p:ext uri="{BB962C8B-B14F-4D97-AF65-F5344CB8AC3E}">
        <p14:creationId xmlns:p14="http://schemas.microsoft.com/office/powerpoint/2010/main" val="17112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 smtClean="0"/>
              <a:t>preferensi</a:t>
            </a:r>
            <a:endParaRPr lang="id-ID" dirty="0" smtClean="0"/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r>
              <a:rPr lang="id-ID" dirty="0" smtClean="0"/>
              <a:t>1.937/0.63 = 3.05</a:t>
            </a:r>
          </a:p>
          <a:p>
            <a:pPr marL="114300" indent="0">
              <a:buNone/>
            </a:pPr>
            <a:r>
              <a:rPr lang="id-ID" dirty="0" smtClean="0"/>
              <a:t>0.782/0.26 = 3.00</a:t>
            </a:r>
          </a:p>
          <a:p>
            <a:pPr marL="114300" indent="0">
              <a:buNone/>
            </a:pPr>
            <a:r>
              <a:rPr lang="id-ID" dirty="0" smtClean="0"/>
              <a:t>0.31/0.11 = 2.98</a:t>
            </a:r>
          </a:p>
          <a:p>
            <a:pPr marL="114300" indent="0">
              <a:buNone/>
            </a:pPr>
            <a:endParaRPr lang="id-ID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1720" y="407707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39766" y="38924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+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2231740" y="415104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tx2"/>
                </a:solidFill>
              </a:rPr>
              <a:t>9.03</a:t>
            </a:r>
            <a:endParaRPr lang="id-ID" sz="2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568" y="4941168"/>
            <a:ext cx="25090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b="1" dirty="0">
                <a:solidFill>
                  <a:schemeClr val="tx2"/>
                </a:solidFill>
              </a:rPr>
              <a:t>λ </a:t>
            </a:r>
            <a:r>
              <a:rPr lang="id-ID" sz="2400" b="1" dirty="0" smtClean="0">
                <a:solidFill>
                  <a:schemeClr val="tx2"/>
                </a:solidFill>
              </a:rPr>
              <a:t>maks</a:t>
            </a:r>
            <a:r>
              <a:rPr lang="id-ID" sz="2400" dirty="0" smtClean="0">
                <a:solidFill>
                  <a:schemeClr val="tx2"/>
                </a:solidFill>
              </a:rPr>
              <a:t> = 9.03/3</a:t>
            </a:r>
          </a:p>
          <a:p>
            <a:r>
              <a:rPr lang="id-ID" sz="2400" dirty="0">
                <a:solidFill>
                  <a:schemeClr val="tx2"/>
                </a:solidFill>
              </a:rPr>
              <a:t> </a:t>
            </a:r>
            <a:r>
              <a:rPr lang="id-ID" sz="2400" dirty="0" smtClean="0">
                <a:solidFill>
                  <a:schemeClr val="tx2"/>
                </a:solidFill>
              </a:rPr>
              <a:t>             = 3.01</a:t>
            </a:r>
            <a:endParaRPr lang="id-ID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u="sng" dirty="0" smtClean="0"/>
              <a:t>Hitung </a:t>
            </a:r>
            <a:r>
              <a:rPr lang="id-ID" b="1" u="sng" dirty="0"/>
              <a:t>Consistency Index (CI)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420888"/>
            <a:ext cx="4608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tx2"/>
                </a:solidFill>
              </a:rPr>
              <a:t>CI = ( </a:t>
            </a:r>
            <a:r>
              <a:rPr lang="el-GR" dirty="0">
                <a:solidFill>
                  <a:schemeClr val="tx2"/>
                </a:solidFill>
              </a:rPr>
              <a:t>λ </a:t>
            </a:r>
            <a:r>
              <a:rPr lang="id-ID" dirty="0">
                <a:solidFill>
                  <a:schemeClr val="tx2"/>
                </a:solidFill>
              </a:rPr>
              <a:t>maks-n</a:t>
            </a:r>
            <a:r>
              <a:rPr lang="id-ID" dirty="0" smtClean="0">
                <a:solidFill>
                  <a:schemeClr val="tx2"/>
                </a:solidFill>
              </a:rPr>
              <a:t>)/(n-1) </a:t>
            </a:r>
          </a:p>
          <a:p>
            <a:endParaRPr lang="id-ID" dirty="0" smtClean="0">
              <a:solidFill>
                <a:schemeClr val="tx2"/>
              </a:solidFill>
            </a:endParaRPr>
          </a:p>
          <a:p>
            <a:r>
              <a:rPr lang="id-ID" dirty="0" smtClean="0">
                <a:solidFill>
                  <a:schemeClr val="tx2"/>
                </a:solidFill>
              </a:rPr>
              <a:t>Di </a:t>
            </a:r>
            <a:r>
              <a:rPr lang="id-ID" dirty="0">
                <a:solidFill>
                  <a:schemeClr val="tx2"/>
                </a:solidFill>
              </a:rPr>
              <a:t>mana </a:t>
            </a:r>
            <a:r>
              <a:rPr lang="id-ID" dirty="0" smtClean="0">
                <a:solidFill>
                  <a:schemeClr val="tx2"/>
                </a:solidFill>
              </a:rPr>
              <a:t>:</a:t>
            </a:r>
          </a:p>
          <a:p>
            <a:r>
              <a:rPr lang="id-ID" dirty="0" smtClean="0">
                <a:solidFill>
                  <a:schemeClr val="tx2"/>
                </a:solidFill>
              </a:rPr>
              <a:t>n </a:t>
            </a:r>
            <a:r>
              <a:rPr lang="id-ID" dirty="0">
                <a:solidFill>
                  <a:schemeClr val="tx2"/>
                </a:solidFill>
              </a:rPr>
              <a:t>= banyaknya </a:t>
            </a:r>
            <a:r>
              <a:rPr lang="id-ID" dirty="0" smtClean="0">
                <a:solidFill>
                  <a:schemeClr val="tx2"/>
                </a:solidFill>
              </a:rPr>
              <a:t>elemen</a:t>
            </a:r>
          </a:p>
          <a:p>
            <a:endParaRPr lang="id-ID" dirty="0">
              <a:solidFill>
                <a:schemeClr val="tx2"/>
              </a:solidFill>
            </a:endParaRPr>
          </a:p>
          <a:p>
            <a:endParaRPr lang="id-ID" dirty="0" smtClean="0">
              <a:solidFill>
                <a:schemeClr val="tx2"/>
              </a:solidFill>
            </a:endParaRPr>
          </a:p>
          <a:p>
            <a:r>
              <a:rPr lang="id-ID" dirty="0">
                <a:solidFill>
                  <a:schemeClr val="tx2"/>
                </a:solidFill>
              </a:rPr>
              <a:t>CI = </a:t>
            </a:r>
            <a:r>
              <a:rPr lang="id-ID" dirty="0" smtClean="0">
                <a:solidFill>
                  <a:schemeClr val="tx2"/>
                </a:solidFill>
              </a:rPr>
              <a:t>(3.01-3)/(</a:t>
            </a:r>
            <a:r>
              <a:rPr lang="id-ID" dirty="0">
                <a:solidFill>
                  <a:schemeClr val="tx2"/>
                </a:solidFill>
              </a:rPr>
              <a:t>3</a:t>
            </a:r>
            <a:r>
              <a:rPr lang="id-ID" dirty="0" smtClean="0">
                <a:solidFill>
                  <a:schemeClr val="tx2"/>
                </a:solidFill>
              </a:rPr>
              <a:t>-1)</a:t>
            </a:r>
          </a:p>
          <a:p>
            <a:r>
              <a:rPr lang="id-ID" dirty="0">
                <a:solidFill>
                  <a:schemeClr val="tx2"/>
                </a:solidFill>
              </a:rPr>
              <a:t> </a:t>
            </a:r>
            <a:r>
              <a:rPr lang="id-ID" dirty="0" smtClean="0">
                <a:solidFill>
                  <a:schemeClr val="tx2"/>
                </a:solidFill>
              </a:rPr>
              <a:t>    = 0.004</a:t>
            </a:r>
            <a:endParaRPr lang="id-ID" dirty="0">
              <a:solidFill>
                <a:schemeClr val="tx2"/>
              </a:solidFill>
            </a:endParaRPr>
          </a:p>
          <a:p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438" y="55041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id-ID" dirty="0">
                <a:solidFill>
                  <a:schemeClr val="tx2"/>
                </a:solidFill>
              </a:rPr>
              <a:t>CR= </a:t>
            </a:r>
            <a:r>
              <a:rPr lang="id-ID" dirty="0" smtClean="0">
                <a:solidFill>
                  <a:schemeClr val="tx2"/>
                </a:solidFill>
              </a:rPr>
              <a:t>0.004/0.58</a:t>
            </a:r>
            <a:endParaRPr lang="id-ID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id-ID" dirty="0">
                <a:solidFill>
                  <a:schemeClr val="tx2"/>
                </a:solidFill>
              </a:rPr>
              <a:t>     = </a:t>
            </a:r>
            <a:r>
              <a:rPr lang="id-ID" dirty="0" smtClean="0">
                <a:solidFill>
                  <a:schemeClr val="tx2"/>
                </a:solidFill>
              </a:rPr>
              <a:t>0.007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941680"/>
            <a:ext cx="3778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u="sng" dirty="0" smtClean="0">
                <a:solidFill>
                  <a:schemeClr val="tx2"/>
                </a:solidFill>
              </a:rPr>
              <a:t>Hitung Rasio Konsistensi </a:t>
            </a:r>
            <a:endParaRPr lang="id-ID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711" y="5504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Karena CR &lt; 0.1 maka perbandingan konsisten. *Begitu Seterusnya (Perhitungan Masing-masing Kriteria)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7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 smtClean="0"/>
              <a:t>Perhitungan </a:t>
            </a:r>
            <a:r>
              <a:rPr lang="id-ID" b="1" dirty="0"/>
              <a:t>Prioritas </a:t>
            </a:r>
            <a:r>
              <a:rPr lang="id-ID" b="1" dirty="0" smtClean="0"/>
              <a:t>Global</a:t>
            </a:r>
          </a:p>
          <a:p>
            <a:pPr marL="411480" lvl="1" indent="0">
              <a:buNone/>
            </a:pPr>
            <a:r>
              <a:rPr lang="id-ID" dirty="0" smtClean="0"/>
              <a:t>1. Perhitungan </a:t>
            </a:r>
            <a:r>
              <a:rPr lang="id-ID" dirty="0"/>
              <a:t>Nilai Eigen Perbandingan Antar Alternatif </a:t>
            </a:r>
            <a:endParaRPr lang="id-ID" dirty="0" smtClean="0"/>
          </a:p>
          <a:p>
            <a:pPr marL="411480" lvl="1" indent="0">
              <a:buNone/>
            </a:pPr>
            <a:r>
              <a:rPr lang="id-ID" dirty="0" smtClean="0"/>
              <a:t>Nilai </a:t>
            </a:r>
            <a:r>
              <a:rPr lang="id-ID" dirty="0"/>
              <a:t>pada Tabel matrik hubungan antar kriteria dengan alternatif ini diambil dari nilai eigen masing-masing alternatif.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95914"/>
              </p:ext>
            </p:extLst>
          </p:nvPr>
        </p:nvGraphicFramePr>
        <p:xfrm>
          <a:off x="1187624" y="3861048"/>
          <a:ext cx="6313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Alternatif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0.143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0.429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0.260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0.260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0.309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0.429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0.429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0.633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0.143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5186"/>
              </p:ext>
            </p:extLst>
          </p:nvPr>
        </p:nvGraphicFramePr>
        <p:xfrm>
          <a:off x="2411760" y="3429000"/>
          <a:ext cx="5015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</a:t>
                      </a:r>
                      <a:r>
                        <a:rPr lang="id-ID" baseline="0" dirty="0" smtClean="0"/>
                        <a:t> Eigen Alternatif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39752" y="3789040"/>
            <a:ext cx="1152128" cy="1656184"/>
          </a:xfrm>
          <a:prstGeom prst="rect">
            <a:avLst/>
          </a:prstGeom>
          <a:solidFill>
            <a:schemeClr val="accent3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2. Total Rangking</a:t>
            </a:r>
          </a:p>
          <a:p>
            <a:pPr marL="114300" indent="0">
              <a:buNone/>
            </a:pPr>
            <a:r>
              <a:rPr lang="id-ID" sz="2000" dirty="0" smtClean="0"/>
              <a:t>Untuk </a:t>
            </a:r>
            <a:r>
              <a:rPr lang="id-ID" sz="2000" dirty="0"/>
              <a:t>mencari total rangking untuk masing-masing alternatif calon karyawan yang akan diterima adalah dengan cara mengalikan nilai eigen masing-masing alternatif dengan nilai eigen kriteria, yakni hasil baris tiap nilai eigen dikalikan dengan kolom nilai eigen kriteria.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2088"/>
              </p:ext>
            </p:extLst>
          </p:nvPr>
        </p:nvGraphicFramePr>
        <p:xfrm>
          <a:off x="7164288" y="3926225"/>
          <a:ext cx="18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Eigen Kriteria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0,079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0,217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0,074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0,087</a:t>
                      </a:r>
                      <a:endParaRPr lang="id-ID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0,389</a:t>
                      </a:r>
                      <a:endParaRPr lang="id-ID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58534"/>
              </p:ext>
            </p:extLst>
          </p:nvPr>
        </p:nvGraphicFramePr>
        <p:xfrm>
          <a:off x="251520" y="4005064"/>
          <a:ext cx="63138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Alternatif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0,633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0,106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0,110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0,143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0,429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0,260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0,260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0,309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0,429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0,429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0,106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0,633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0,581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0,429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0,143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1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dirty="0"/>
              <a:t>Perhitungan Total Prioritas Global </a:t>
            </a:r>
          </a:p>
          <a:p>
            <a:r>
              <a:rPr lang="id-ID" dirty="0" smtClean="0"/>
              <a:t>P1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</a:p>
          <a:p>
            <a:pPr marL="114300" indent="0">
              <a:buNone/>
            </a:pPr>
            <a:r>
              <a:rPr lang="id-ID" dirty="0" smtClean="0"/>
              <a:t>(0.633*0.079</a:t>
            </a:r>
            <a:r>
              <a:rPr lang="id-ID" dirty="0"/>
              <a:t>)+(0.106*0.217)+(0.110*0.074</a:t>
            </a:r>
            <a:r>
              <a:rPr lang="id-ID" dirty="0" smtClean="0"/>
              <a:t>)+</a:t>
            </a:r>
          </a:p>
          <a:p>
            <a:pPr marL="114300" indent="0">
              <a:buNone/>
            </a:pPr>
            <a:r>
              <a:rPr lang="id-ID" dirty="0" smtClean="0"/>
              <a:t>(0.143*0.087</a:t>
            </a:r>
            <a:r>
              <a:rPr lang="id-ID" dirty="0"/>
              <a:t>)+(0.429*0.389)= </a:t>
            </a:r>
            <a:r>
              <a:rPr lang="id-ID" dirty="0" smtClean="0"/>
              <a:t>0.260</a:t>
            </a:r>
          </a:p>
          <a:p>
            <a:r>
              <a:rPr lang="id-ID" dirty="0" smtClean="0"/>
              <a:t>P2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</a:p>
          <a:p>
            <a:pPr marL="114300" indent="0">
              <a:buNone/>
            </a:pPr>
            <a:r>
              <a:rPr lang="id-ID" dirty="0" smtClean="0"/>
              <a:t>(0.26*0.079</a:t>
            </a:r>
            <a:r>
              <a:rPr lang="id-ID" dirty="0"/>
              <a:t>)+(</a:t>
            </a:r>
            <a:r>
              <a:rPr lang="id-ID" dirty="0" smtClean="0"/>
              <a:t>0.3*0.217</a:t>
            </a:r>
            <a:r>
              <a:rPr lang="id-ID" dirty="0"/>
              <a:t>)+(</a:t>
            </a:r>
            <a:r>
              <a:rPr lang="id-ID" dirty="0" smtClean="0"/>
              <a:t>0.31*0.074</a:t>
            </a:r>
            <a:r>
              <a:rPr lang="id-ID" dirty="0"/>
              <a:t>)+(</a:t>
            </a:r>
            <a:r>
              <a:rPr lang="id-ID" dirty="0" smtClean="0"/>
              <a:t>0.429*0.087)+ (</a:t>
            </a:r>
            <a:r>
              <a:rPr lang="id-ID" dirty="0"/>
              <a:t>0.429*0.389)= </a:t>
            </a:r>
            <a:r>
              <a:rPr lang="id-ID" dirty="0" smtClean="0"/>
              <a:t>0.304</a:t>
            </a:r>
          </a:p>
          <a:p>
            <a:r>
              <a:rPr lang="id-ID" dirty="0" smtClean="0"/>
              <a:t>P3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</a:p>
          <a:p>
            <a:pPr marL="114300" indent="0">
              <a:buNone/>
            </a:pPr>
            <a:r>
              <a:rPr lang="id-ID" dirty="0"/>
              <a:t>(</a:t>
            </a:r>
            <a:r>
              <a:rPr lang="id-ID" dirty="0" smtClean="0"/>
              <a:t>0.11*0.079</a:t>
            </a:r>
            <a:r>
              <a:rPr lang="id-ID" dirty="0"/>
              <a:t>)+(</a:t>
            </a:r>
            <a:r>
              <a:rPr lang="id-ID" dirty="0" smtClean="0"/>
              <a:t>0.6*0.217</a:t>
            </a:r>
            <a:r>
              <a:rPr lang="id-ID" dirty="0"/>
              <a:t>)+(</a:t>
            </a:r>
            <a:r>
              <a:rPr lang="id-ID" dirty="0" smtClean="0"/>
              <a:t>0.58*0.074</a:t>
            </a:r>
            <a:r>
              <a:rPr lang="id-ID" dirty="0"/>
              <a:t>)+(0.429*0.087)+</a:t>
            </a:r>
          </a:p>
          <a:p>
            <a:pPr marL="114300" indent="0">
              <a:buNone/>
            </a:pPr>
            <a:r>
              <a:rPr lang="id-ID" dirty="0" smtClean="0"/>
              <a:t>(0.143*0.389</a:t>
            </a:r>
            <a:r>
              <a:rPr lang="id-ID" dirty="0"/>
              <a:t>)= </a:t>
            </a:r>
            <a:r>
              <a:rPr lang="id-ID" dirty="0" smtClean="0"/>
              <a:t>0.282</a:t>
            </a:r>
            <a:endParaRPr lang="id-ID" dirty="0"/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67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Penyelesaian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id-ID" dirty="0"/>
              <a:t>Dari hasil perhitungan diatas diketahui bahwa urutan Prioritas Global dari pemilihan perumahan yang akan Dipilih konsumen adalah sebagai berikut : 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1</a:t>
            </a:r>
            <a:r>
              <a:rPr lang="id-ID" dirty="0"/>
              <a:t>. Perumahan 1 (P1) Rangking Pertama dengan total nilai </a:t>
            </a:r>
            <a:r>
              <a:rPr lang="id-ID" dirty="0" smtClean="0"/>
              <a:t>0.260 </a:t>
            </a:r>
          </a:p>
          <a:p>
            <a:pPr marL="114300" indent="0">
              <a:buNone/>
            </a:pPr>
            <a:r>
              <a:rPr lang="id-ID" dirty="0" smtClean="0"/>
              <a:t>2</a:t>
            </a:r>
            <a:r>
              <a:rPr lang="id-ID" dirty="0"/>
              <a:t>. Perumahan 2 (P2) Rangking Kedua dengan total nilai </a:t>
            </a:r>
            <a:r>
              <a:rPr lang="id-ID" dirty="0" smtClean="0"/>
              <a:t>0.304 </a:t>
            </a:r>
          </a:p>
          <a:p>
            <a:pPr marL="114300" indent="0">
              <a:buNone/>
            </a:pPr>
            <a:r>
              <a:rPr lang="id-ID" dirty="0" smtClean="0"/>
              <a:t>3</a:t>
            </a:r>
            <a:r>
              <a:rPr lang="id-ID" dirty="0"/>
              <a:t>. Perumahan 3 (P3) Rangking Ketiga dengan total nilai 0.282</a:t>
            </a:r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r>
              <a:rPr lang="id-ID" b="1" dirty="0" smtClean="0"/>
              <a:t>Sehingga </a:t>
            </a:r>
            <a:r>
              <a:rPr lang="id-ID" b="1" dirty="0"/>
              <a:t>yang akan dipilih adalah perumahan </a:t>
            </a:r>
            <a:r>
              <a:rPr lang="id-ID" b="1"/>
              <a:t>adalah </a:t>
            </a:r>
            <a:r>
              <a:rPr lang="id-ID" b="1" smtClean="0"/>
              <a:t>Perumahan </a:t>
            </a:r>
            <a:r>
              <a:rPr lang="id-ID" b="1" dirty="0"/>
              <a:t>2 (P2) dengan nilai 0.304 </a:t>
            </a:r>
          </a:p>
        </p:txBody>
      </p:sp>
    </p:spTree>
    <p:extLst>
      <p:ext uri="{BB962C8B-B14F-4D97-AF65-F5344CB8AC3E}">
        <p14:creationId xmlns:p14="http://schemas.microsoft.com/office/powerpoint/2010/main" val="1554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Buatlah </a:t>
            </a:r>
            <a:r>
              <a:rPr lang="id-ID" dirty="0">
                <a:solidFill>
                  <a:schemeClr val="tx1"/>
                </a:solidFill>
              </a:rPr>
              <a:t>pseudocode untuk algoritma </a:t>
            </a:r>
            <a:r>
              <a:rPr lang="id-ID" dirty="0" smtClean="0">
                <a:solidFill>
                  <a:schemeClr val="tx1"/>
                </a:solidFill>
              </a:rPr>
              <a:t>AHP </a:t>
            </a:r>
            <a:r>
              <a:rPr lang="id-ID" dirty="0">
                <a:solidFill>
                  <a:schemeClr val="tx1"/>
                </a:solidFill>
              </a:rPr>
              <a:t>sesuai studi kasus pada bagian sebelumnya</a:t>
            </a:r>
            <a:r>
              <a:rPr lang="id-ID" dirty="0" smtClean="0">
                <a:solidFill>
                  <a:schemeClr val="tx1"/>
                </a:solidFill>
              </a:rPr>
              <a:t>!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Hitunglah menggunakan metode AHP untuk memilih </a:t>
            </a:r>
            <a:r>
              <a:rPr lang="id-ID" dirty="0">
                <a:solidFill>
                  <a:schemeClr val="tx1"/>
                </a:solidFill>
              </a:rPr>
              <a:t>mobil </a:t>
            </a:r>
            <a:r>
              <a:rPr lang="id-ID" dirty="0" smtClean="0">
                <a:solidFill>
                  <a:schemeClr val="tx1"/>
                </a:solidFill>
              </a:rPr>
              <a:t>baru. Dengan Tentukan </a:t>
            </a:r>
            <a:r>
              <a:rPr lang="id-ID" dirty="0">
                <a:solidFill>
                  <a:schemeClr val="tx1"/>
                </a:solidFill>
              </a:rPr>
              <a:t>kriteria: style, kehandalan, dan konsumi bahan bakar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tx1"/>
                </a:solidFill>
              </a:rPr>
              <a:t>Dan alternatif </a:t>
            </a:r>
            <a:r>
              <a:rPr lang="id-ID" dirty="0">
                <a:solidFill>
                  <a:schemeClr val="tx1"/>
                </a:solidFill>
              </a:rPr>
              <a:t>pilihan: Avansa, </a:t>
            </a:r>
            <a:r>
              <a:rPr lang="id-ID" dirty="0" smtClean="0">
                <a:solidFill>
                  <a:schemeClr val="tx1"/>
                </a:solidFill>
              </a:rPr>
              <a:t>Xenia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Kijang</a:t>
            </a: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Pengumpulan</a:t>
            </a:r>
            <a:r>
              <a:rPr lang="id-ID" dirty="0">
                <a:solidFill>
                  <a:schemeClr val="tx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Dalam bentuk .pdf dengan format: </a:t>
            </a:r>
            <a:r>
              <a:rPr lang="id-ID" dirty="0" smtClean="0">
                <a:solidFill>
                  <a:schemeClr val="tx1"/>
                </a:solidFill>
              </a:rPr>
              <a:t>kelompok_kelas_Tugas3</a:t>
            </a:r>
            <a:endParaRPr lang="id-ID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Nama anggota kelompok ditulis di bagian dalam file</a:t>
            </a:r>
          </a:p>
          <a:p>
            <a:endParaRPr lang="en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TAHAPAN-TAHAPAN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1</a:t>
            </a:r>
            <a:r>
              <a:rPr lang="id-ID" dirty="0"/>
              <a:t>. Menyusun hirarki dari permasalahan yang dihadapi</a:t>
            </a:r>
          </a:p>
        </p:txBody>
      </p:sp>
      <p:pic>
        <p:nvPicPr>
          <p:cNvPr id="4" name="Picture 2" descr="Image result for modul a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392488" cy="29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TAHAPAN-TAHAPAN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2.Menentukan </a:t>
            </a:r>
            <a:r>
              <a:rPr lang="id-ID" dirty="0"/>
              <a:t>prioritas elemen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62" t="26376" r="28969" b="39172"/>
          <a:stretch/>
        </p:blipFill>
        <p:spPr>
          <a:xfrm>
            <a:off x="1619672" y="2276872"/>
            <a:ext cx="56166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TAHAPAN-TAHAPAN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id-ID" dirty="0" smtClean="0"/>
              <a:t>3. Sintesis</a:t>
            </a:r>
          </a:p>
          <a:p>
            <a:pPr marL="114300" indent="0">
              <a:buNone/>
            </a:pPr>
            <a:r>
              <a:rPr lang="id-ID" dirty="0"/>
              <a:t>4. Mengukur </a:t>
            </a:r>
            <a:r>
              <a:rPr lang="id-ID" dirty="0" smtClean="0"/>
              <a:t>konsistensi</a:t>
            </a:r>
          </a:p>
          <a:p>
            <a:pPr marL="114300" indent="0">
              <a:buNone/>
            </a:pPr>
            <a:r>
              <a:rPr lang="id-ID" dirty="0"/>
              <a:t>5. Hitung Consistency Index (CI) 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	CI </a:t>
            </a:r>
            <a:r>
              <a:rPr lang="id-ID" dirty="0"/>
              <a:t>= ( </a:t>
            </a:r>
            <a:r>
              <a:rPr lang="el-GR" dirty="0"/>
              <a:t>λ </a:t>
            </a:r>
            <a:r>
              <a:rPr lang="id-ID" dirty="0"/>
              <a:t>maks-n)/n 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	Di </a:t>
            </a:r>
            <a:r>
              <a:rPr lang="id-ID" dirty="0"/>
              <a:t>mana n = banyaknya </a:t>
            </a:r>
            <a:r>
              <a:rPr lang="id-ID" dirty="0" smtClean="0"/>
              <a:t>elemen</a:t>
            </a:r>
          </a:p>
          <a:p>
            <a:pPr marL="114300" indent="0">
              <a:buNone/>
            </a:pPr>
            <a:r>
              <a:rPr lang="id-ID" dirty="0"/>
              <a:t>6. Hitung Rasio Konsistensi / Consistency Ratio (CR) 	</a:t>
            </a:r>
            <a:r>
              <a:rPr lang="id-ID" dirty="0" smtClean="0"/>
              <a:t>CR=CI/IR </a:t>
            </a:r>
          </a:p>
          <a:p>
            <a:pPr marL="114300" indent="0">
              <a:buNone/>
            </a:pPr>
            <a:r>
              <a:rPr lang="id-ID" dirty="0"/>
              <a:t>	</a:t>
            </a:r>
            <a:r>
              <a:rPr lang="id-ID" dirty="0" smtClean="0"/>
              <a:t>Di </a:t>
            </a:r>
            <a:r>
              <a:rPr lang="id-ID" dirty="0"/>
              <a:t>mana </a:t>
            </a:r>
            <a:r>
              <a:rPr lang="id-ID" dirty="0" smtClean="0"/>
              <a:t>IR=Indeks </a:t>
            </a:r>
            <a:r>
              <a:rPr lang="id-ID" dirty="0"/>
              <a:t>Random </a:t>
            </a:r>
            <a:r>
              <a:rPr lang="id-ID" dirty="0" smtClean="0"/>
              <a:t>Consistency</a:t>
            </a:r>
          </a:p>
          <a:p>
            <a:pPr marL="114300" indent="0">
              <a:buNone/>
            </a:pPr>
            <a:r>
              <a:rPr lang="id-ID" dirty="0"/>
              <a:t>7. Memeriksa konsistensi </a:t>
            </a:r>
            <a:r>
              <a:rPr lang="id-ID" dirty="0" smtClean="0"/>
              <a:t>hirarki</a:t>
            </a:r>
          </a:p>
          <a:p>
            <a:pPr marL="114300" indent="0">
              <a:buNone/>
            </a:pPr>
            <a:r>
              <a:rPr lang="id-ID" dirty="0" smtClean="0"/>
              <a:t>Jika </a:t>
            </a:r>
            <a:r>
              <a:rPr lang="id-ID" dirty="0"/>
              <a:t>nilainya lebih dari 10%, maka penilaian data judgment harus diperbaiki. Namun jika rasio konsistensi (CI/IR) kurang atau sama dengan 0,1. maka hasil perhitungan bisa dinyatakan benar (Kusrini, 2007</a:t>
            </a:r>
            <a:r>
              <a:rPr lang="id-ID" dirty="0" smtClean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96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Studi kasus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id-ID" dirty="0" smtClean="0"/>
              <a:t>pemilihan </a:t>
            </a:r>
            <a:r>
              <a:rPr lang="id-ID" dirty="0"/>
              <a:t>lokasi perumahan</a:t>
            </a:r>
            <a:r>
              <a:rPr lang="en-US" dirty="0" smtClean="0"/>
              <a:t>. </a:t>
            </a:r>
            <a:r>
              <a:rPr lang="en-US" dirty="0" err="1" smtClean="0"/>
              <a:t>Alternatif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id-ID" dirty="0" smtClean="0"/>
              <a:t>lokasi.</a:t>
            </a:r>
          </a:p>
          <a:p>
            <a:pPr marL="114300" indent="0">
              <a:buNone/>
            </a:pPr>
            <a:r>
              <a:rPr lang="id-ID" dirty="0" smtClean="0"/>
              <a:t>K</a:t>
            </a:r>
            <a:r>
              <a:rPr lang="en-US" dirty="0" err="1" smtClean="0"/>
              <a:t>riteria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id-ID" dirty="0" smtClean="0"/>
              <a:t>:</a:t>
            </a:r>
          </a:p>
          <a:p>
            <a:pPr lvl="2"/>
            <a:r>
              <a:rPr lang="id-ID" sz="2400" dirty="0" smtClean="0"/>
              <a:t>Harga Rumah (HR)</a:t>
            </a:r>
          </a:p>
          <a:p>
            <a:pPr lvl="2"/>
            <a:r>
              <a:rPr lang="id-ID" sz="2400" dirty="0" smtClean="0"/>
              <a:t>Lokasi Perumahan (LP)</a:t>
            </a:r>
          </a:p>
          <a:p>
            <a:pPr lvl="2"/>
            <a:r>
              <a:rPr lang="id-ID" sz="2400" dirty="0" smtClean="0"/>
              <a:t>Fasilitas </a:t>
            </a:r>
            <a:r>
              <a:rPr lang="id-ID" sz="2400" dirty="0"/>
              <a:t>Perumahan </a:t>
            </a:r>
            <a:r>
              <a:rPr lang="id-ID" sz="2400" dirty="0" smtClean="0"/>
              <a:t>(FP)</a:t>
            </a:r>
          </a:p>
          <a:p>
            <a:pPr lvl="2"/>
            <a:r>
              <a:rPr lang="id-ID" sz="2400" dirty="0" smtClean="0"/>
              <a:t>Desain </a:t>
            </a:r>
            <a:r>
              <a:rPr lang="id-ID" sz="2400" dirty="0"/>
              <a:t>Rumah </a:t>
            </a:r>
            <a:r>
              <a:rPr lang="id-ID" sz="2400" dirty="0" smtClean="0"/>
              <a:t>(DR)</a:t>
            </a:r>
          </a:p>
          <a:p>
            <a:pPr lvl="2"/>
            <a:r>
              <a:rPr lang="id-ID" sz="2400" dirty="0" smtClean="0"/>
              <a:t>Perizinan Perumahan (PP)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050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</a:t>
            </a:r>
            <a:endParaRPr lang="id-ID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26128" y="1775697"/>
            <a:ext cx="8717872" cy="971966"/>
          </a:xfrm>
        </p:spPr>
        <p:txBody>
          <a:bodyPr/>
          <a:lstStyle/>
          <a:p>
            <a:pPr marL="114300" indent="0">
              <a:buNone/>
            </a:pPr>
            <a:r>
              <a:rPr lang="id-ID" b="1" u="sng" dirty="0" smtClean="0"/>
              <a:t>1</a:t>
            </a:r>
            <a:r>
              <a:rPr lang="id-ID" b="1" u="sng" dirty="0"/>
              <a:t>. Menyusun hirarki dari permasalahan yang dihadapi</a:t>
            </a:r>
          </a:p>
        </p:txBody>
      </p:sp>
      <p:cxnSp>
        <p:nvCxnSpPr>
          <p:cNvPr id="82" name="Straight Connector 81"/>
          <p:cNvCxnSpPr>
            <a:stCxn id="63" idx="2"/>
            <a:endCxn id="11" idx="0"/>
          </p:cNvCxnSpPr>
          <p:nvPr/>
        </p:nvCxnSpPr>
        <p:spPr>
          <a:xfrm flipH="1">
            <a:off x="5391567" y="4132953"/>
            <a:ext cx="476013" cy="1495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12" idx="0"/>
          </p:cNvCxnSpPr>
          <p:nvPr/>
        </p:nvCxnSpPr>
        <p:spPr>
          <a:xfrm>
            <a:off x="5867580" y="4132953"/>
            <a:ext cx="1534330" cy="146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10" idx="0"/>
          </p:cNvCxnSpPr>
          <p:nvPr/>
        </p:nvCxnSpPr>
        <p:spPr>
          <a:xfrm flipH="1">
            <a:off x="3344403" y="4157529"/>
            <a:ext cx="3972325" cy="147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11" idx="0"/>
          </p:cNvCxnSpPr>
          <p:nvPr/>
        </p:nvCxnSpPr>
        <p:spPr>
          <a:xfrm flipH="1">
            <a:off x="5391567" y="4172084"/>
            <a:ext cx="1913800" cy="145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164018" y="2666588"/>
            <a:ext cx="6784892" cy="3330727"/>
            <a:chOff x="357271" y="2632916"/>
            <a:chExt cx="6784892" cy="3330727"/>
          </a:xfrm>
        </p:grpSpPr>
        <p:sp>
          <p:nvSpPr>
            <p:cNvPr id="64" name="TextBox 63"/>
            <p:cNvSpPr txBox="1"/>
            <p:nvPr/>
          </p:nvSpPr>
          <p:spPr>
            <a:xfrm>
              <a:off x="5961168" y="3729949"/>
              <a:ext cx="118099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PP</a:t>
              </a:r>
              <a:endParaRPr lang="id-ID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57271" y="2632916"/>
              <a:ext cx="6590992" cy="3330727"/>
              <a:chOff x="357271" y="2632916"/>
              <a:chExt cx="6590992" cy="33307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57271" y="2632916"/>
                <a:ext cx="6590992" cy="3330727"/>
                <a:chOff x="-223965" y="2627845"/>
                <a:chExt cx="6590992" cy="3330727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260938" y="2627845"/>
                  <a:ext cx="2698903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Memilih</a:t>
                  </a:r>
                  <a:r>
                    <a:rPr lang="en-US" dirty="0"/>
                    <a:t> </a:t>
                  </a:r>
                  <a:r>
                    <a:rPr lang="id-ID" dirty="0" smtClean="0"/>
                    <a:t>Lokasi Terbaik</a:t>
                  </a:r>
                  <a:endParaRPr lang="id-ID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-223965" y="3743043"/>
                  <a:ext cx="1185260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HR</a:t>
                  </a:r>
                  <a:endParaRPr lang="id-ID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201562" y="3749474"/>
                  <a:ext cx="1059376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LP</a:t>
                  </a:r>
                  <a:endParaRPr lang="id-ID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487129" y="3718447"/>
                  <a:ext cx="1180995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FP</a:t>
                  </a:r>
                  <a:endParaRPr lang="id-ID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51901" y="5589240"/>
                  <a:ext cx="609037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P1</a:t>
                  </a:r>
                  <a:endParaRPr lang="id-ID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56364" y="5589240"/>
                  <a:ext cx="694440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P2</a:t>
                  </a:r>
                  <a:endParaRPr lang="id-ID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660827" y="5555568"/>
                  <a:ext cx="706200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dirty="0" smtClean="0"/>
                    <a:t>P3</a:t>
                  </a:r>
                  <a:endParaRPr lang="id-ID" dirty="0"/>
                </a:p>
              </p:txBody>
            </p:sp>
            <p:cxnSp>
              <p:nvCxnSpPr>
                <p:cNvPr id="14" name="Straight Connector 13"/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68665" y="2997177"/>
                  <a:ext cx="3241725" cy="745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4" idx="2"/>
                  <a:endCxn id="6" idx="0"/>
                </p:cNvCxnSpPr>
                <p:nvPr/>
              </p:nvCxnSpPr>
              <p:spPr>
                <a:xfrm flipH="1">
                  <a:off x="1731250" y="2997177"/>
                  <a:ext cx="1879140" cy="7522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4" idx="2"/>
                  <a:endCxn id="7" idx="0"/>
                </p:cNvCxnSpPr>
                <p:nvPr/>
              </p:nvCxnSpPr>
              <p:spPr>
                <a:xfrm flipH="1">
                  <a:off x="3077627" y="2997177"/>
                  <a:ext cx="532763" cy="72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5" idx="2"/>
                  <a:endCxn id="10" idx="0"/>
                </p:cNvCxnSpPr>
                <p:nvPr/>
              </p:nvCxnSpPr>
              <p:spPr>
                <a:xfrm>
                  <a:off x="368665" y="4112375"/>
                  <a:ext cx="1587755" cy="14768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5" idx="2"/>
                  <a:endCxn id="11" idx="0"/>
                </p:cNvCxnSpPr>
                <p:nvPr/>
              </p:nvCxnSpPr>
              <p:spPr>
                <a:xfrm>
                  <a:off x="368665" y="4112375"/>
                  <a:ext cx="3634919" cy="14768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2"/>
                  <a:endCxn id="12" idx="0"/>
                </p:cNvCxnSpPr>
                <p:nvPr/>
              </p:nvCxnSpPr>
              <p:spPr>
                <a:xfrm>
                  <a:off x="368665" y="4112375"/>
                  <a:ext cx="5645262" cy="14431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1731250" y="4118806"/>
                  <a:ext cx="225170" cy="14704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6" idx="2"/>
                  <a:endCxn id="11" idx="0"/>
                </p:cNvCxnSpPr>
                <p:nvPr/>
              </p:nvCxnSpPr>
              <p:spPr>
                <a:xfrm>
                  <a:off x="1731250" y="4118806"/>
                  <a:ext cx="2272334" cy="14704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6" idx="2"/>
                  <a:endCxn id="12" idx="0"/>
                </p:cNvCxnSpPr>
                <p:nvPr/>
              </p:nvCxnSpPr>
              <p:spPr>
                <a:xfrm>
                  <a:off x="1731250" y="4118806"/>
                  <a:ext cx="4282677" cy="1436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7" idx="2"/>
                  <a:endCxn id="10" idx="0"/>
                </p:cNvCxnSpPr>
                <p:nvPr/>
              </p:nvCxnSpPr>
              <p:spPr>
                <a:xfrm flipH="1">
                  <a:off x="1956420" y="4087779"/>
                  <a:ext cx="1121207" cy="15014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7" idx="2"/>
                  <a:endCxn id="11" idx="0"/>
                </p:cNvCxnSpPr>
                <p:nvPr/>
              </p:nvCxnSpPr>
              <p:spPr>
                <a:xfrm>
                  <a:off x="3077627" y="4087779"/>
                  <a:ext cx="925957" cy="15014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7" idx="2"/>
                  <a:endCxn id="12" idx="0"/>
                </p:cNvCxnSpPr>
                <p:nvPr/>
              </p:nvCxnSpPr>
              <p:spPr>
                <a:xfrm>
                  <a:off x="3077627" y="4087779"/>
                  <a:ext cx="2936300" cy="1467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4470335" y="3729949"/>
                <a:ext cx="1180995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 smtClean="0"/>
                  <a:t>DR</a:t>
                </a:r>
                <a:endParaRPr lang="id-ID" dirty="0"/>
              </a:p>
            </p:txBody>
          </p:sp>
          <p:cxnSp>
            <p:nvCxnSpPr>
              <p:cNvPr id="65" name="Straight Connector 64"/>
              <p:cNvCxnSpPr>
                <a:stCxn id="4" idx="2"/>
                <a:endCxn id="63" idx="0"/>
              </p:cNvCxnSpPr>
              <p:nvPr/>
            </p:nvCxnSpPr>
            <p:spPr>
              <a:xfrm>
                <a:off x="4191626" y="3002248"/>
                <a:ext cx="869207" cy="727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" idx="2"/>
                <a:endCxn id="64" idx="0"/>
              </p:cNvCxnSpPr>
              <p:nvPr/>
            </p:nvCxnSpPr>
            <p:spPr>
              <a:xfrm>
                <a:off x="4191626" y="3002248"/>
                <a:ext cx="2360040" cy="727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10" idx="0"/>
              </p:cNvCxnSpPr>
              <p:nvPr/>
            </p:nvCxnSpPr>
            <p:spPr>
              <a:xfrm flipH="1">
                <a:off x="2537656" y="4099261"/>
                <a:ext cx="2545859" cy="1495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64" idx="2"/>
                <a:endCxn id="12" idx="0"/>
              </p:cNvCxnSpPr>
              <p:nvPr/>
            </p:nvCxnSpPr>
            <p:spPr>
              <a:xfrm>
                <a:off x="6551666" y="4099281"/>
                <a:ext cx="43497" cy="1461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77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7320" y="1988840"/>
            <a:ext cx="8260672" cy="4245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id-ID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2. </a:t>
            </a:r>
            <a:r>
              <a:rPr lang="id-ID" sz="2400" b="1" u="sng" dirty="0">
                <a:solidFill>
                  <a:schemeClr val="tx2"/>
                </a:solidFill>
              </a:rPr>
              <a:t>Menentukan prioritas </a:t>
            </a:r>
            <a:r>
              <a:rPr lang="id-ID" sz="2400" b="1" u="sng" dirty="0" smtClean="0">
                <a:solidFill>
                  <a:schemeClr val="tx2"/>
                </a:solidFill>
              </a:rPr>
              <a:t>elemen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membuat </a:t>
            </a:r>
            <a:r>
              <a:rPr lang="id-ID" sz="2400" dirty="0"/>
              <a:t>perbandingan pasangan</a:t>
            </a:r>
            <a:endParaRPr lang="id-ID" sz="2400" b="1" u="sng" dirty="0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29527"/>
              </p:ext>
            </p:extLst>
          </p:nvPr>
        </p:nvGraphicFramePr>
        <p:xfrm>
          <a:off x="971600" y="314096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8832">
                <a:tc>
                  <a:txBody>
                    <a:bodyPr/>
                    <a:lstStyle/>
                    <a:p>
                      <a:r>
                        <a:rPr lang="id-ID" dirty="0" smtClean="0"/>
                        <a:t>Kriteria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1/5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½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1/5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u="sng" dirty="0"/>
              <a:t>3. </a:t>
            </a:r>
            <a:r>
              <a:rPr lang="id-ID" b="1" u="sng" dirty="0" smtClean="0"/>
              <a:t>Sintesis</a:t>
            </a:r>
          </a:p>
          <a:p>
            <a:pPr marL="114300" indent="0">
              <a:buNone/>
            </a:pPr>
            <a:r>
              <a:rPr lang="id-ID" dirty="0" smtClean="0"/>
              <a:t>a. Menjumlahkan </a:t>
            </a:r>
            <a:r>
              <a:rPr lang="id-ID" dirty="0"/>
              <a:t>nilai-nilai dari setiap kolom pada matriks. </a:t>
            </a:r>
            <a:endParaRPr lang="id-ID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33645"/>
              </p:ext>
            </p:extLst>
          </p:nvPr>
        </p:nvGraphicFramePr>
        <p:xfrm>
          <a:off x="971600" y="3140968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8832">
                <a:tc>
                  <a:txBody>
                    <a:bodyPr/>
                    <a:lstStyle/>
                    <a:p>
                      <a:r>
                        <a:rPr lang="id-ID" dirty="0" smtClean="0"/>
                        <a:t>Kriteria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0.3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0.2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0.3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0.2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59861"/>
              </p:ext>
            </p:extLst>
          </p:nvPr>
        </p:nvGraphicFramePr>
        <p:xfrm>
          <a:off x="971600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JUMLAH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10.5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2.1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2730</TotalTime>
  <Words>1071</Words>
  <Application>Microsoft Office PowerPoint</Application>
  <PresentationFormat>On-screen Show (4:3)</PresentationFormat>
  <Paragraphs>480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Apothecary</vt:lpstr>
      <vt:lpstr>Analytic Hierarchy Process (AHP)</vt:lpstr>
      <vt:lpstr>DEFINISI </vt:lpstr>
      <vt:lpstr>TAHAPAN-TAHAPAN</vt:lpstr>
      <vt:lpstr>TAHAPAN-TAHAPAN</vt:lpstr>
      <vt:lpstr>TAHAPAN-TAHAPAN</vt:lpstr>
      <vt:lpstr>Studi kasus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PowerPoint Presentation</vt:lpstr>
      <vt:lpstr>Penyelesaian</vt:lpstr>
      <vt:lpstr>Penyelesaian</vt:lpstr>
      <vt:lpstr>Penyelesaian</vt:lpstr>
      <vt:lpstr>Penyelesaian</vt:lpstr>
      <vt:lpstr>Penyelesaian</vt:lpstr>
      <vt:lpstr>Penyelesaian</vt:lpstr>
      <vt:lpstr>Penyelesaian</vt:lpstr>
      <vt:lpstr>TUGAS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</dc:title>
  <dc:creator>TOSHIBA</dc:creator>
  <cp:lastModifiedBy>Windows User</cp:lastModifiedBy>
  <cp:revision>303</cp:revision>
  <dcterms:created xsi:type="dcterms:W3CDTF">2015-09-06T04:27:52Z</dcterms:created>
  <dcterms:modified xsi:type="dcterms:W3CDTF">2020-02-28T01:28:26Z</dcterms:modified>
</cp:coreProperties>
</file>