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4344" r:id="rId1"/>
    <p:sldMasterId id="2147484623" r:id="rId2"/>
    <p:sldMasterId id="2147484869" r:id="rId3"/>
    <p:sldMasterId id="2147485176" r:id="rId4"/>
  </p:sldMasterIdLst>
  <p:sldIdLst>
    <p:sldId id="256" r:id="rId5"/>
    <p:sldId id="258" r:id="rId6"/>
    <p:sldId id="259" r:id="rId7"/>
    <p:sldId id="262" r:id="rId8"/>
    <p:sldId id="270" r:id="rId9"/>
    <p:sldId id="272" r:id="rId10"/>
    <p:sldId id="269" r:id="rId11"/>
    <p:sldId id="273" r:id="rId12"/>
    <p:sldId id="276" r:id="rId13"/>
    <p:sldId id="275"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m" initials="b" lastIdx="0" clrIdx="0">
    <p:extLst>
      <p:ext uri="{19B8F6BF-5375-455C-9EA6-DF929625EA0E}">
        <p15:presenceInfo xmlns:p15="http://schemas.microsoft.com/office/powerpoint/2012/main" userId="b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956"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560190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296760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2976991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929228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9891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83328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291044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356388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7E42CA1-945E-4600-8C4C-797C9E3F88D0}" type="slidenum">
              <a:rPr lang="he-IL" smtClean="0"/>
              <a:t>‹#›</a:t>
            </a:fld>
            <a:endParaRPr lang="he-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28686909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7E42CA1-945E-4600-8C4C-797C9E3F88D0}" type="slidenum">
              <a:rPr lang="he-IL" smtClean="0"/>
              <a:t>‹#›</a:t>
            </a:fld>
            <a:endParaRPr lang="he-IL"/>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14207581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2564213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2367036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742220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5185481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497998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6262875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245682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7392514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40093022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0322371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9312772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7E42CA1-945E-4600-8C4C-797C9E3F88D0}" type="slidenum">
              <a:rPr lang="he-IL" smtClean="0"/>
              <a:t>‹#›</a:t>
            </a:fld>
            <a:endParaRPr lang="he-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213396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4115722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7E42CA1-945E-4600-8C4C-797C9E3F88D0}" type="slidenum">
              <a:rPr lang="he-IL" smtClean="0"/>
              <a:t>‹#›</a:t>
            </a:fld>
            <a:endParaRPr lang="he-IL"/>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22452243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9719888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25528331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20080023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2697376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3695562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9379238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3462941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395894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848859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4945582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8445165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057859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8331260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1406673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599228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0172336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40549377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376048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4138854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427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7E42CA1-945E-4600-8C4C-797C9E3F88D0}" type="slidenum">
              <a:rPr lang="he-IL" smtClean="0"/>
              <a:t>‹#›</a:t>
            </a:fld>
            <a:endParaRPr lang="he-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6131896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4403407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21029192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602318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7E42CA1-945E-4600-8C4C-797C9E3F88D0}" type="slidenum">
              <a:rPr lang="he-IL" smtClean="0"/>
              <a:t>‹#›</a:t>
            </a:fld>
            <a:endParaRPr lang="he-IL"/>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145563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223877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55612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2380352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theme" Target="../theme/theme4.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E52457E-648A-4987-AF2E-470A4B8413F7}" type="datetimeFigureOut">
              <a:rPr lang="he-IL" smtClean="0"/>
              <a:t>ט"ו/שבט/תשע"ח</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he-I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7E42CA1-945E-4600-8C4C-797C9E3F88D0}" type="slidenum">
              <a:rPr lang="he-IL" smtClean="0"/>
              <a:t>‹#›</a:t>
            </a:fld>
            <a:endParaRPr lang="he-IL"/>
          </a:p>
        </p:txBody>
      </p:sp>
    </p:spTree>
    <p:extLst>
      <p:ext uri="{BB962C8B-B14F-4D97-AF65-F5344CB8AC3E}">
        <p14:creationId xmlns:p14="http://schemas.microsoft.com/office/powerpoint/2010/main" val="2470562046"/>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 id="2147484356" r:id="rId12"/>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E52457E-648A-4987-AF2E-470A4B8413F7}" type="datetimeFigureOut">
              <a:rPr lang="he-IL" smtClean="0"/>
              <a:t>ט"ו/שבט/תשע"ח</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he-I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7E42CA1-945E-4600-8C4C-797C9E3F88D0}" type="slidenum">
              <a:rPr lang="he-IL" smtClean="0"/>
              <a:t>‹#›</a:t>
            </a:fld>
            <a:endParaRPr lang="he-IL"/>
          </a:p>
        </p:txBody>
      </p:sp>
    </p:spTree>
    <p:extLst>
      <p:ext uri="{BB962C8B-B14F-4D97-AF65-F5344CB8AC3E}">
        <p14:creationId xmlns:p14="http://schemas.microsoft.com/office/powerpoint/2010/main" val="3573244690"/>
      </p:ext>
    </p:extLst>
  </p:cSld>
  <p:clrMap bg1="lt1" tx1="dk1" bg2="lt2" tx2="dk2" accent1="accent1" accent2="accent2" accent3="accent3" accent4="accent4" accent5="accent5" accent6="accent6" hlink="hlink" folHlink="folHlink"/>
  <p:sldLayoutIdLst>
    <p:sldLayoutId id="2147484624" r:id="rId1"/>
    <p:sldLayoutId id="2147484625" r:id="rId2"/>
    <p:sldLayoutId id="2147484626" r:id="rId3"/>
    <p:sldLayoutId id="2147484627" r:id="rId4"/>
    <p:sldLayoutId id="2147484628" r:id="rId5"/>
    <p:sldLayoutId id="2147484629" r:id="rId6"/>
    <p:sldLayoutId id="2147484630" r:id="rId7"/>
    <p:sldLayoutId id="2147484631" r:id="rId8"/>
    <p:sldLayoutId id="2147484632" r:id="rId9"/>
    <p:sldLayoutId id="2147484633" r:id="rId10"/>
    <p:sldLayoutId id="2147484634" r:id="rId11"/>
    <p:sldLayoutId id="2147484635" r:id="rId12"/>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E52457E-648A-4987-AF2E-470A4B8413F7}" type="datetimeFigureOut">
              <a:rPr lang="he-IL" smtClean="0"/>
              <a:t>ט"ו/שבט/תשע"ח</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he-I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7E42CA1-945E-4600-8C4C-797C9E3F88D0}" type="slidenum">
              <a:rPr lang="he-IL" smtClean="0"/>
              <a:t>‹#›</a:t>
            </a:fld>
            <a:endParaRPr lang="he-IL"/>
          </a:p>
        </p:txBody>
      </p:sp>
    </p:spTree>
    <p:extLst>
      <p:ext uri="{BB962C8B-B14F-4D97-AF65-F5344CB8AC3E}">
        <p14:creationId xmlns:p14="http://schemas.microsoft.com/office/powerpoint/2010/main" val="3824662535"/>
      </p:ext>
    </p:extLst>
  </p:cSld>
  <p:clrMap bg1="lt1" tx1="dk1" bg2="lt2" tx2="dk2" accent1="accent1" accent2="accent2" accent3="accent3" accent4="accent4" accent5="accent5" accent6="accent6" hlink="hlink" folHlink="folHlink"/>
  <p:sldLayoutIdLst>
    <p:sldLayoutId id="2147484870" r:id="rId1"/>
    <p:sldLayoutId id="2147484871" r:id="rId2"/>
    <p:sldLayoutId id="2147484872" r:id="rId3"/>
    <p:sldLayoutId id="2147484873" r:id="rId4"/>
    <p:sldLayoutId id="2147484874" r:id="rId5"/>
    <p:sldLayoutId id="2147484875" r:id="rId6"/>
    <p:sldLayoutId id="2147484876" r:id="rId7"/>
    <p:sldLayoutId id="2147484877" r:id="rId8"/>
    <p:sldLayoutId id="2147484878" r:id="rId9"/>
    <p:sldLayoutId id="2147484879" r:id="rId10"/>
    <p:sldLayoutId id="2147484880" r:id="rId11"/>
    <p:sldLayoutId id="2147484881" r:id="rId12"/>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52457E-648A-4987-AF2E-470A4B8413F7}" type="datetimeFigureOut">
              <a:rPr lang="he-IL" smtClean="0"/>
              <a:t>ט"ו/שבט/תשע"ח</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E42CA1-945E-4600-8C4C-797C9E3F88D0}" type="slidenum">
              <a:rPr lang="he-IL" smtClean="0"/>
              <a:t>‹#›</a:t>
            </a:fld>
            <a:endParaRPr lang="he-IL"/>
          </a:p>
        </p:txBody>
      </p:sp>
    </p:spTree>
    <p:extLst>
      <p:ext uri="{BB962C8B-B14F-4D97-AF65-F5344CB8AC3E}">
        <p14:creationId xmlns:p14="http://schemas.microsoft.com/office/powerpoint/2010/main" val="3943197433"/>
      </p:ext>
    </p:extLst>
  </p:cSld>
  <p:clrMap bg1="lt1" tx1="dk1" bg2="lt2" tx2="dk2" accent1="accent1" accent2="accent2" accent3="accent3" accent4="accent4" accent5="accent5" accent6="accent6" hlink="hlink" folHlink="folHlink"/>
  <p:sldLayoutIdLst>
    <p:sldLayoutId id="2147485177" r:id="rId1"/>
    <p:sldLayoutId id="2147485178" r:id="rId2"/>
    <p:sldLayoutId id="2147485179" r:id="rId3"/>
    <p:sldLayoutId id="2147485180" r:id="rId4"/>
    <p:sldLayoutId id="2147485181" r:id="rId5"/>
    <p:sldLayoutId id="2147485182" r:id="rId6"/>
    <p:sldLayoutId id="2147485183" r:id="rId7"/>
    <p:sldLayoutId id="2147485184" r:id="rId8"/>
    <p:sldLayoutId id="2147485185" r:id="rId9"/>
    <p:sldLayoutId id="2147485186" r:id="rId10"/>
    <p:sldLayoutId id="2147485187" r:id="rId11"/>
    <p:sldLayoutId id="2147485188" r:id="rId12"/>
    <p:sldLayoutId id="2147485189" r:id="rId13"/>
    <p:sldLayoutId id="2147485190" r:id="rId14"/>
    <p:sldLayoutId id="2147485191" r:id="rId15"/>
    <p:sldLayoutId id="2147485192"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6.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tmp"/><Relationship Id="rId1" Type="http://schemas.openxmlformats.org/officeDocument/2006/relationships/slideLayout" Target="../slideLayouts/slideLayout46.xml"/><Relationship Id="rId4" Type="http://schemas.openxmlformats.org/officeDocument/2006/relationships/image" Target="../media/image9.tm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30811F6-432A-49D4-87D5-6243ADB49039}"/>
              </a:ext>
            </a:extLst>
          </p:cNvPr>
          <p:cNvSpPr>
            <a:spLocks noGrp="1"/>
          </p:cNvSpPr>
          <p:nvPr>
            <p:ph type="ctrTitle"/>
          </p:nvPr>
        </p:nvSpPr>
        <p:spPr>
          <a:xfrm>
            <a:off x="1077340" y="521600"/>
            <a:ext cx="10037319" cy="2262781"/>
          </a:xfrm>
        </p:spPr>
        <p:txBody>
          <a:bodyPr>
            <a:noAutofit/>
          </a:bodyPr>
          <a:lstStyle/>
          <a:p>
            <a:pPr algn="ctr"/>
            <a:r>
              <a:rPr lang="en-US" sz="4000" b="1" dirty="0">
                <a:solidFill>
                  <a:schemeClr val="tx1"/>
                </a:solidFill>
                <a:latin typeface="Aharoni" panose="02010803020104030203" pitchFamily="2" charset="-79"/>
                <a:ea typeface="Microsoft JhengHei UI Light" panose="020B0304030504040204" pitchFamily="34" charset="-120"/>
                <a:cs typeface="Aharoni" panose="02010803020104030203" pitchFamily="2" charset="-79"/>
              </a:rPr>
              <a:t>Developing Variety of Methods for Identifying Anomalies and Making Decisions According to The Majority Vote</a:t>
            </a:r>
            <a:br>
              <a:rPr lang="en-US" sz="4000" b="1" dirty="0">
                <a:solidFill>
                  <a:schemeClr val="tx1"/>
                </a:solidFill>
                <a:latin typeface="Aharoni" panose="02010803020104030203" pitchFamily="2" charset="-79"/>
                <a:ea typeface="Microsoft JhengHei UI Light" panose="020B0304030504040204" pitchFamily="34" charset="-120"/>
                <a:cs typeface="Aharoni" panose="02010803020104030203" pitchFamily="2" charset="-79"/>
              </a:rPr>
            </a:br>
            <a:endParaRPr lang="he-IL" sz="4000" b="1" dirty="0">
              <a:solidFill>
                <a:schemeClr val="tx1"/>
              </a:solidFill>
              <a:latin typeface="Aharoni" panose="02010803020104030203" pitchFamily="2" charset="-79"/>
              <a:ea typeface="Microsoft JhengHei UI Light" panose="020B0304030504040204" pitchFamily="34" charset="-120"/>
              <a:cs typeface="Aharoni" panose="02010803020104030203" pitchFamily="2" charset="-79"/>
            </a:endParaRPr>
          </a:p>
        </p:txBody>
      </p:sp>
      <p:sp>
        <p:nvSpPr>
          <p:cNvPr id="3" name="כותרת משנה 2">
            <a:extLst>
              <a:ext uri="{FF2B5EF4-FFF2-40B4-BE49-F238E27FC236}">
                <a16:creationId xmlns:a16="http://schemas.microsoft.com/office/drawing/2014/main" id="{08DD5225-2F6B-4C8B-AB32-B4C9CD8E2B83}"/>
              </a:ext>
            </a:extLst>
          </p:cNvPr>
          <p:cNvSpPr>
            <a:spLocks noGrp="1"/>
          </p:cNvSpPr>
          <p:nvPr>
            <p:ph type="subTitle" idx="1"/>
          </p:nvPr>
        </p:nvSpPr>
        <p:spPr>
          <a:xfrm>
            <a:off x="1590682" y="5065632"/>
            <a:ext cx="8915399" cy="1126283"/>
          </a:xfrm>
        </p:spPr>
        <p:txBody>
          <a:bodyPr>
            <a:noAutofit/>
          </a:bodyPr>
          <a:lstStyle/>
          <a:p>
            <a:pPr algn="ctr" rtl="0"/>
            <a:r>
              <a:rPr lang="he-IL" b="1" dirty="0">
                <a:solidFill>
                  <a:schemeClr val="tx1"/>
                </a:solidFill>
              </a:rPr>
              <a:t>מאת:</a:t>
            </a:r>
          </a:p>
          <a:p>
            <a:pPr algn="ctr" rtl="0"/>
            <a:r>
              <a:rPr lang="he-IL" dirty="0">
                <a:solidFill>
                  <a:schemeClr val="tx1"/>
                </a:solidFill>
              </a:rPr>
              <a:t>קארין </a:t>
            </a:r>
            <a:r>
              <a:rPr lang="he-IL" dirty="0" err="1">
                <a:solidFill>
                  <a:schemeClr val="tx1"/>
                </a:solidFill>
              </a:rPr>
              <a:t>בנסון</a:t>
            </a:r>
            <a:endParaRPr lang="he-IL" dirty="0">
              <a:solidFill>
                <a:schemeClr val="tx1"/>
              </a:solidFill>
            </a:endParaRPr>
          </a:p>
          <a:p>
            <a:pPr algn="ctr" rtl="0"/>
            <a:r>
              <a:rPr lang="he-IL" dirty="0">
                <a:solidFill>
                  <a:schemeClr val="tx1"/>
                </a:solidFill>
              </a:rPr>
              <a:t>הדס בן מרדכי</a:t>
            </a:r>
          </a:p>
          <a:p>
            <a:pPr algn="ctr" rtl="0"/>
            <a:r>
              <a:rPr lang="he-IL" b="1" dirty="0">
                <a:solidFill>
                  <a:schemeClr val="tx1"/>
                </a:solidFill>
              </a:rPr>
              <a:t>מנחה אקדמי </a:t>
            </a:r>
            <a:r>
              <a:rPr lang="he-IL" dirty="0">
                <a:solidFill>
                  <a:schemeClr val="tx1"/>
                </a:solidFill>
              </a:rPr>
              <a:t>– ד"ר גיא לשם</a:t>
            </a:r>
          </a:p>
        </p:txBody>
      </p:sp>
      <p:pic>
        <p:nvPicPr>
          <p:cNvPr id="5" name="תמונה 4">
            <a:extLst>
              <a:ext uri="{FF2B5EF4-FFF2-40B4-BE49-F238E27FC236}">
                <a16:creationId xmlns:a16="http://schemas.microsoft.com/office/drawing/2014/main" id="{EB3052AC-771E-4B31-93DF-FB8F2C88D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025771">
            <a:off x="4656128" y="2476996"/>
            <a:ext cx="2784506" cy="2373677"/>
          </a:xfrm>
          <a:prstGeom prst="rect">
            <a:avLst/>
          </a:prstGeom>
        </p:spPr>
      </p:pic>
    </p:spTree>
    <p:extLst>
      <p:ext uri="{BB962C8B-B14F-4D97-AF65-F5344CB8AC3E}">
        <p14:creationId xmlns:p14="http://schemas.microsoft.com/office/powerpoint/2010/main" val="129364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גזירת מסך">
            <a:extLst>
              <a:ext uri="{FF2B5EF4-FFF2-40B4-BE49-F238E27FC236}">
                <a16:creationId xmlns:a16="http://schemas.microsoft.com/office/drawing/2014/main" id="{355CDECC-90DE-44C5-BF11-DFF198016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71" y="2839125"/>
            <a:ext cx="10536120" cy="32675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תמונה 2" descr="גזירת מסך">
            <a:extLst>
              <a:ext uri="{FF2B5EF4-FFF2-40B4-BE49-F238E27FC236}">
                <a16:creationId xmlns:a16="http://schemas.microsoft.com/office/drawing/2014/main" id="{083F102F-2D1A-4665-B2EA-2419A6159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320" y="1143318"/>
            <a:ext cx="7725853" cy="1390844"/>
          </a:xfrm>
          <a:prstGeom prst="rect">
            <a:avLst/>
          </a:prstGeom>
        </p:spPr>
      </p:pic>
    </p:spTree>
    <p:extLst>
      <p:ext uri="{BB962C8B-B14F-4D97-AF65-F5344CB8AC3E}">
        <p14:creationId xmlns:p14="http://schemas.microsoft.com/office/powerpoint/2010/main" val="325881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a:extLst>
              <a:ext uri="{FF2B5EF4-FFF2-40B4-BE49-F238E27FC236}">
                <a16:creationId xmlns:a16="http://schemas.microsoft.com/office/drawing/2014/main" id="{4CB86365-92C8-4E7D-A158-6B4831384C3F}"/>
              </a:ext>
            </a:extLst>
          </p:cNvPr>
          <p:cNvSpPr>
            <a:spLocks noGrp="1"/>
          </p:cNvSpPr>
          <p:nvPr>
            <p:ph type="body" idx="1"/>
          </p:nvPr>
        </p:nvSpPr>
        <p:spPr>
          <a:xfrm>
            <a:off x="677335" y="2167506"/>
            <a:ext cx="8915399" cy="2183270"/>
          </a:xfrm>
        </p:spPr>
        <p:txBody>
          <a:bodyPr>
            <a:normAutofit/>
          </a:bodyPr>
          <a:lstStyle/>
          <a:p>
            <a:pPr marL="285750" indent="-285750" algn="r">
              <a:buFont typeface="Wingdings" panose="05000000000000000000" pitchFamily="2" charset="2"/>
              <a:buChar char="Ø"/>
            </a:pPr>
            <a:r>
              <a:rPr lang="he-IL" sz="2000" dirty="0">
                <a:latin typeface="Calibri" panose="020F0502020204030204" pitchFamily="34" charset="0"/>
                <a:cs typeface="Calibri" panose="020F0502020204030204" pitchFamily="34" charset="0"/>
              </a:rPr>
              <a:t>סיום פיתוח כלי שני לזיהוי אנומליה באמצעות "עץ למפל זיו"</a:t>
            </a:r>
          </a:p>
          <a:p>
            <a:pPr marL="285750" indent="-285750" algn="r">
              <a:buFont typeface="Wingdings" panose="05000000000000000000" pitchFamily="2" charset="2"/>
              <a:buChar char="Ø"/>
            </a:pPr>
            <a:r>
              <a:rPr lang="he-IL" sz="2000" dirty="0">
                <a:latin typeface="Calibri" panose="020F0502020204030204" pitchFamily="34" charset="0"/>
                <a:cs typeface="Calibri" panose="020F0502020204030204" pitchFamily="34" charset="0"/>
              </a:rPr>
              <a:t>פיתוח כלי שלישי לזיהוי אנומליה באמצעות אנטרופיה</a:t>
            </a:r>
          </a:p>
          <a:p>
            <a:pPr marL="285750" indent="-285750" algn="r">
              <a:buFont typeface="Wingdings" panose="05000000000000000000" pitchFamily="2" charset="2"/>
              <a:buChar char="Ø"/>
            </a:pPr>
            <a:r>
              <a:rPr lang="he-IL" sz="2000" dirty="0">
                <a:latin typeface="Calibri" panose="020F0502020204030204" pitchFamily="34" charset="0"/>
                <a:cs typeface="Calibri" panose="020F0502020204030204" pitchFamily="34" charset="0"/>
              </a:rPr>
              <a:t>פיתוח ממשק </a:t>
            </a:r>
            <a:r>
              <a:rPr lang="en-US" sz="2000" dirty="0">
                <a:latin typeface="Calibri" panose="020F0502020204030204" pitchFamily="34" charset="0"/>
                <a:cs typeface="Calibri" panose="020F0502020204030204" pitchFamily="34" charset="0"/>
              </a:rPr>
              <a:t>GUI</a:t>
            </a:r>
            <a:r>
              <a:rPr lang="he-IL" sz="2000" dirty="0">
                <a:latin typeface="Calibri" panose="020F0502020204030204" pitchFamily="34" charset="0"/>
                <a:cs typeface="Calibri" panose="020F0502020204030204" pitchFamily="34" charset="0"/>
              </a:rPr>
              <a:t> למשתמש</a:t>
            </a:r>
          </a:p>
          <a:p>
            <a:pPr marL="285750" indent="-285750" algn="r">
              <a:buFont typeface="Wingdings" panose="05000000000000000000" pitchFamily="2" charset="2"/>
              <a:buChar char="Ø"/>
            </a:pPr>
            <a:r>
              <a:rPr lang="he-IL" sz="2000" dirty="0">
                <a:latin typeface="Calibri" panose="020F0502020204030204" pitchFamily="34" charset="0"/>
                <a:cs typeface="Calibri" panose="020F0502020204030204" pitchFamily="34" charset="0"/>
              </a:rPr>
              <a:t>הצלבת הכילים, הממשק לתוכנית</a:t>
            </a:r>
          </a:p>
          <a:p>
            <a:pPr marL="285750" indent="-285750" algn="r">
              <a:buFont typeface="Wingdings" panose="05000000000000000000" pitchFamily="2" charset="2"/>
              <a:buChar char="Ø"/>
            </a:pPr>
            <a:r>
              <a:rPr lang="he-IL" sz="2000" dirty="0">
                <a:latin typeface="Calibri" panose="020F0502020204030204" pitchFamily="34" charset="0"/>
                <a:cs typeface="Calibri" panose="020F0502020204030204" pitchFamily="34" charset="0"/>
              </a:rPr>
              <a:t>הרצה על </a:t>
            </a:r>
            <a:r>
              <a:rPr lang="en-US" sz="2000" dirty="0">
                <a:latin typeface="Calibri" panose="020F0502020204030204" pitchFamily="34" charset="0"/>
                <a:cs typeface="Calibri" panose="020F0502020204030204" pitchFamily="34" charset="0"/>
              </a:rPr>
              <a:t>DATABASE</a:t>
            </a:r>
            <a:r>
              <a:rPr lang="he-IL" sz="2000" dirty="0">
                <a:latin typeface="Calibri" panose="020F0502020204030204" pitchFamily="34" charset="0"/>
                <a:cs typeface="Calibri" panose="020F0502020204030204" pitchFamily="34" charset="0"/>
              </a:rPr>
              <a:t> שונים </a:t>
            </a:r>
          </a:p>
        </p:txBody>
      </p:sp>
      <p:sp>
        <p:nvSpPr>
          <p:cNvPr id="9" name="כותרת 1">
            <a:extLst>
              <a:ext uri="{FF2B5EF4-FFF2-40B4-BE49-F238E27FC236}">
                <a16:creationId xmlns:a16="http://schemas.microsoft.com/office/drawing/2014/main" id="{2A015A16-B176-4137-81ED-9C047F106654}"/>
              </a:ext>
            </a:extLst>
          </p:cNvPr>
          <p:cNvSpPr>
            <a:spLocks noGrp="1"/>
          </p:cNvSpPr>
          <p:nvPr>
            <p:ph type="title"/>
          </p:nvPr>
        </p:nvSpPr>
        <p:spPr>
          <a:xfrm>
            <a:off x="677335" y="609600"/>
            <a:ext cx="8643646" cy="1858297"/>
          </a:xfrm>
        </p:spPr>
        <p:txBody>
          <a:bodyPr/>
          <a:lstStyle/>
          <a:p>
            <a:pPr algn="r"/>
            <a:r>
              <a:rPr lang="he-IL" dirty="0">
                <a:latin typeface="Calibri" panose="020F0502020204030204" pitchFamily="34" charset="0"/>
                <a:cs typeface="Calibri" panose="020F0502020204030204" pitchFamily="34" charset="0"/>
              </a:rPr>
              <a:t>יעדים להמשך הפרויקט</a:t>
            </a:r>
          </a:p>
        </p:txBody>
      </p:sp>
    </p:spTree>
    <p:extLst>
      <p:ext uri="{BB962C8B-B14F-4D97-AF65-F5344CB8AC3E}">
        <p14:creationId xmlns:p14="http://schemas.microsoft.com/office/powerpoint/2010/main" val="4171992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a:extLst>
              <a:ext uri="{FF2B5EF4-FFF2-40B4-BE49-F238E27FC236}">
                <a16:creationId xmlns:a16="http://schemas.microsoft.com/office/drawing/2014/main" id="{4D5E93F8-E13D-44C3-ADDC-F7B3F7B57E06}"/>
              </a:ext>
            </a:extLst>
          </p:cNvPr>
          <p:cNvSpPr>
            <a:spLocks noGrp="1"/>
          </p:cNvSpPr>
          <p:nvPr>
            <p:ph type="body" idx="1"/>
          </p:nvPr>
        </p:nvSpPr>
        <p:spPr>
          <a:xfrm>
            <a:off x="438080" y="2047699"/>
            <a:ext cx="9252157" cy="3273880"/>
          </a:xfrm>
        </p:spPr>
        <p:txBody>
          <a:bodyPr>
            <a:normAutofit/>
          </a:bodyPr>
          <a:lstStyle/>
          <a:p>
            <a:pPr marL="285750" indent="-285750" algn="just">
              <a:buFont typeface="Wingdings" panose="05000000000000000000" pitchFamily="2" charset="2"/>
              <a:buChar char="Ø"/>
            </a:pPr>
            <a:r>
              <a:rPr lang="he-IL" sz="2000" dirty="0">
                <a:latin typeface="Calibri" panose="020F0502020204030204" pitchFamily="34" charset="0"/>
                <a:cs typeface="Calibri" panose="020F0502020204030204" pitchFamily="34" charset="0"/>
              </a:rPr>
              <a:t>פיתוח כלי המאגד שיטות לזיהוי אנומליות ומכריע באמצעות עיקרון "הצבעת הרוב". </a:t>
            </a:r>
          </a:p>
          <a:p>
            <a:pPr lvl="1" algn="just"/>
            <a:r>
              <a:rPr lang="he-IL" sz="2000" dirty="0">
                <a:solidFill>
                  <a:schemeClr val="tx1"/>
                </a:solidFill>
                <a:latin typeface="Calibri" panose="020F0502020204030204" pitchFamily="34" charset="0"/>
                <a:cs typeface="Calibri" panose="020F0502020204030204" pitchFamily="34" charset="0"/>
              </a:rPr>
              <a:t>גילוי אנומליות בנתונים, על כל סוגיהם, נהפך להיות נושא מחקרי חשוב ופופולארי בעולם.                   זיהוי מצב חריג, בקרב קבוצת נתונים, מעיד כי משהו לא תקין התרחש ויש לדעת לזהות אותו ובמקרים מסוימים לעמוד על תיקונו.  </a:t>
            </a:r>
          </a:p>
          <a:p>
            <a:pPr marL="285750" indent="-285750" algn="just">
              <a:buFont typeface="Wingdings" panose="05000000000000000000" pitchFamily="2" charset="2"/>
              <a:buChar char="Ø"/>
            </a:pPr>
            <a:r>
              <a:rPr lang="he-IL" sz="2000" dirty="0">
                <a:latin typeface="Calibri" panose="020F0502020204030204" pitchFamily="34" charset="0"/>
                <a:cs typeface="Calibri" panose="020F0502020204030204" pitchFamily="34" charset="0"/>
              </a:rPr>
              <a:t>לצורך המחשת הרעיון בחרנו לאמץ את הבדיקות שלנו על נתונים מעולם הרפואה, שם קריטי לעמוד חריגות בקרב האוכלוסייה הבריאה.</a:t>
            </a:r>
            <a:endParaRPr lang="en-US" sz="2000" dirty="0">
              <a:latin typeface="Calibri" panose="020F0502020204030204" pitchFamily="34" charset="0"/>
              <a:cs typeface="Calibri" panose="020F0502020204030204" pitchFamily="34" charset="0"/>
            </a:endParaRPr>
          </a:p>
          <a:p>
            <a:pPr algn="just"/>
            <a:endParaRPr lang="he-IL" sz="2000" dirty="0">
              <a:latin typeface="Calibri" panose="020F0502020204030204" pitchFamily="34" charset="0"/>
              <a:cs typeface="Calibri" panose="020F0502020204030204" pitchFamily="34" charset="0"/>
            </a:endParaRPr>
          </a:p>
          <a:p>
            <a:pPr algn="just"/>
            <a:endParaRPr lang="he-IL" sz="2000" dirty="0">
              <a:latin typeface="Calibri" panose="020F0502020204030204" pitchFamily="34" charset="0"/>
              <a:cs typeface="Calibri" panose="020F0502020204030204" pitchFamily="34" charset="0"/>
            </a:endParaRPr>
          </a:p>
        </p:txBody>
      </p:sp>
      <p:sp>
        <p:nvSpPr>
          <p:cNvPr id="7" name="כותרת 1">
            <a:extLst>
              <a:ext uri="{FF2B5EF4-FFF2-40B4-BE49-F238E27FC236}">
                <a16:creationId xmlns:a16="http://schemas.microsoft.com/office/drawing/2014/main" id="{4D9D1756-74E0-424F-B012-DDE9E3D38ED8}"/>
              </a:ext>
            </a:extLst>
          </p:cNvPr>
          <p:cNvSpPr txBox="1">
            <a:spLocks/>
          </p:cNvSpPr>
          <p:nvPr/>
        </p:nvSpPr>
        <p:spPr>
          <a:xfrm>
            <a:off x="677335" y="609600"/>
            <a:ext cx="8596668" cy="1858297"/>
          </a:xfrm>
          <a:prstGeom prst="rect">
            <a:avLst/>
          </a:prstGeom>
        </p:spPr>
        <p:txBody>
          <a:bodyPr vert="horz" lIns="91440" tIns="45720" rIns="91440" bIns="45720" rtlCol="0" anchor="ctr">
            <a:normAutofit/>
          </a:bodyPr>
          <a:lstStyle>
            <a:lvl1pPr algn="l" defTabSz="457200" rtl="1" eaLnBrk="1" latinLnBrk="0" hangingPunct="1">
              <a:spcBef>
                <a:spcPct val="0"/>
              </a:spcBef>
              <a:buNone/>
              <a:defRPr sz="4400" b="0" kern="1200" cap="none">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dirty="0">
                <a:latin typeface="Calibri" panose="020F0502020204030204" pitchFamily="34" charset="0"/>
                <a:cs typeface="Calibri" panose="020F0502020204030204" pitchFamily="34" charset="0"/>
              </a:rPr>
              <a:t>מטרת הפרויקט</a:t>
            </a:r>
          </a:p>
        </p:txBody>
      </p:sp>
    </p:spTree>
    <p:extLst>
      <p:ext uri="{BB962C8B-B14F-4D97-AF65-F5344CB8AC3E}">
        <p14:creationId xmlns:p14="http://schemas.microsoft.com/office/powerpoint/2010/main" val="328485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40C8D0-9FC0-4DD1-92BB-49B8D651ACE2}"/>
              </a:ext>
            </a:extLst>
          </p:cNvPr>
          <p:cNvSpPr>
            <a:spLocks noGrp="1"/>
          </p:cNvSpPr>
          <p:nvPr>
            <p:ph type="title"/>
          </p:nvPr>
        </p:nvSpPr>
        <p:spPr>
          <a:xfrm>
            <a:off x="677335" y="609600"/>
            <a:ext cx="8596668" cy="1858297"/>
          </a:xfrm>
        </p:spPr>
        <p:txBody>
          <a:bodyPr/>
          <a:lstStyle/>
          <a:p>
            <a:pPr algn="r"/>
            <a:r>
              <a:rPr lang="he-IL" dirty="0">
                <a:latin typeface="Calibri" panose="020F0502020204030204" pitchFamily="34" charset="0"/>
                <a:cs typeface="Calibri" panose="020F0502020204030204" pitchFamily="34" charset="0"/>
              </a:rPr>
              <a:t>רקע - מה זה אנומליה?</a:t>
            </a:r>
          </a:p>
        </p:txBody>
      </p:sp>
      <p:sp>
        <p:nvSpPr>
          <p:cNvPr id="3" name="מציין מיקום טקסט 2">
            <a:extLst>
              <a:ext uri="{FF2B5EF4-FFF2-40B4-BE49-F238E27FC236}">
                <a16:creationId xmlns:a16="http://schemas.microsoft.com/office/drawing/2014/main" id="{861F8C27-2AFB-4F92-83C2-DB3D5D1CAAD9}"/>
              </a:ext>
            </a:extLst>
          </p:cNvPr>
          <p:cNvSpPr>
            <a:spLocks noGrp="1"/>
          </p:cNvSpPr>
          <p:nvPr>
            <p:ph type="body" idx="1"/>
          </p:nvPr>
        </p:nvSpPr>
        <p:spPr>
          <a:xfrm>
            <a:off x="462116" y="1464539"/>
            <a:ext cx="9262855" cy="2729388"/>
          </a:xfrm>
        </p:spPr>
        <p:txBody>
          <a:bodyPr>
            <a:noAutofit/>
          </a:bodyPr>
          <a:lstStyle/>
          <a:p>
            <a:pPr marL="285750" indent="-285750" algn="just">
              <a:buFont typeface="Wingdings" panose="05000000000000000000" pitchFamily="2" charset="2"/>
              <a:buChar char="Ø"/>
            </a:pPr>
            <a:r>
              <a:rPr lang="he-IL" sz="2000" dirty="0">
                <a:latin typeface="Calibri" panose="020F0502020204030204" pitchFamily="34" charset="0"/>
                <a:cs typeface="Calibri" panose="020F0502020204030204" pitchFamily="34" charset="0"/>
              </a:rPr>
              <a:t>אנומליה, או חריגה, פירושה דפוס התנהגות שאינו תואם לאירועים או דפוסים צפויים, כלומר תבנית החורגת מההתנהגות התקינה. </a:t>
            </a:r>
          </a:p>
          <a:p>
            <a:pPr marL="285750" indent="-285750" algn="just">
              <a:buFont typeface="Wingdings" panose="05000000000000000000" pitchFamily="2" charset="2"/>
              <a:buChar char="Ø"/>
            </a:pPr>
            <a:r>
              <a:rPr lang="he-IL" sz="2000" dirty="0">
                <a:latin typeface="Calibri" panose="020F0502020204030204" pitchFamily="34" charset="0"/>
                <a:cs typeface="Calibri" panose="020F0502020204030204" pitchFamily="34" charset="0"/>
              </a:rPr>
              <a:t>על ידי פעולות ניטור המערכת, על נתונים, ניתן לתאר את המצב כ"נורמלי" ומנגד, בעת חריגה או פגם, כמצב "לא נורמלי" וזוהי למעשה האנומליה.</a:t>
            </a:r>
          </a:p>
        </p:txBody>
      </p:sp>
    </p:spTree>
    <p:extLst>
      <p:ext uri="{BB962C8B-B14F-4D97-AF65-F5344CB8AC3E}">
        <p14:creationId xmlns:p14="http://schemas.microsoft.com/office/powerpoint/2010/main" val="3303353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a:extLst>
              <a:ext uri="{FF2B5EF4-FFF2-40B4-BE49-F238E27FC236}">
                <a16:creationId xmlns:a16="http://schemas.microsoft.com/office/drawing/2014/main" id="{1C201CF5-111E-4331-B1C9-BF7FFB225509}"/>
              </a:ext>
            </a:extLst>
          </p:cNvPr>
          <p:cNvSpPr>
            <a:spLocks noGrp="1"/>
          </p:cNvSpPr>
          <p:nvPr>
            <p:ph type="body" idx="1"/>
          </p:nvPr>
        </p:nvSpPr>
        <p:spPr>
          <a:xfrm>
            <a:off x="147143" y="2649754"/>
            <a:ext cx="4638642" cy="3136490"/>
          </a:xfrm>
        </p:spPr>
        <p:txBody>
          <a:bodyPr>
            <a:normAutofit/>
          </a:bodyPr>
          <a:lstStyle/>
          <a:p>
            <a:pPr marL="285750" indent="-285750" algn="r">
              <a:buFont typeface="Wingdings" panose="05000000000000000000" pitchFamily="2" charset="2"/>
              <a:buChar char="Ø"/>
            </a:pPr>
            <a:r>
              <a:rPr lang="he-IL" sz="2000" dirty="0">
                <a:solidFill>
                  <a:schemeClr val="tx1"/>
                </a:solidFill>
                <a:latin typeface="Calibri" panose="020F0502020204030204" pitchFamily="34" charset="0"/>
                <a:cs typeface="Calibri" panose="020F0502020204030204" pitchFamily="34" charset="0"/>
              </a:rPr>
              <a:t>שימוש בנתונים רפואיים </a:t>
            </a:r>
          </a:p>
          <a:p>
            <a:pPr marL="285750" indent="-285750" algn="r">
              <a:buFont typeface="Wingdings" panose="05000000000000000000" pitchFamily="2" charset="2"/>
              <a:buChar char="Ø"/>
            </a:pPr>
            <a:r>
              <a:rPr lang="he-IL" sz="2000" dirty="0">
                <a:solidFill>
                  <a:schemeClr val="tx1"/>
                </a:solidFill>
                <a:latin typeface="Calibri" panose="020F0502020204030204" pitchFamily="34" charset="0"/>
                <a:cs typeface="Calibri" panose="020F0502020204030204" pitchFamily="34" charset="0"/>
              </a:rPr>
              <a:t>פיתוח השיטות הבאות:</a:t>
            </a:r>
          </a:p>
          <a:p>
            <a:pPr marL="742950" lvl="1" indent="-285750">
              <a:buFont typeface="Wingdings" panose="05000000000000000000" pitchFamily="2" charset="2"/>
              <a:buChar char="Ø"/>
            </a:pPr>
            <a:r>
              <a:rPr lang="he-IL" sz="2000" dirty="0">
                <a:solidFill>
                  <a:schemeClr val="tx1"/>
                </a:solidFill>
                <a:latin typeface="Calibri" panose="020F0502020204030204" pitchFamily="34" charset="0"/>
                <a:cs typeface="Calibri" panose="020F0502020204030204" pitchFamily="34" charset="0"/>
              </a:rPr>
              <a:t>למידת מכונה - </a:t>
            </a:r>
            <a:r>
              <a:rPr lang="en-US" sz="2000" dirty="0">
                <a:solidFill>
                  <a:schemeClr val="tx1"/>
                </a:solidFill>
                <a:latin typeface="Calibri" panose="020F0502020204030204" pitchFamily="34" charset="0"/>
                <a:cs typeface="Calibri" panose="020F0502020204030204" pitchFamily="34" charset="0"/>
              </a:rPr>
              <a:t>Machine Learning</a:t>
            </a:r>
            <a:endParaRPr lang="he-IL" sz="2000" dirty="0">
              <a:solidFill>
                <a:schemeClr val="tx1"/>
              </a:solidFill>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he-IL" sz="2000" dirty="0">
                <a:solidFill>
                  <a:schemeClr val="tx1"/>
                </a:solidFill>
                <a:latin typeface="Calibri" panose="020F0502020204030204" pitchFamily="34" charset="0"/>
                <a:cs typeface="Calibri" panose="020F0502020204030204" pitchFamily="34" charset="0"/>
              </a:rPr>
              <a:t>עץ למפל-זיו  - </a:t>
            </a:r>
            <a:r>
              <a:rPr lang="en-US" sz="2000" dirty="0">
                <a:solidFill>
                  <a:schemeClr val="tx1"/>
                </a:solidFill>
                <a:latin typeface="Calibri" panose="020F0502020204030204" pitchFamily="34" charset="0"/>
                <a:cs typeface="Calibri" panose="020F0502020204030204" pitchFamily="34" charset="0"/>
              </a:rPr>
              <a:t>Lempel-Ziv</a:t>
            </a:r>
            <a:endParaRPr lang="he-IL" sz="2000" dirty="0">
              <a:solidFill>
                <a:schemeClr val="tx1"/>
              </a:solidFill>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he-IL" sz="2000" dirty="0">
                <a:solidFill>
                  <a:schemeClr val="tx1"/>
                </a:solidFill>
                <a:latin typeface="Calibri" panose="020F0502020204030204" pitchFamily="34" charset="0"/>
                <a:cs typeface="Calibri" panose="020F0502020204030204" pitchFamily="34" charset="0"/>
              </a:rPr>
              <a:t>אנטרופיה - </a:t>
            </a:r>
            <a:r>
              <a:rPr lang="en-US" sz="2000" dirty="0">
                <a:solidFill>
                  <a:schemeClr val="tx1"/>
                </a:solidFill>
                <a:latin typeface="Calibri" panose="020F0502020204030204" pitchFamily="34" charset="0"/>
                <a:cs typeface="Calibri" panose="020F0502020204030204" pitchFamily="34" charset="0"/>
              </a:rPr>
              <a:t>Entropy</a:t>
            </a:r>
            <a:endParaRPr lang="he-IL" sz="2000" dirty="0">
              <a:solidFill>
                <a:schemeClr val="tx1"/>
              </a:solidFill>
              <a:latin typeface="Calibri" panose="020F0502020204030204" pitchFamily="34" charset="0"/>
              <a:cs typeface="Calibri" panose="020F0502020204030204" pitchFamily="34" charset="0"/>
            </a:endParaRPr>
          </a:p>
          <a:p>
            <a:pPr marL="285750" indent="-285750" algn="r">
              <a:buFont typeface="Wingdings" panose="05000000000000000000" pitchFamily="2" charset="2"/>
              <a:buChar char="Ø"/>
            </a:pPr>
            <a:r>
              <a:rPr lang="he-IL" sz="2000" dirty="0">
                <a:solidFill>
                  <a:schemeClr val="tx1"/>
                </a:solidFill>
                <a:latin typeface="Calibri" panose="020F0502020204030204" pitchFamily="34" charset="0"/>
                <a:cs typeface="Calibri" panose="020F0502020204030204" pitchFamily="34" charset="0"/>
              </a:rPr>
              <a:t>שילוב השיטות הנ"ל לכדי כלי פיתוח אחד וגזירת מסקנות בעזרת עקרון "הצבעת הרוב".</a:t>
            </a:r>
          </a:p>
          <a:p>
            <a:endParaRPr lang="he-IL" sz="2000" dirty="0">
              <a:solidFill>
                <a:schemeClr val="tx1"/>
              </a:solidFill>
              <a:latin typeface="Calibri" panose="020F0502020204030204" pitchFamily="34" charset="0"/>
              <a:cs typeface="Calibri" panose="020F0502020204030204" pitchFamily="34" charset="0"/>
            </a:endParaRPr>
          </a:p>
        </p:txBody>
      </p:sp>
      <p:sp>
        <p:nvSpPr>
          <p:cNvPr id="6" name="כותרת 1">
            <a:extLst>
              <a:ext uri="{FF2B5EF4-FFF2-40B4-BE49-F238E27FC236}">
                <a16:creationId xmlns:a16="http://schemas.microsoft.com/office/drawing/2014/main" id="{4B55DA6C-CE8D-47FA-8A05-69027B6D1086}"/>
              </a:ext>
            </a:extLst>
          </p:cNvPr>
          <p:cNvSpPr>
            <a:spLocks noGrp="1"/>
          </p:cNvSpPr>
          <p:nvPr>
            <p:ph type="title"/>
          </p:nvPr>
        </p:nvSpPr>
        <p:spPr>
          <a:xfrm>
            <a:off x="677335" y="609600"/>
            <a:ext cx="8643646" cy="1858297"/>
          </a:xfrm>
        </p:spPr>
        <p:txBody>
          <a:bodyPr/>
          <a:lstStyle/>
          <a:p>
            <a:pPr algn="r"/>
            <a:r>
              <a:rPr lang="he-IL" dirty="0">
                <a:latin typeface="Calibri" panose="020F0502020204030204" pitchFamily="34" charset="0"/>
                <a:cs typeface="Calibri" panose="020F0502020204030204" pitchFamily="34" charset="0"/>
              </a:rPr>
              <a:t>מבוא - קוד ופיתוח </a:t>
            </a:r>
          </a:p>
        </p:txBody>
      </p:sp>
      <p:pic>
        <p:nvPicPr>
          <p:cNvPr id="7" name="תמונה 6" descr="גזירת מסך">
            <a:extLst>
              <a:ext uri="{FF2B5EF4-FFF2-40B4-BE49-F238E27FC236}">
                <a16:creationId xmlns:a16="http://schemas.microsoft.com/office/drawing/2014/main" id="{C8361A5D-259F-446A-AEA9-916DA1461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785" y="1976777"/>
            <a:ext cx="4535196" cy="3991324"/>
          </a:xfrm>
          <a:prstGeom prst="rect">
            <a:avLst/>
          </a:prstGeom>
        </p:spPr>
      </p:pic>
    </p:spTree>
    <p:extLst>
      <p:ext uri="{BB962C8B-B14F-4D97-AF65-F5344CB8AC3E}">
        <p14:creationId xmlns:p14="http://schemas.microsoft.com/office/powerpoint/2010/main" val="507119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a:extLst>
              <a:ext uri="{FF2B5EF4-FFF2-40B4-BE49-F238E27FC236}">
                <a16:creationId xmlns:a16="http://schemas.microsoft.com/office/drawing/2014/main" id="{1C201CF5-111E-4331-B1C9-BF7FFB225509}"/>
              </a:ext>
            </a:extLst>
          </p:cNvPr>
          <p:cNvSpPr>
            <a:spLocks noGrp="1"/>
          </p:cNvSpPr>
          <p:nvPr>
            <p:ph type="body" idx="1"/>
          </p:nvPr>
        </p:nvSpPr>
        <p:spPr>
          <a:xfrm>
            <a:off x="677335" y="2133599"/>
            <a:ext cx="8915399" cy="2979175"/>
          </a:xfrm>
        </p:spPr>
        <p:txBody>
          <a:bodyPr>
            <a:noAutofit/>
          </a:bodyPr>
          <a:lstStyle/>
          <a:p>
            <a:pPr algn="just"/>
            <a:endParaRPr lang="he-IL"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he-IL" sz="2000" dirty="0">
                <a:latin typeface="Calibri" panose="020F0502020204030204" pitchFamily="34" charset="0"/>
                <a:cs typeface="Calibri" panose="020F0502020204030204" pitchFamily="34" charset="0"/>
              </a:rPr>
              <a:t>למידת מכונה, היא תחום מחקרי שכיח למימוש בינה מלאכותית.</a:t>
            </a:r>
          </a:p>
          <a:p>
            <a:pPr marL="342900" indent="-342900" algn="just">
              <a:buFont typeface="Wingdings" panose="05000000000000000000" pitchFamily="2" charset="2"/>
              <a:buChar char="Ø"/>
            </a:pPr>
            <a:r>
              <a:rPr lang="he-IL" sz="2000" dirty="0">
                <a:latin typeface="Calibri" panose="020F0502020204030204" pitchFamily="34" charset="0"/>
                <a:cs typeface="Calibri" panose="020F0502020204030204" pitchFamily="34" charset="0"/>
              </a:rPr>
              <a:t>בינה מלאכותית היא תחום מחקר שעוסק בדרכים שיאפשרו למחשב לבצע פעולות שכיום בני אדם מטיבים לבצע באופן שקול יותר. </a:t>
            </a:r>
          </a:p>
          <a:p>
            <a:pPr marL="342900" indent="-342900" algn="just">
              <a:buFont typeface="Wingdings" panose="05000000000000000000" pitchFamily="2" charset="2"/>
              <a:buChar char="Ø"/>
            </a:pPr>
            <a:r>
              <a:rPr lang="he-IL" sz="2000" dirty="0">
                <a:latin typeface="Calibri" panose="020F0502020204030204" pitchFamily="34" charset="0"/>
                <a:cs typeface="Calibri" panose="020F0502020204030204" pitchFamily="34" charset="0"/>
              </a:rPr>
              <a:t>במודל זה נאמץ את </a:t>
            </a:r>
            <a:r>
              <a:rPr lang="he-IL" dirty="0"/>
              <a:t>שיטת </a:t>
            </a:r>
            <a:r>
              <a:rPr lang="en-US" dirty="0"/>
              <a:t>Unsupervised Learning</a:t>
            </a:r>
            <a:r>
              <a:rPr lang="he-IL" dirty="0"/>
              <a:t> ("למידה ללא השגחה") בה המערכת לומדת את הנתונים ומסווגת אותם תוך כדי הרצה. </a:t>
            </a:r>
          </a:p>
          <a:p>
            <a:pPr marL="342900" indent="-342900" algn="just">
              <a:buFont typeface="Wingdings" panose="05000000000000000000" pitchFamily="2" charset="2"/>
              <a:buChar char="Ø"/>
            </a:pPr>
            <a:r>
              <a:rPr lang="he-IL" dirty="0"/>
              <a:t>בפרט, נעזר בטכניקת</a:t>
            </a:r>
            <a:r>
              <a:rPr lang="en-US" dirty="0"/>
              <a:t>Clustering </a:t>
            </a:r>
            <a:r>
              <a:rPr lang="he-IL" dirty="0"/>
              <a:t> ("קיבוץ אשכולות") ונעבוד עם אלגוריתם </a:t>
            </a:r>
            <a:r>
              <a:rPr lang="en-US" dirty="0"/>
              <a:t>K-means</a:t>
            </a:r>
            <a:r>
              <a:rPr lang="he-IL" dirty="0"/>
              <a:t>.</a:t>
            </a:r>
          </a:p>
          <a:p>
            <a:pPr algn="just"/>
            <a:endParaRPr lang="en-US" sz="2000" dirty="0">
              <a:latin typeface="Calibri" panose="020F0502020204030204" pitchFamily="34" charset="0"/>
              <a:cs typeface="Calibri" panose="020F0502020204030204" pitchFamily="34" charset="0"/>
            </a:endParaRPr>
          </a:p>
          <a:p>
            <a:pPr algn="just"/>
            <a:endParaRPr lang="he-IL" sz="2000" dirty="0">
              <a:latin typeface="Calibri" panose="020F0502020204030204" pitchFamily="34" charset="0"/>
              <a:cs typeface="Calibri" panose="020F0502020204030204" pitchFamily="34" charset="0"/>
            </a:endParaRPr>
          </a:p>
          <a:p>
            <a:pPr algn="just"/>
            <a:endParaRPr lang="he-IL" sz="2000" dirty="0">
              <a:latin typeface="Calibri" panose="020F0502020204030204" pitchFamily="34" charset="0"/>
              <a:cs typeface="Calibri" panose="020F0502020204030204" pitchFamily="34" charset="0"/>
            </a:endParaRPr>
          </a:p>
        </p:txBody>
      </p:sp>
      <p:sp>
        <p:nvSpPr>
          <p:cNvPr id="6" name="כותרת 1">
            <a:extLst>
              <a:ext uri="{FF2B5EF4-FFF2-40B4-BE49-F238E27FC236}">
                <a16:creationId xmlns:a16="http://schemas.microsoft.com/office/drawing/2014/main" id="{D697E18A-956C-4341-A502-54C9BD113BAD}"/>
              </a:ext>
            </a:extLst>
          </p:cNvPr>
          <p:cNvSpPr>
            <a:spLocks noGrp="1"/>
          </p:cNvSpPr>
          <p:nvPr>
            <p:ph type="title"/>
          </p:nvPr>
        </p:nvSpPr>
        <p:spPr>
          <a:xfrm>
            <a:off x="677335" y="609600"/>
            <a:ext cx="8643646" cy="1858297"/>
          </a:xfrm>
        </p:spPr>
        <p:txBody>
          <a:bodyPr/>
          <a:lstStyle/>
          <a:p>
            <a:pPr algn="r"/>
            <a:r>
              <a:rPr lang="he-IL" dirty="0">
                <a:latin typeface="Calibri" panose="020F0502020204030204" pitchFamily="34" charset="0"/>
                <a:cs typeface="Calibri" panose="020F0502020204030204" pitchFamily="34" charset="0"/>
              </a:rPr>
              <a:t>למידת מכונה - </a:t>
            </a:r>
            <a:r>
              <a:rPr lang="en-US" dirty="0">
                <a:latin typeface="Calibri" panose="020F0502020204030204" pitchFamily="34" charset="0"/>
                <a:cs typeface="Calibri" panose="020F0502020204030204" pitchFamily="34" charset="0"/>
              </a:rPr>
              <a:t>Machine Learning</a:t>
            </a:r>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468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תמונה 7" descr="תמונה שמכילה טקסט&#10;&#10;תיאור שנוצר ברמת מהימנות גבוהה">
            <a:extLst>
              <a:ext uri="{FF2B5EF4-FFF2-40B4-BE49-F238E27FC236}">
                <a16:creationId xmlns:a16="http://schemas.microsoft.com/office/drawing/2014/main" id="{637EA00E-7E00-4CF7-883E-9B8240D8B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300" y="3429000"/>
            <a:ext cx="4870700" cy="309895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תמונה 8" descr="תמונה שמכילה צילום מסך&#10;&#10;תיאור שנוצר ברמת מהימנות גבוהה">
            <a:extLst>
              <a:ext uri="{FF2B5EF4-FFF2-40B4-BE49-F238E27FC236}">
                <a16:creationId xmlns:a16="http://schemas.microsoft.com/office/drawing/2014/main" id="{50ADBCE6-6503-4323-9F7E-C3E20C5D2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297" y="354492"/>
            <a:ext cx="3554118" cy="26793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תמונה 9" descr="תמונה שמכילה מפה&#10;&#10;תיאור שנוצר ברמת מהימנות גבוהה">
            <a:extLst>
              <a:ext uri="{FF2B5EF4-FFF2-40B4-BE49-F238E27FC236}">
                <a16:creationId xmlns:a16="http://schemas.microsoft.com/office/drawing/2014/main" id="{BD4F7F88-EBD1-4401-9867-78F6A77840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5175" y="362985"/>
            <a:ext cx="3562610" cy="26708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תמונה 10" descr="תמונה שמכילה מפה&#10;&#10;תיאור שנוצר ברמת מהימנות גבוהה">
            <a:extLst>
              <a:ext uri="{FF2B5EF4-FFF2-40B4-BE49-F238E27FC236}">
                <a16:creationId xmlns:a16="http://schemas.microsoft.com/office/drawing/2014/main" id="{B0C320F7-338E-4C95-807B-F65BD9C940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5174" y="3824120"/>
            <a:ext cx="3562611" cy="26156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22352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descr="תמונה שמכילה צילום מסך&#10;&#10;תיאור שנוצר ברמת מהימנות גבוהה מאוד">
            <a:extLst>
              <a:ext uri="{FF2B5EF4-FFF2-40B4-BE49-F238E27FC236}">
                <a16:creationId xmlns:a16="http://schemas.microsoft.com/office/drawing/2014/main" id="{89E7A9B7-FFBE-45BE-BB98-2792F197C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348" y="1920785"/>
            <a:ext cx="4979878" cy="25781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47" name="קבוצה 46">
            <a:extLst>
              <a:ext uri="{FF2B5EF4-FFF2-40B4-BE49-F238E27FC236}">
                <a16:creationId xmlns:a16="http://schemas.microsoft.com/office/drawing/2014/main" id="{CE95741F-CB95-4D98-B187-8C876ED1B044}"/>
              </a:ext>
            </a:extLst>
          </p:cNvPr>
          <p:cNvGrpSpPr/>
          <p:nvPr/>
        </p:nvGrpSpPr>
        <p:grpSpPr>
          <a:xfrm>
            <a:off x="501446" y="1219249"/>
            <a:ext cx="6076335" cy="3736209"/>
            <a:chOff x="0" y="0"/>
            <a:chExt cx="4869815" cy="3101975"/>
          </a:xfrm>
        </p:grpSpPr>
        <p:pic>
          <p:nvPicPr>
            <p:cNvPr id="48" name="תמונה 47">
              <a:extLst>
                <a:ext uri="{FF2B5EF4-FFF2-40B4-BE49-F238E27FC236}">
                  <a16:creationId xmlns:a16="http://schemas.microsoft.com/office/drawing/2014/main" id="{4B052EEF-54CD-4706-9A99-D83C3E3260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69815" cy="3101975"/>
            </a:xfrm>
            <a:prstGeom prst="rect">
              <a:avLst/>
            </a:prstGeom>
            <a:ln w="228600" cap="sq" cmpd="thickThin">
              <a:solidFill>
                <a:srgbClr val="000000"/>
              </a:solidFill>
              <a:prstDash val="solid"/>
              <a:miter lim="800000"/>
            </a:ln>
            <a:effectLst>
              <a:innerShdw blurRad="76200">
                <a:srgbClr val="000000"/>
              </a:innerShdw>
            </a:effectLst>
          </p:spPr>
        </p:pic>
        <p:sp>
          <p:nvSpPr>
            <p:cNvPr id="49" name="תרשים זרימה: מסיים 48">
              <a:extLst>
                <a:ext uri="{FF2B5EF4-FFF2-40B4-BE49-F238E27FC236}">
                  <a16:creationId xmlns:a16="http://schemas.microsoft.com/office/drawing/2014/main" id="{BD17FFA7-BD85-4CE8-8224-6203078547E2}"/>
                </a:ext>
              </a:extLst>
            </p:cNvPr>
            <p:cNvSpPr/>
            <p:nvPr/>
          </p:nvSpPr>
          <p:spPr>
            <a:xfrm>
              <a:off x="291253" y="968586"/>
              <a:ext cx="636693" cy="176106"/>
            </a:xfrm>
            <a:prstGeom prst="flowChartTerminator">
              <a:avLst/>
            </a:prstGeom>
            <a:no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50" name="תרשים זרימה: מסיים 49">
              <a:extLst>
                <a:ext uri="{FF2B5EF4-FFF2-40B4-BE49-F238E27FC236}">
                  <a16:creationId xmlns:a16="http://schemas.microsoft.com/office/drawing/2014/main" id="{D2BC793A-DDCD-49C6-941C-F3776938AA1B}"/>
                </a:ext>
              </a:extLst>
            </p:cNvPr>
            <p:cNvSpPr/>
            <p:nvPr/>
          </p:nvSpPr>
          <p:spPr>
            <a:xfrm>
              <a:off x="291253" y="1144693"/>
              <a:ext cx="636693" cy="176106"/>
            </a:xfrm>
            <a:prstGeom prst="flowChartTerminator">
              <a:avLst/>
            </a:prstGeom>
            <a:no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51" name="תרשים זרימה: מסיים 50">
              <a:extLst>
                <a:ext uri="{FF2B5EF4-FFF2-40B4-BE49-F238E27FC236}">
                  <a16:creationId xmlns:a16="http://schemas.microsoft.com/office/drawing/2014/main" id="{20178B2E-B86F-4E73-8DCC-69D4CE832C22}"/>
                </a:ext>
              </a:extLst>
            </p:cNvPr>
            <p:cNvSpPr/>
            <p:nvPr/>
          </p:nvSpPr>
          <p:spPr>
            <a:xfrm>
              <a:off x="291253" y="1652693"/>
              <a:ext cx="636693" cy="176106"/>
            </a:xfrm>
            <a:prstGeom prst="flowChartTerminator">
              <a:avLst/>
            </a:prstGeom>
            <a:no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52" name="תרשים זרימה: מסיים 51">
              <a:extLst>
                <a:ext uri="{FF2B5EF4-FFF2-40B4-BE49-F238E27FC236}">
                  <a16:creationId xmlns:a16="http://schemas.microsoft.com/office/drawing/2014/main" id="{B24A322A-F8CB-49E9-9A67-FF48D74567A6}"/>
                </a:ext>
              </a:extLst>
            </p:cNvPr>
            <p:cNvSpPr/>
            <p:nvPr/>
          </p:nvSpPr>
          <p:spPr>
            <a:xfrm>
              <a:off x="291253" y="1828800"/>
              <a:ext cx="636693" cy="176106"/>
            </a:xfrm>
            <a:prstGeom prst="flowChartTerminator">
              <a:avLst/>
            </a:prstGeom>
            <a:no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53" name="תרשים זרימה: מסיים 52">
              <a:extLst>
                <a:ext uri="{FF2B5EF4-FFF2-40B4-BE49-F238E27FC236}">
                  <a16:creationId xmlns:a16="http://schemas.microsoft.com/office/drawing/2014/main" id="{C6BA4962-8944-47C6-A7B3-34CE39461E6E}"/>
                </a:ext>
              </a:extLst>
            </p:cNvPr>
            <p:cNvSpPr/>
            <p:nvPr/>
          </p:nvSpPr>
          <p:spPr>
            <a:xfrm>
              <a:off x="291253" y="2208106"/>
              <a:ext cx="636693" cy="176106"/>
            </a:xfrm>
            <a:prstGeom prst="flowChartTerminator">
              <a:avLst/>
            </a:prstGeom>
            <a:no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grpSp>
    </p:spTree>
    <p:extLst>
      <p:ext uri="{BB962C8B-B14F-4D97-AF65-F5344CB8AC3E}">
        <p14:creationId xmlns:p14="http://schemas.microsoft.com/office/powerpoint/2010/main" val="4237714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1">
            <a:extLst>
              <a:ext uri="{FF2B5EF4-FFF2-40B4-BE49-F238E27FC236}">
                <a16:creationId xmlns:a16="http://schemas.microsoft.com/office/drawing/2014/main" id="{A694BE61-5347-40F7-923B-DF8D5A64EB31}"/>
              </a:ext>
            </a:extLst>
          </p:cNvPr>
          <p:cNvSpPr>
            <a:spLocks noGrp="1"/>
          </p:cNvSpPr>
          <p:nvPr>
            <p:ph type="title"/>
          </p:nvPr>
        </p:nvSpPr>
        <p:spPr>
          <a:xfrm>
            <a:off x="677335" y="609600"/>
            <a:ext cx="8643646" cy="1858297"/>
          </a:xfrm>
        </p:spPr>
        <p:txBody>
          <a:bodyPr/>
          <a:lstStyle/>
          <a:p>
            <a:pPr algn="r"/>
            <a:r>
              <a:rPr lang="he-IL" dirty="0">
                <a:latin typeface="Calibri" panose="020F0502020204030204" pitchFamily="34" charset="0"/>
                <a:cs typeface="Calibri" panose="020F0502020204030204" pitchFamily="34" charset="0"/>
              </a:rPr>
              <a:t>עץ למפל-זיו - </a:t>
            </a:r>
            <a:r>
              <a:rPr lang="en-US" dirty="0">
                <a:latin typeface="Calibri" panose="020F0502020204030204" pitchFamily="34" charset="0"/>
                <a:cs typeface="Calibri" panose="020F0502020204030204" pitchFamily="34" charset="0"/>
              </a:rPr>
              <a:t>Lempel-Ziv Tree</a:t>
            </a:r>
            <a:endParaRPr lang="he-IL" dirty="0">
              <a:latin typeface="Calibri" panose="020F0502020204030204" pitchFamily="34" charset="0"/>
              <a:cs typeface="Calibri" panose="020F0502020204030204" pitchFamily="34" charset="0"/>
            </a:endParaRPr>
          </a:p>
        </p:txBody>
      </p:sp>
      <p:sp>
        <p:nvSpPr>
          <p:cNvPr id="4" name="מציין מיקום טקסט 2">
            <a:extLst>
              <a:ext uri="{FF2B5EF4-FFF2-40B4-BE49-F238E27FC236}">
                <a16:creationId xmlns:a16="http://schemas.microsoft.com/office/drawing/2014/main" id="{B96DE557-023D-4E1C-BB1F-5F197EAF6539}"/>
              </a:ext>
            </a:extLst>
          </p:cNvPr>
          <p:cNvSpPr txBox="1">
            <a:spLocks/>
          </p:cNvSpPr>
          <p:nvPr/>
        </p:nvSpPr>
        <p:spPr>
          <a:xfrm>
            <a:off x="677335" y="1681316"/>
            <a:ext cx="8915399" cy="3657509"/>
          </a:xfrm>
          <a:prstGeom prst="rect">
            <a:avLst/>
          </a:prstGeom>
        </p:spPr>
        <p:txBody>
          <a:bodyPr vert="horz" lIns="91440" tIns="45720" rIns="91440" bIns="45720" rtlCol="0" anchor="ctr">
            <a:noAutofit/>
          </a:bodyPr>
          <a:lstStyle>
            <a:lvl1pPr marL="0" indent="0" algn="l" defTabSz="457200" rtl="1"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1pPr>
            <a:lvl2pPr marL="457200" indent="0" algn="r" defTabSz="457200" rtl="1"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r" defTabSz="457200" rtl="1"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r" defTabSz="457200" rtl="1"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r" defTabSz="457200" rtl="1"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r" defTabSz="457200" rtl="1"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r" defTabSz="457200" rtl="1"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r" defTabSz="457200" rtl="1"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r" defTabSz="457200" rtl="1"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endParaRPr lang="he-IL" sz="2000" dirty="0">
              <a:latin typeface="Calibri" panose="020F0502020204030204" pitchFamily="34" charset="0"/>
              <a:cs typeface="Calibri" panose="020F0502020204030204" pitchFamily="34" charset="0"/>
            </a:endParaRPr>
          </a:p>
          <a:p>
            <a:pPr marL="342900" indent="-342900" algn="r">
              <a:buFont typeface="Wingdings" panose="05000000000000000000" pitchFamily="2" charset="2"/>
              <a:buChar char="Ø"/>
            </a:pPr>
            <a:r>
              <a:rPr lang="he-IL" sz="2000" dirty="0">
                <a:latin typeface="Calibri" panose="020F0502020204030204" pitchFamily="34" charset="0"/>
                <a:cs typeface="Calibri" panose="020F0502020204030204" pitchFamily="34" charset="0"/>
              </a:rPr>
              <a:t>אלגוריתם למפל-זיו הוא אלגוריתם דחיסה אופטימלי המתבסס על חלוקת מחרוזת מקודדת לתתי-מחרוזות.</a:t>
            </a:r>
          </a:p>
          <a:p>
            <a:pPr marL="342900" indent="-342900" algn="r">
              <a:buFont typeface="Wingdings" panose="05000000000000000000" pitchFamily="2" charset="2"/>
              <a:buChar char="Ø"/>
            </a:pPr>
            <a:r>
              <a:rPr lang="he-IL" sz="2000" dirty="0">
                <a:latin typeface="Calibri" panose="020F0502020204030204" pitchFamily="34" charset="0"/>
                <a:cs typeface="Calibri" panose="020F0502020204030204" pitchFamily="34" charset="0"/>
              </a:rPr>
              <a:t>במהלך האלגוריתם נבנה מילון בתהליך דינמי.</a:t>
            </a:r>
          </a:p>
          <a:p>
            <a:pPr marL="342900" indent="-342900" algn="r">
              <a:buFont typeface="Wingdings" panose="05000000000000000000" pitchFamily="2" charset="2"/>
              <a:buChar char="Ø"/>
            </a:pPr>
            <a:r>
              <a:rPr lang="he-IL" sz="2000" dirty="0">
                <a:latin typeface="Calibri" panose="020F0502020204030204" pitchFamily="34" charset="0"/>
                <a:cs typeface="Calibri" panose="020F0502020204030204" pitchFamily="34" charset="0"/>
              </a:rPr>
              <a:t>בהקשר של זיהוי אנומליה, ניתן להגדיר מודל להתנהגות רגילה ולאחר מכן להציע מנגנון לבדיקת רצפים חדשים ולא ידועים תוך שימוש במודל זה.</a:t>
            </a:r>
            <a:endParaRPr lang="en-US" sz="2000" dirty="0">
              <a:highlight>
                <a:srgbClr val="FFFF00"/>
              </a:highlight>
              <a:latin typeface="Calibri" panose="020F0502020204030204" pitchFamily="34" charset="0"/>
              <a:cs typeface="Calibri" panose="020F0502020204030204" pitchFamily="34" charset="0"/>
            </a:endParaRPr>
          </a:p>
          <a:p>
            <a:endParaRPr lang="he-IL" sz="2000" dirty="0">
              <a:latin typeface="Calibri" panose="020F0502020204030204" pitchFamily="34" charset="0"/>
              <a:cs typeface="Calibri" panose="020F0502020204030204" pitchFamily="34" charset="0"/>
            </a:endParaRPr>
          </a:p>
          <a:p>
            <a:endParaRPr lang="he-IL"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8639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descr="גזירת מסך">
            <a:extLst>
              <a:ext uri="{FF2B5EF4-FFF2-40B4-BE49-F238E27FC236}">
                <a16:creationId xmlns:a16="http://schemas.microsoft.com/office/drawing/2014/main" id="{C5473F26-BD7C-44F7-824A-304082928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20" y="3149082"/>
            <a:ext cx="8757743" cy="3354258"/>
          </a:xfrm>
          <a:prstGeom prst="rect">
            <a:avLst/>
          </a:prstGeom>
        </p:spPr>
      </p:pic>
      <p:pic>
        <p:nvPicPr>
          <p:cNvPr id="14" name="תמונה 13" descr="תמונה שמכילה טקסט&#10;&#10;תיאור שנוצר ברמת מהימנות גבוהה">
            <a:extLst>
              <a:ext uri="{FF2B5EF4-FFF2-40B4-BE49-F238E27FC236}">
                <a16:creationId xmlns:a16="http://schemas.microsoft.com/office/drawing/2014/main" id="{8D8B0464-3DE1-4761-9892-3E15DA640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33" y="182382"/>
            <a:ext cx="4359574" cy="2773758"/>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4" name="תמונה 3" descr="גזירת מסך">
            <a:extLst>
              <a:ext uri="{FF2B5EF4-FFF2-40B4-BE49-F238E27FC236}">
                <a16:creationId xmlns:a16="http://schemas.microsoft.com/office/drawing/2014/main" id="{C257FA3F-7EAD-40A8-A1BF-C45902FA38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5524" y="2572133"/>
            <a:ext cx="4721747" cy="2187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75996971"/>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פיאה">
  <a:themeElements>
    <a:clrScheme name="כחול מספר שתיים">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TM02900688[[fn=פיאה]]</Template>
  <TotalTime>1867</TotalTime>
  <Words>357</Words>
  <Application>Microsoft Office PowerPoint</Application>
  <PresentationFormat>מסך רחב</PresentationFormat>
  <Paragraphs>37</Paragraphs>
  <Slides>11</Slides>
  <Notes>0</Notes>
  <HiddenSlides>0</HiddenSlides>
  <MMClips>0</MMClips>
  <ScaleCrop>false</ScaleCrop>
  <HeadingPairs>
    <vt:vector size="6" baseType="variant">
      <vt:variant>
        <vt:lpstr>גופנים בשימוש</vt:lpstr>
      </vt:variant>
      <vt:variant>
        <vt:i4>11</vt:i4>
      </vt:variant>
      <vt:variant>
        <vt:lpstr>ערכת נושא</vt:lpstr>
      </vt:variant>
      <vt:variant>
        <vt:i4>4</vt:i4>
      </vt:variant>
      <vt:variant>
        <vt:lpstr>כותרות שקופיות</vt:lpstr>
      </vt:variant>
      <vt:variant>
        <vt:i4>11</vt:i4>
      </vt:variant>
    </vt:vector>
  </HeadingPairs>
  <TitlesOfParts>
    <vt:vector size="26" baseType="lpstr">
      <vt:lpstr>Microsoft JhengHei UI Light</vt:lpstr>
      <vt:lpstr>Aharoni</vt:lpstr>
      <vt:lpstr>Arial</vt:lpstr>
      <vt:lpstr>Calibri</vt:lpstr>
      <vt:lpstr>Calibri Light</vt:lpstr>
      <vt:lpstr>Gisha</vt:lpstr>
      <vt:lpstr>Times New Roman</vt:lpstr>
      <vt:lpstr>Trebuchet MS</vt:lpstr>
      <vt:lpstr>Wingdings</vt:lpstr>
      <vt:lpstr>Wingdings 2</vt:lpstr>
      <vt:lpstr>Wingdings 3</vt:lpstr>
      <vt:lpstr>HDOfficeLightV0</vt:lpstr>
      <vt:lpstr>1_HDOfficeLightV0</vt:lpstr>
      <vt:lpstr>2_HDOfficeLightV0</vt:lpstr>
      <vt:lpstr>פיאה</vt:lpstr>
      <vt:lpstr>Developing Variety of Methods for Identifying Anomalies and Making Decisions According to The Majority Vote </vt:lpstr>
      <vt:lpstr>מצגת של PowerPoint‏</vt:lpstr>
      <vt:lpstr>רקע - מה זה אנומליה?</vt:lpstr>
      <vt:lpstr>מבוא - קוד ופיתוח </vt:lpstr>
      <vt:lpstr>למידת מכונה - Machine Learning</vt:lpstr>
      <vt:lpstr>מצגת של PowerPoint‏</vt:lpstr>
      <vt:lpstr>מצגת של PowerPoint‏</vt:lpstr>
      <vt:lpstr>עץ למפל-זיו - Lempel-Ziv Tree</vt:lpstr>
      <vt:lpstr>מצגת של PowerPoint‏</vt:lpstr>
      <vt:lpstr>מצגת של PowerPoint‏</vt:lpstr>
      <vt:lpstr>יעדים להמשך הפרויקט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Variety of Methods for Identifying Anomalies and Making Decisions According to The Majority Vote</dc:title>
  <dc:creator>bm</dc:creator>
  <cp:lastModifiedBy>bm</cp:lastModifiedBy>
  <cp:revision>53</cp:revision>
  <dcterms:created xsi:type="dcterms:W3CDTF">2018-01-29T10:36:33Z</dcterms:created>
  <dcterms:modified xsi:type="dcterms:W3CDTF">2018-01-31T15:26:21Z</dcterms:modified>
</cp:coreProperties>
</file>