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344" r:id="rId1"/>
    <p:sldMasterId id="2147484623" r:id="rId2"/>
    <p:sldMasterId id="2147484869" r:id="rId3"/>
    <p:sldMasterId id="2147485176" r:id="rId4"/>
  </p:sldMasterIdLst>
  <p:sldIdLst>
    <p:sldId id="256" r:id="rId5"/>
    <p:sldId id="258" r:id="rId6"/>
    <p:sldId id="259" r:id="rId7"/>
    <p:sldId id="262" r:id="rId8"/>
    <p:sldId id="270" r:id="rId9"/>
    <p:sldId id="272" r:id="rId10"/>
    <p:sldId id="269" r:id="rId11"/>
    <p:sldId id="273" r:id="rId12"/>
    <p:sldId id="276" r:id="rId13"/>
    <p:sldId id="275" r:id="rId14"/>
    <p:sldId id="27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m" initials="b" lastIdx="0" clrIdx="0">
    <p:extLst>
      <p:ext uri="{19B8F6BF-5375-455C-9EA6-DF929625EA0E}">
        <p15:presenceInfo xmlns:p15="http://schemas.microsoft.com/office/powerpoint/2012/main" userId="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56" autoAdjust="0"/>
    <p:restoredTop sz="94660"/>
  </p:normalViewPr>
  <p:slideViewPr>
    <p:cSldViewPr snapToGrid="0">
      <p:cViewPr varScale="1">
        <p:scale>
          <a:sx n="64" d="100"/>
          <a:sy n="64" d="100"/>
        </p:scale>
        <p:origin x="6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601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676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97699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2922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9891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2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104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5638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868690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20758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642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67036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742220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18548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799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626287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45682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739251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09302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32237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127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1339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1572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245224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71988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52833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0080023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69737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69556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7923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46294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95894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84885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4558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44516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57859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126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140667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59922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17233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54937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76048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3885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42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613189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440340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102919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60231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556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23877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55612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ט"ז/שבט/תשע"ח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8035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ט"ז/שבט/תשע"ח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2470562046"/>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ט"ז/שבט/תשע"ח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573244690"/>
      </p:ext>
    </p:extLst>
  </p:cSld>
  <p:clrMap bg1="lt1" tx1="dk1" bg2="lt2" tx2="dk2" accent1="accent1" accent2="accent2" accent3="accent3" accent4="accent4" accent5="accent5" accent6="accent6" hlink="hlink" folHlink="folHlink"/>
  <p:sldLayoutIdLst>
    <p:sldLayoutId id="2147484624" r:id="rId1"/>
    <p:sldLayoutId id="2147484625" r:id="rId2"/>
    <p:sldLayoutId id="2147484626" r:id="rId3"/>
    <p:sldLayoutId id="2147484627" r:id="rId4"/>
    <p:sldLayoutId id="2147484628" r:id="rId5"/>
    <p:sldLayoutId id="2147484629" r:id="rId6"/>
    <p:sldLayoutId id="2147484630" r:id="rId7"/>
    <p:sldLayoutId id="2147484631" r:id="rId8"/>
    <p:sldLayoutId id="2147484632" r:id="rId9"/>
    <p:sldLayoutId id="2147484633" r:id="rId10"/>
    <p:sldLayoutId id="2147484634" r:id="rId11"/>
    <p:sldLayoutId id="2147484635"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ט"ז/שבט/תשע"ח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824662535"/>
      </p:ext>
    </p:extLst>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 id="2147484879" r:id="rId10"/>
    <p:sldLayoutId id="2147484880" r:id="rId11"/>
    <p:sldLayoutId id="2147484881"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2457E-648A-4987-AF2E-470A4B8413F7}" type="datetimeFigureOut">
              <a:rPr lang="he-IL" smtClean="0"/>
              <a:t>ט"ז/שבט/תשע"ח</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943197433"/>
      </p:ext>
    </p:extLst>
  </p:cSld>
  <p:clrMap bg1="lt1" tx1="dk1" bg2="lt2" tx2="dk2" accent1="accent1" accent2="accent2" accent3="accent3" accent4="accent4" accent5="accent5" accent6="accent6" hlink="hlink" folHlink="folHlink"/>
  <p:sldLayoutIdLst>
    <p:sldLayoutId id="2147485177" r:id="rId1"/>
    <p:sldLayoutId id="2147485178" r:id="rId2"/>
    <p:sldLayoutId id="2147485179" r:id="rId3"/>
    <p:sldLayoutId id="2147485180" r:id="rId4"/>
    <p:sldLayoutId id="2147485181" r:id="rId5"/>
    <p:sldLayoutId id="2147485182" r:id="rId6"/>
    <p:sldLayoutId id="2147485183" r:id="rId7"/>
    <p:sldLayoutId id="2147485184" r:id="rId8"/>
    <p:sldLayoutId id="2147485185" r:id="rId9"/>
    <p:sldLayoutId id="2147485186" r:id="rId10"/>
    <p:sldLayoutId id="2147485187" r:id="rId11"/>
    <p:sldLayoutId id="2147485188" r:id="rId12"/>
    <p:sldLayoutId id="2147485189" r:id="rId13"/>
    <p:sldLayoutId id="2147485190" r:id="rId14"/>
    <p:sldLayoutId id="2147485191" r:id="rId15"/>
    <p:sldLayoutId id="2147485192"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tmp"/><Relationship Id="rId1" Type="http://schemas.openxmlformats.org/officeDocument/2006/relationships/slideLayout" Target="../slideLayouts/slideLayout46.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811F6-432A-49D4-87D5-6243ADB49039}"/>
              </a:ext>
            </a:extLst>
          </p:cNvPr>
          <p:cNvSpPr>
            <a:spLocks noGrp="1"/>
          </p:cNvSpPr>
          <p:nvPr>
            <p:ph type="ctrTitle"/>
          </p:nvPr>
        </p:nvSpPr>
        <p:spPr>
          <a:xfrm>
            <a:off x="1077340" y="521600"/>
            <a:ext cx="10037319" cy="2262781"/>
          </a:xfrm>
        </p:spPr>
        <p:txBody>
          <a:bodyPr>
            <a:noAutofit/>
          </a:bodyPr>
          <a:lstStyle/>
          <a:p>
            <a:pPr algn="ctr"/>
            <a: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t>Developing Variety of Methods for Identifying Anomalies and Making Decisions According to The Majority Vote</a:t>
            </a:r>
            <a:b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br>
            <a:endParaRPr lang="he-IL"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endParaRPr>
          </a:p>
        </p:txBody>
      </p:sp>
      <p:sp>
        <p:nvSpPr>
          <p:cNvPr id="3" name="כותרת משנה 2">
            <a:extLst>
              <a:ext uri="{FF2B5EF4-FFF2-40B4-BE49-F238E27FC236}">
                <a16:creationId xmlns:a16="http://schemas.microsoft.com/office/drawing/2014/main" id="{08DD5225-2F6B-4C8B-AB32-B4C9CD8E2B83}"/>
              </a:ext>
            </a:extLst>
          </p:cNvPr>
          <p:cNvSpPr>
            <a:spLocks noGrp="1"/>
          </p:cNvSpPr>
          <p:nvPr>
            <p:ph type="subTitle" idx="1"/>
          </p:nvPr>
        </p:nvSpPr>
        <p:spPr>
          <a:xfrm>
            <a:off x="1590682" y="5065632"/>
            <a:ext cx="8915399" cy="1126283"/>
          </a:xfrm>
        </p:spPr>
        <p:txBody>
          <a:bodyPr>
            <a:noAutofit/>
          </a:bodyPr>
          <a:lstStyle/>
          <a:p>
            <a:pPr algn="ctr" rtl="0"/>
            <a:r>
              <a:rPr lang="he-IL" b="1" dirty="0">
                <a:solidFill>
                  <a:schemeClr val="tx1"/>
                </a:solidFill>
              </a:rPr>
              <a:t>מאת:</a:t>
            </a:r>
          </a:p>
          <a:p>
            <a:pPr algn="ctr" rtl="0"/>
            <a:r>
              <a:rPr lang="he-IL" dirty="0">
                <a:solidFill>
                  <a:schemeClr val="tx1"/>
                </a:solidFill>
              </a:rPr>
              <a:t>קארין </a:t>
            </a:r>
            <a:r>
              <a:rPr lang="he-IL" dirty="0" err="1">
                <a:solidFill>
                  <a:schemeClr val="tx1"/>
                </a:solidFill>
              </a:rPr>
              <a:t>בנסון</a:t>
            </a:r>
            <a:endParaRPr lang="he-IL" dirty="0">
              <a:solidFill>
                <a:schemeClr val="tx1"/>
              </a:solidFill>
            </a:endParaRPr>
          </a:p>
          <a:p>
            <a:pPr algn="ctr" rtl="0"/>
            <a:r>
              <a:rPr lang="he-IL" dirty="0">
                <a:solidFill>
                  <a:schemeClr val="tx1"/>
                </a:solidFill>
              </a:rPr>
              <a:t>הדס בן מרדכי</a:t>
            </a:r>
          </a:p>
          <a:p>
            <a:pPr algn="ctr" rtl="0"/>
            <a:r>
              <a:rPr lang="he-IL" b="1" dirty="0">
                <a:solidFill>
                  <a:schemeClr val="tx1"/>
                </a:solidFill>
              </a:rPr>
              <a:t>מנחה אקדמי </a:t>
            </a:r>
            <a:r>
              <a:rPr lang="he-IL" dirty="0">
                <a:solidFill>
                  <a:schemeClr val="tx1"/>
                </a:solidFill>
              </a:rPr>
              <a:t>– ד"ר גיא לשם</a:t>
            </a:r>
          </a:p>
        </p:txBody>
      </p:sp>
      <p:pic>
        <p:nvPicPr>
          <p:cNvPr id="5" name="תמונה 4">
            <a:extLst>
              <a:ext uri="{FF2B5EF4-FFF2-40B4-BE49-F238E27FC236}">
                <a16:creationId xmlns:a16="http://schemas.microsoft.com/office/drawing/2014/main" id="{EB3052AC-771E-4B31-93DF-FB8F2C88D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25771">
            <a:off x="4656128" y="2476996"/>
            <a:ext cx="2784506" cy="2373677"/>
          </a:xfrm>
          <a:prstGeom prst="rect">
            <a:avLst/>
          </a:prstGeom>
        </p:spPr>
      </p:pic>
    </p:spTree>
    <p:extLst>
      <p:ext uri="{BB962C8B-B14F-4D97-AF65-F5344CB8AC3E}">
        <p14:creationId xmlns:p14="http://schemas.microsoft.com/office/powerpoint/2010/main" val="129364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גזירת מסך">
            <a:extLst>
              <a:ext uri="{FF2B5EF4-FFF2-40B4-BE49-F238E27FC236}">
                <a16:creationId xmlns:a16="http://schemas.microsoft.com/office/drawing/2014/main" id="{355CDECC-90DE-44C5-BF11-DFF198016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71" y="2839125"/>
            <a:ext cx="10536120"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תמונה 2" descr="גזירת מסך">
            <a:extLst>
              <a:ext uri="{FF2B5EF4-FFF2-40B4-BE49-F238E27FC236}">
                <a16:creationId xmlns:a16="http://schemas.microsoft.com/office/drawing/2014/main" id="{083F102F-2D1A-4665-B2EA-2419A6159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20" y="1143318"/>
            <a:ext cx="7725853" cy="1390844"/>
          </a:xfrm>
          <a:prstGeom prst="rect">
            <a:avLst/>
          </a:prstGeom>
        </p:spPr>
      </p:pic>
    </p:spTree>
    <p:extLst>
      <p:ext uri="{BB962C8B-B14F-4D97-AF65-F5344CB8AC3E}">
        <p14:creationId xmlns:p14="http://schemas.microsoft.com/office/powerpoint/2010/main" val="325881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677335" y="2580899"/>
            <a:ext cx="8915399" cy="2718367"/>
          </a:xfrm>
        </p:spPr>
        <p:txBody>
          <a:bodyPr>
            <a:noAutofit/>
          </a:bodyPr>
          <a:lstStyle/>
          <a:p>
            <a:pPr marL="342900" indent="-342900" algn="just">
              <a:buFont typeface="Wingdings" panose="05000000000000000000" pitchFamily="2" charset="2"/>
              <a:buChar char="Ø"/>
            </a:pPr>
            <a:endParaRPr lang="he-IL" dirty="0"/>
          </a:p>
          <a:p>
            <a:pPr marL="342900" indent="-342900" algn="just">
              <a:buFont typeface="Wingdings" panose="05000000000000000000" pitchFamily="2" charset="2"/>
              <a:buChar char="Ø"/>
            </a:pPr>
            <a:endParaRPr lang="he-IL" dirty="0"/>
          </a:p>
          <a:p>
            <a:pPr marL="342900" indent="-342900" algn="just">
              <a:buFont typeface="Wingdings" panose="05000000000000000000" pitchFamily="2" charset="2"/>
              <a:buChar char="Ø"/>
            </a:pPr>
            <a:endParaRPr lang="he-IL" dirty="0"/>
          </a:p>
          <a:p>
            <a:pPr marL="342900" indent="-342900" algn="just">
              <a:buFont typeface="Wingdings" panose="05000000000000000000" pitchFamily="2" charset="2"/>
              <a:buChar char="Ø"/>
            </a:pPr>
            <a:endParaRPr lang="he-IL" dirty="0"/>
          </a:p>
          <a:p>
            <a:pPr marL="342900" indent="-342900" algn="just">
              <a:buFont typeface="Wingdings" panose="05000000000000000000" pitchFamily="2" charset="2"/>
              <a:buChar char="Ø"/>
            </a:pPr>
            <a:r>
              <a:rPr lang="he-IL" dirty="0"/>
              <a:t>"האנטרופיה של </a:t>
            </a:r>
            <a:r>
              <a:rPr lang="he-IL" dirty="0" err="1"/>
              <a:t>שאנון</a:t>
            </a:r>
            <a:r>
              <a:rPr lang="he-IL" dirty="0"/>
              <a:t>" - מדד לאי וודאות על קבוצת מצבים אפשריים </a:t>
            </a:r>
            <a:r>
              <a:rPr lang="en-US" dirty="0"/>
              <a:t>X</a:t>
            </a:r>
            <a:r>
              <a:rPr lang="he-IL" dirty="0"/>
              <a:t> בהסתברויות </a:t>
            </a:r>
            <a:r>
              <a:rPr lang="en-US" dirty="0"/>
              <a:t>p(X1),…..p(</a:t>
            </a:r>
            <a:r>
              <a:rPr lang="en-US" dirty="0" err="1"/>
              <a:t>Xn</a:t>
            </a:r>
            <a:r>
              <a:rPr lang="en-US" dirty="0"/>
              <a:t>)</a:t>
            </a:r>
            <a:r>
              <a:rPr lang="he-IL" dirty="0"/>
              <a:t>.</a:t>
            </a:r>
          </a:p>
          <a:p>
            <a:pPr marL="342900" indent="-342900" algn="just">
              <a:buFont typeface="Wingdings" panose="05000000000000000000" pitchFamily="2" charset="2"/>
              <a:buChar char="Ø"/>
            </a:pPr>
            <a:r>
              <a:rPr lang="he-IL" dirty="0"/>
              <a:t>ככל שהמשתנה יותר רנדומלי כך האנטרופיה יותר גדולה ואותו דבר הפוך - ככל שיש לנו יותר מודעות באשר למשתנים כך האנטרופיה יותר קטנה. </a:t>
            </a:r>
          </a:p>
          <a:p>
            <a:pPr marL="342900" indent="-342900" algn="just">
              <a:buFont typeface="Wingdings" panose="05000000000000000000" pitchFamily="2" charset="2"/>
              <a:buChar char="Ø"/>
            </a:pPr>
            <a:r>
              <a:rPr lang="he-IL" dirty="0"/>
              <a:t>בניסיון להתאים את הרעיון לעקרונות האנומליה במערכת מורכבת וסגורה –  כאשר יש הערכה לגבי דפוסי משתנים תקינים, בעת זיהוי אנטרופיה גבוהה, נטען כי זיהינו דפוס חריג - ומכאן נזהה אנומליה.</a:t>
            </a:r>
          </a:p>
          <a:p>
            <a:pPr marL="342900" indent="-342900" algn="just">
              <a:buFont typeface="Wingdings" panose="05000000000000000000" pitchFamily="2" charset="2"/>
              <a:buChar char="Ø"/>
            </a:pPr>
            <a:endParaRPr lang="he-IL" dirty="0"/>
          </a:p>
          <a:p>
            <a:pPr algn="just"/>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D697E18A-956C-4341-A502-54C9BD113BAD}"/>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אנטרופיה - </a:t>
            </a:r>
            <a:r>
              <a:rPr lang="en-US" dirty="0">
                <a:latin typeface="Calibri" panose="020F0502020204030204" pitchFamily="34" charset="0"/>
                <a:cs typeface="Calibri" panose="020F0502020204030204" pitchFamily="34" charset="0"/>
              </a:rPr>
              <a:t>Entropy</a:t>
            </a:r>
            <a:endParaRPr lang="he-IL" dirty="0">
              <a:latin typeface="Calibri" panose="020F0502020204030204" pitchFamily="34" charset="0"/>
              <a:cs typeface="Calibri" panose="020F0502020204030204" pitchFamily="34" charset="0"/>
            </a:endParaRPr>
          </a:p>
        </p:txBody>
      </p:sp>
      <p:pic>
        <p:nvPicPr>
          <p:cNvPr id="2" name="תמונה 1">
            <a:extLst>
              <a:ext uri="{FF2B5EF4-FFF2-40B4-BE49-F238E27FC236}">
                <a16:creationId xmlns:a16="http://schemas.microsoft.com/office/drawing/2014/main" id="{38DD8C32-FC26-4C2B-93DF-A3923706A48B}"/>
              </a:ext>
            </a:extLst>
          </p:cNvPr>
          <p:cNvPicPr>
            <a:picLocks noChangeAspect="1"/>
          </p:cNvPicPr>
          <p:nvPr/>
        </p:nvPicPr>
        <p:blipFill>
          <a:blip r:embed="rId2"/>
          <a:stretch>
            <a:fillRect/>
          </a:stretch>
        </p:blipFill>
        <p:spPr>
          <a:xfrm>
            <a:off x="677335" y="877274"/>
            <a:ext cx="3523793" cy="1322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455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CB86365-92C8-4E7D-A158-6B4831384C3F}"/>
              </a:ext>
            </a:extLst>
          </p:cNvPr>
          <p:cNvSpPr>
            <a:spLocks noGrp="1"/>
          </p:cNvSpPr>
          <p:nvPr>
            <p:ph type="body" idx="1"/>
          </p:nvPr>
        </p:nvSpPr>
        <p:spPr>
          <a:xfrm>
            <a:off x="677335" y="2167506"/>
            <a:ext cx="8915399" cy="2183270"/>
          </a:xfrm>
        </p:spPr>
        <p:txBody>
          <a:bodyPr>
            <a:normAutofit fontScale="92500" lnSpcReduction="20000"/>
          </a:bodyPr>
          <a:lstStyle/>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שיפור פיתוח השיטה של למידת מכונה</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סיום פיתוח כלי שני לזיהוי אנומליה באמצעות "עץ למפל זיו"</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שלישי לזיהוי אנומליה באמצעות אנטרופיה</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הצלבת השיטות לכדי כלי אחד ויישום עקרון הכרעת הרוב</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ממשק </a:t>
            </a:r>
            <a:r>
              <a:rPr lang="en-US" sz="2000" dirty="0">
                <a:latin typeface="Calibri" panose="020F0502020204030204" pitchFamily="34" charset="0"/>
                <a:cs typeface="Calibri" panose="020F0502020204030204" pitchFamily="34" charset="0"/>
              </a:rPr>
              <a:t>GUI</a:t>
            </a:r>
            <a:r>
              <a:rPr lang="he-IL" sz="2000" dirty="0">
                <a:latin typeface="Calibri" panose="020F0502020204030204" pitchFamily="34" charset="0"/>
                <a:cs typeface="Calibri" panose="020F0502020204030204" pitchFamily="34" charset="0"/>
              </a:rPr>
              <a:t> למשתמש</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ביצוע הרצות וניתוחים על מאגרי נתונים קיימים</a:t>
            </a:r>
          </a:p>
        </p:txBody>
      </p:sp>
      <p:sp>
        <p:nvSpPr>
          <p:cNvPr id="9" name="כותרת 1">
            <a:extLst>
              <a:ext uri="{FF2B5EF4-FFF2-40B4-BE49-F238E27FC236}">
                <a16:creationId xmlns:a16="http://schemas.microsoft.com/office/drawing/2014/main" id="{2A015A16-B176-4137-81ED-9C047F106654}"/>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יעדים להמשך הפרויקט</a:t>
            </a:r>
          </a:p>
        </p:txBody>
      </p:sp>
    </p:spTree>
    <p:extLst>
      <p:ext uri="{BB962C8B-B14F-4D97-AF65-F5344CB8AC3E}">
        <p14:creationId xmlns:p14="http://schemas.microsoft.com/office/powerpoint/2010/main" val="41719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D5E93F8-E13D-44C3-ADDC-F7B3F7B57E06}"/>
              </a:ext>
            </a:extLst>
          </p:cNvPr>
          <p:cNvSpPr>
            <a:spLocks noGrp="1"/>
          </p:cNvSpPr>
          <p:nvPr>
            <p:ph type="body" idx="1"/>
          </p:nvPr>
        </p:nvSpPr>
        <p:spPr>
          <a:xfrm>
            <a:off x="438080" y="2047699"/>
            <a:ext cx="9252157" cy="3273880"/>
          </a:xfrm>
        </p:spPr>
        <p:txBody>
          <a:bodyPr>
            <a:norm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המאגד שיטות לזיהוי אנומליות ומכריע באמצעות עיקרון "הצבעת הרוב". </a:t>
            </a:r>
          </a:p>
          <a:p>
            <a:pPr lvl="1" algn="just"/>
            <a:r>
              <a:rPr lang="he-IL" sz="2000" dirty="0">
                <a:solidFill>
                  <a:schemeClr val="tx1"/>
                </a:solidFill>
                <a:latin typeface="Calibri" panose="020F0502020204030204" pitchFamily="34" charset="0"/>
                <a:cs typeface="Calibri" panose="020F0502020204030204" pitchFamily="34" charset="0"/>
              </a:rPr>
              <a:t>גילוי אנומליות בנתונים, על כל סוגיהם, נהפך להיות נושא מחקרי חשוב ופופולארי בעולם.                   זיהוי מצב חריג, בקרב קבוצת נתונים, מעיד כי משהו לא תקין התרחש ויש לדעת לזהות אותו ובמקרים מסוימים לעמוד על תיקונו.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לצורך המחשת הרעיון בחרנו לאמץ את הבדיקות שלנו על נתונים מעולם הרפואה, שם קריטי לעמוד חריגות בקרב האוכלוסייה הבריאה.</a:t>
            </a:r>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7" name="כותרת 1">
            <a:extLst>
              <a:ext uri="{FF2B5EF4-FFF2-40B4-BE49-F238E27FC236}">
                <a16:creationId xmlns:a16="http://schemas.microsoft.com/office/drawing/2014/main" id="{4D9D1756-74E0-424F-B012-DDE9E3D38ED8}"/>
              </a:ext>
            </a:extLst>
          </p:cNvPr>
          <p:cNvSpPr txBox="1">
            <a:spLocks/>
          </p:cNvSpPr>
          <p:nvPr/>
        </p:nvSpPr>
        <p:spPr>
          <a:xfrm>
            <a:off x="677335" y="609600"/>
            <a:ext cx="8596668" cy="1858297"/>
          </a:xfrm>
          <a:prstGeom prst="rect">
            <a:avLst/>
          </a:prstGeom>
        </p:spPr>
        <p:txBody>
          <a:bodyPr vert="horz" lIns="91440" tIns="45720" rIns="91440" bIns="45720" rtlCol="0" anchor="ctr">
            <a:normAutofit/>
          </a:bodyPr>
          <a:lstStyle>
            <a:lvl1pPr algn="l" defTabSz="457200" rtl="1" eaLnBrk="1" latinLnBrk="0" hangingPunct="1">
              <a:spcBef>
                <a:spcPct val="0"/>
              </a:spcBef>
              <a:buNone/>
              <a:defRPr sz="4400" b="0" kern="1200" cap="none">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dirty="0">
                <a:latin typeface="Calibri" panose="020F0502020204030204" pitchFamily="34" charset="0"/>
                <a:cs typeface="Calibri" panose="020F0502020204030204" pitchFamily="34" charset="0"/>
              </a:rPr>
              <a:t>מטרת הפרויקט</a:t>
            </a:r>
          </a:p>
        </p:txBody>
      </p:sp>
    </p:spTree>
    <p:extLst>
      <p:ext uri="{BB962C8B-B14F-4D97-AF65-F5344CB8AC3E}">
        <p14:creationId xmlns:p14="http://schemas.microsoft.com/office/powerpoint/2010/main" val="328485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40C8D0-9FC0-4DD1-92BB-49B8D651ACE2}"/>
              </a:ext>
            </a:extLst>
          </p:cNvPr>
          <p:cNvSpPr>
            <a:spLocks noGrp="1"/>
          </p:cNvSpPr>
          <p:nvPr>
            <p:ph type="title"/>
          </p:nvPr>
        </p:nvSpPr>
        <p:spPr>
          <a:xfrm>
            <a:off x="677335" y="609600"/>
            <a:ext cx="8596668" cy="1858297"/>
          </a:xfrm>
        </p:spPr>
        <p:txBody>
          <a:bodyPr/>
          <a:lstStyle/>
          <a:p>
            <a:pPr algn="r"/>
            <a:r>
              <a:rPr lang="he-IL" dirty="0">
                <a:latin typeface="Calibri" panose="020F0502020204030204" pitchFamily="34" charset="0"/>
                <a:cs typeface="Calibri" panose="020F0502020204030204" pitchFamily="34" charset="0"/>
              </a:rPr>
              <a:t>רקע - מה זה אנומליה?</a:t>
            </a:r>
          </a:p>
        </p:txBody>
      </p:sp>
      <p:sp>
        <p:nvSpPr>
          <p:cNvPr id="3" name="מציין מיקום טקסט 2">
            <a:extLst>
              <a:ext uri="{FF2B5EF4-FFF2-40B4-BE49-F238E27FC236}">
                <a16:creationId xmlns:a16="http://schemas.microsoft.com/office/drawing/2014/main" id="{861F8C27-2AFB-4F92-83C2-DB3D5D1CAAD9}"/>
              </a:ext>
            </a:extLst>
          </p:cNvPr>
          <p:cNvSpPr>
            <a:spLocks noGrp="1"/>
          </p:cNvSpPr>
          <p:nvPr>
            <p:ph type="body" idx="1"/>
          </p:nvPr>
        </p:nvSpPr>
        <p:spPr>
          <a:xfrm>
            <a:off x="462116" y="1464539"/>
            <a:ext cx="9262855" cy="2729388"/>
          </a:xfrm>
        </p:spPr>
        <p:txBody>
          <a:bodyPr>
            <a:no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אנומליה, או חריגה, פירושה דפוס התנהגות שאינו תואם לאירועים או דפוסים צפויים, כלומר תבנית החורגת מההתנהגות התקינה.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על ידי פעולות ניטור המערכת, על נתונים, ניתן לתאר את המצב כ"נורמלי" ומנגד, בעת חריגה או פגם, כמצב "לא נורמלי" וזוהי למעשה האנומליה.</a:t>
            </a:r>
          </a:p>
        </p:txBody>
      </p:sp>
    </p:spTree>
    <p:extLst>
      <p:ext uri="{BB962C8B-B14F-4D97-AF65-F5344CB8AC3E}">
        <p14:creationId xmlns:p14="http://schemas.microsoft.com/office/powerpoint/2010/main" val="330335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147143" y="2649754"/>
            <a:ext cx="4638642" cy="3136490"/>
          </a:xfrm>
        </p:spPr>
        <p:txBody>
          <a:bodyPr>
            <a:normAutofit/>
          </a:bodyPr>
          <a:lstStyle/>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שימוש בנתונים רפואיים </a:t>
            </a: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פיתוח השיטות הבאות:</a:t>
            </a: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למידת מכונה - </a:t>
            </a:r>
            <a:r>
              <a:rPr lang="en-US" sz="2000" dirty="0">
                <a:solidFill>
                  <a:schemeClr val="tx1"/>
                </a:solidFill>
                <a:latin typeface="Calibri" panose="020F0502020204030204" pitchFamily="34" charset="0"/>
                <a:cs typeface="Calibri" panose="020F0502020204030204" pitchFamily="34" charset="0"/>
              </a:rPr>
              <a:t>Machine Learning</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עץ למפל-זיו  - </a:t>
            </a:r>
            <a:r>
              <a:rPr lang="en-US" sz="2000" dirty="0">
                <a:solidFill>
                  <a:schemeClr val="tx1"/>
                </a:solidFill>
                <a:latin typeface="Calibri" panose="020F0502020204030204" pitchFamily="34" charset="0"/>
                <a:cs typeface="Calibri" panose="020F0502020204030204" pitchFamily="34" charset="0"/>
              </a:rPr>
              <a:t>Lempel-Ziv</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אנטרופיה - </a:t>
            </a:r>
            <a:r>
              <a:rPr lang="en-US" sz="2000" dirty="0">
                <a:solidFill>
                  <a:schemeClr val="tx1"/>
                </a:solidFill>
                <a:latin typeface="Calibri" panose="020F0502020204030204" pitchFamily="34" charset="0"/>
                <a:cs typeface="Calibri" panose="020F0502020204030204" pitchFamily="34" charset="0"/>
              </a:rPr>
              <a:t>Entropy</a:t>
            </a:r>
            <a:endParaRPr lang="he-IL" sz="2000" dirty="0">
              <a:solidFill>
                <a:schemeClr val="tx1"/>
              </a:solidFill>
              <a:latin typeface="Calibri" panose="020F0502020204030204" pitchFamily="34" charset="0"/>
              <a:cs typeface="Calibri" panose="020F0502020204030204" pitchFamily="34" charset="0"/>
            </a:endParaRP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שילוב השיטות הנ"ל לכדי כלי פיתוח אחד וגזירת מסקנות בעזרת עקרון "הצבעת הרוב".</a:t>
            </a:r>
          </a:p>
          <a:p>
            <a:endParaRPr lang="he-IL" sz="2000" dirty="0">
              <a:solidFill>
                <a:schemeClr val="tx1"/>
              </a:solidFill>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4B55DA6C-CE8D-47FA-8A05-69027B6D1086}"/>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מבוא - קוד ופיתוח </a:t>
            </a:r>
          </a:p>
        </p:txBody>
      </p:sp>
      <p:pic>
        <p:nvPicPr>
          <p:cNvPr id="7" name="תמונה 6" descr="גזירת מסך">
            <a:extLst>
              <a:ext uri="{FF2B5EF4-FFF2-40B4-BE49-F238E27FC236}">
                <a16:creationId xmlns:a16="http://schemas.microsoft.com/office/drawing/2014/main" id="{C8361A5D-259F-446A-AEA9-916DA1461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785" y="1976777"/>
            <a:ext cx="4535196" cy="3991324"/>
          </a:xfrm>
          <a:prstGeom prst="rect">
            <a:avLst/>
          </a:prstGeom>
        </p:spPr>
      </p:pic>
    </p:spTree>
    <p:extLst>
      <p:ext uri="{BB962C8B-B14F-4D97-AF65-F5344CB8AC3E}">
        <p14:creationId xmlns:p14="http://schemas.microsoft.com/office/powerpoint/2010/main" val="5071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677335" y="2133599"/>
            <a:ext cx="8915399" cy="2979175"/>
          </a:xfrm>
        </p:spPr>
        <p:txBody>
          <a:bodyPr>
            <a:noAutofit/>
          </a:bodyPr>
          <a:lstStyle/>
          <a:p>
            <a:pPr algn="just"/>
            <a:endParaRPr lang="he-IL"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למידת מכונה, היא תחום מחקרי שכיח למימוש בינה מלאכותית.</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בינה מלאכותית היא תחום מחקר שעוסק בדרכים שיאפשרו למחשב לבצע פעולות שכיום בני אדם מטיבים לבצע באופן שקול יותר. </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במודל זה נאמץ את </a:t>
            </a:r>
            <a:r>
              <a:rPr lang="he-IL" dirty="0"/>
              <a:t>שיטת </a:t>
            </a:r>
            <a:r>
              <a:rPr lang="en-US" dirty="0"/>
              <a:t>Unsupervised Learning</a:t>
            </a:r>
            <a:r>
              <a:rPr lang="he-IL" dirty="0"/>
              <a:t> ("למידה ללא השגחה") בה המערכת לומדת את הנתונים ומסווגת אותם תוך כדי הרצה. </a:t>
            </a:r>
          </a:p>
          <a:p>
            <a:pPr marL="342900" indent="-342900" algn="just">
              <a:buFont typeface="Wingdings" panose="05000000000000000000" pitchFamily="2" charset="2"/>
              <a:buChar char="Ø"/>
            </a:pPr>
            <a:r>
              <a:rPr lang="he-IL" dirty="0"/>
              <a:t>בפרט, נעזר בטכניקת</a:t>
            </a:r>
            <a:r>
              <a:rPr lang="en-US" dirty="0"/>
              <a:t>Clustering </a:t>
            </a:r>
            <a:r>
              <a:rPr lang="he-IL" dirty="0"/>
              <a:t> ("קיבוץ אשכולות") ונעבוד עם אלגוריתם </a:t>
            </a:r>
            <a:r>
              <a:rPr lang="en-US" dirty="0"/>
              <a:t>K-means</a:t>
            </a:r>
            <a:r>
              <a:rPr lang="he-IL" dirty="0"/>
              <a:t>.</a:t>
            </a:r>
          </a:p>
          <a:p>
            <a:pPr algn="just"/>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D697E18A-956C-4341-A502-54C9BD113BAD}"/>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למידת מכונה - </a:t>
            </a:r>
            <a:r>
              <a:rPr lang="en-US" dirty="0">
                <a:latin typeface="Calibri" panose="020F0502020204030204" pitchFamily="34" charset="0"/>
                <a:cs typeface="Calibri" panose="020F0502020204030204" pitchFamily="34" charset="0"/>
              </a:rPr>
              <a:t>Machine Learning</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46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טקסט&#10;&#10;תיאור שנוצר ברמת מהימנות גבוהה">
            <a:extLst>
              <a:ext uri="{FF2B5EF4-FFF2-40B4-BE49-F238E27FC236}">
                <a16:creationId xmlns:a16="http://schemas.microsoft.com/office/drawing/2014/main" id="{637EA00E-7E00-4CF7-883E-9B8240D8B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00" y="3429000"/>
            <a:ext cx="4870700" cy="30989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תמונה 8" descr="תמונה שמכילה צילום מסך&#10;&#10;תיאור שנוצר ברמת מהימנות גבוהה">
            <a:extLst>
              <a:ext uri="{FF2B5EF4-FFF2-40B4-BE49-F238E27FC236}">
                <a16:creationId xmlns:a16="http://schemas.microsoft.com/office/drawing/2014/main" id="{50ADBCE6-6503-4323-9F7E-C3E20C5D2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297" y="354492"/>
            <a:ext cx="3554118" cy="26793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תמונה 9" descr="תמונה שמכילה מפה&#10;&#10;תיאור שנוצר ברמת מהימנות גבוהה">
            <a:extLst>
              <a:ext uri="{FF2B5EF4-FFF2-40B4-BE49-F238E27FC236}">
                <a16:creationId xmlns:a16="http://schemas.microsoft.com/office/drawing/2014/main" id="{BD4F7F88-EBD1-4401-9867-78F6A7784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175" y="362985"/>
            <a:ext cx="3562610" cy="2670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תמונה 10" descr="תמונה שמכילה מפה&#10;&#10;תיאור שנוצר ברמת מהימנות גבוהה">
            <a:extLst>
              <a:ext uri="{FF2B5EF4-FFF2-40B4-BE49-F238E27FC236}">
                <a16:creationId xmlns:a16="http://schemas.microsoft.com/office/drawing/2014/main" id="{B0C320F7-338E-4C95-807B-F65BD9C94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174" y="3824120"/>
            <a:ext cx="3562611" cy="2615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235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לום מסך&#10;&#10;תיאור שנוצר ברמת מהימנות גבוהה מאוד">
            <a:extLst>
              <a:ext uri="{FF2B5EF4-FFF2-40B4-BE49-F238E27FC236}">
                <a16:creationId xmlns:a16="http://schemas.microsoft.com/office/drawing/2014/main" id="{89E7A9B7-FFBE-45BE-BB98-2792F197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348" y="1920785"/>
            <a:ext cx="4979878" cy="2578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7" name="קבוצה 46">
            <a:extLst>
              <a:ext uri="{FF2B5EF4-FFF2-40B4-BE49-F238E27FC236}">
                <a16:creationId xmlns:a16="http://schemas.microsoft.com/office/drawing/2014/main" id="{CE95741F-CB95-4D98-B187-8C876ED1B044}"/>
              </a:ext>
            </a:extLst>
          </p:cNvPr>
          <p:cNvGrpSpPr/>
          <p:nvPr/>
        </p:nvGrpSpPr>
        <p:grpSpPr>
          <a:xfrm>
            <a:off x="501446" y="1219249"/>
            <a:ext cx="6076335" cy="3736209"/>
            <a:chOff x="0" y="0"/>
            <a:chExt cx="4869815" cy="3101975"/>
          </a:xfrm>
        </p:grpSpPr>
        <p:pic>
          <p:nvPicPr>
            <p:cNvPr id="48" name="תמונה 47">
              <a:extLst>
                <a:ext uri="{FF2B5EF4-FFF2-40B4-BE49-F238E27FC236}">
                  <a16:creationId xmlns:a16="http://schemas.microsoft.com/office/drawing/2014/main" id="{4B052EEF-54CD-4706-9A99-D83C3E3260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69815" cy="3101975"/>
            </a:xfrm>
            <a:prstGeom prst="rect">
              <a:avLst/>
            </a:prstGeom>
            <a:ln w="228600" cap="sq" cmpd="thickThin">
              <a:solidFill>
                <a:srgbClr val="000000"/>
              </a:solidFill>
              <a:prstDash val="solid"/>
              <a:miter lim="800000"/>
            </a:ln>
            <a:effectLst>
              <a:innerShdw blurRad="76200">
                <a:srgbClr val="000000"/>
              </a:innerShdw>
            </a:effectLst>
          </p:spPr>
        </p:pic>
        <p:sp>
          <p:nvSpPr>
            <p:cNvPr id="49" name="תרשים זרימה: מסיים 48">
              <a:extLst>
                <a:ext uri="{FF2B5EF4-FFF2-40B4-BE49-F238E27FC236}">
                  <a16:creationId xmlns:a16="http://schemas.microsoft.com/office/drawing/2014/main" id="{BD17FFA7-BD85-4CE8-8224-6203078547E2}"/>
                </a:ext>
              </a:extLst>
            </p:cNvPr>
            <p:cNvSpPr/>
            <p:nvPr/>
          </p:nvSpPr>
          <p:spPr>
            <a:xfrm>
              <a:off x="291253" y="96858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0" name="תרשים זרימה: מסיים 49">
              <a:extLst>
                <a:ext uri="{FF2B5EF4-FFF2-40B4-BE49-F238E27FC236}">
                  <a16:creationId xmlns:a16="http://schemas.microsoft.com/office/drawing/2014/main" id="{D2BC793A-DDCD-49C6-941C-F3776938AA1B}"/>
                </a:ext>
              </a:extLst>
            </p:cNvPr>
            <p:cNvSpPr/>
            <p:nvPr/>
          </p:nvSpPr>
          <p:spPr>
            <a:xfrm>
              <a:off x="291253" y="1144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1" name="תרשים זרימה: מסיים 50">
              <a:extLst>
                <a:ext uri="{FF2B5EF4-FFF2-40B4-BE49-F238E27FC236}">
                  <a16:creationId xmlns:a16="http://schemas.microsoft.com/office/drawing/2014/main" id="{20178B2E-B86F-4E73-8DCC-69D4CE832C22}"/>
                </a:ext>
              </a:extLst>
            </p:cNvPr>
            <p:cNvSpPr/>
            <p:nvPr/>
          </p:nvSpPr>
          <p:spPr>
            <a:xfrm>
              <a:off x="291253" y="1652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2" name="תרשים זרימה: מסיים 51">
              <a:extLst>
                <a:ext uri="{FF2B5EF4-FFF2-40B4-BE49-F238E27FC236}">
                  <a16:creationId xmlns:a16="http://schemas.microsoft.com/office/drawing/2014/main" id="{B24A322A-F8CB-49E9-9A67-FF48D74567A6}"/>
                </a:ext>
              </a:extLst>
            </p:cNvPr>
            <p:cNvSpPr/>
            <p:nvPr/>
          </p:nvSpPr>
          <p:spPr>
            <a:xfrm>
              <a:off x="291253" y="1828800"/>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3" name="תרשים זרימה: מסיים 52">
              <a:extLst>
                <a:ext uri="{FF2B5EF4-FFF2-40B4-BE49-F238E27FC236}">
                  <a16:creationId xmlns:a16="http://schemas.microsoft.com/office/drawing/2014/main" id="{C6BA4962-8944-47C6-A7B3-34CE39461E6E}"/>
                </a:ext>
              </a:extLst>
            </p:cNvPr>
            <p:cNvSpPr/>
            <p:nvPr/>
          </p:nvSpPr>
          <p:spPr>
            <a:xfrm>
              <a:off x="291253" y="220810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spTree>
    <p:extLst>
      <p:ext uri="{BB962C8B-B14F-4D97-AF65-F5344CB8AC3E}">
        <p14:creationId xmlns:p14="http://schemas.microsoft.com/office/powerpoint/2010/main" val="423771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A694BE61-5347-40F7-923B-DF8D5A64EB31}"/>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עץ למפל-זיו - </a:t>
            </a:r>
            <a:r>
              <a:rPr lang="en-US" dirty="0">
                <a:latin typeface="Calibri" panose="020F0502020204030204" pitchFamily="34" charset="0"/>
                <a:cs typeface="Calibri" panose="020F0502020204030204" pitchFamily="34" charset="0"/>
              </a:rPr>
              <a:t>Lempel-Ziv Tree</a:t>
            </a:r>
            <a:endParaRPr lang="he-IL" dirty="0">
              <a:latin typeface="Calibri" panose="020F0502020204030204" pitchFamily="34" charset="0"/>
              <a:cs typeface="Calibri" panose="020F0502020204030204" pitchFamily="34" charset="0"/>
            </a:endParaRPr>
          </a:p>
        </p:txBody>
      </p:sp>
      <p:sp>
        <p:nvSpPr>
          <p:cNvPr id="4" name="מציין מיקום טקסט 2">
            <a:extLst>
              <a:ext uri="{FF2B5EF4-FFF2-40B4-BE49-F238E27FC236}">
                <a16:creationId xmlns:a16="http://schemas.microsoft.com/office/drawing/2014/main" id="{B96DE557-023D-4E1C-BB1F-5F197EAF6539}"/>
              </a:ext>
            </a:extLst>
          </p:cNvPr>
          <p:cNvSpPr txBox="1">
            <a:spLocks/>
          </p:cNvSpPr>
          <p:nvPr/>
        </p:nvSpPr>
        <p:spPr>
          <a:xfrm>
            <a:off x="677335" y="1681316"/>
            <a:ext cx="8915399" cy="3657509"/>
          </a:xfrm>
          <a:prstGeom prst="rect">
            <a:avLst/>
          </a:prstGeom>
        </p:spPr>
        <p:txBody>
          <a:bodyPr vert="horz" lIns="91440" tIns="45720" rIns="91440" bIns="45720" rtlCol="0" anchor="ctr">
            <a:noAutofit/>
          </a:bodyPr>
          <a:lstStyle>
            <a:lvl1pPr marL="0" indent="0" algn="l"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endParaRPr lang="he-IL" sz="2000" dirty="0">
              <a:latin typeface="Calibri" panose="020F0502020204030204" pitchFamily="34" charset="0"/>
              <a:cs typeface="Calibri" panose="020F0502020204030204" pitchFamily="34" charset="0"/>
            </a:endParaRP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אלגוריתם למפל-זיו הוא אלגוריתם דחיסה אופטימלי המתבסס על חלוקת מחרוזת מקודדת לתתי-מחרוזות.</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במהלך האלגוריתם נבנה מילון בתהליך דינמי.</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בהקשר של זיהוי אנומליה, ניתן להגדיר מודל להתנהגות רגילה ולאחר מכן להציע מנגנון לבדיקת רצפים חדשים ולא ידועים תוך שימוש במודל זה.</a:t>
            </a:r>
            <a:endParaRPr lang="en-US" sz="2000" dirty="0">
              <a:highlight>
                <a:srgbClr val="FFFF00"/>
              </a:highlight>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63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גזירת מסך">
            <a:extLst>
              <a:ext uri="{FF2B5EF4-FFF2-40B4-BE49-F238E27FC236}">
                <a16:creationId xmlns:a16="http://schemas.microsoft.com/office/drawing/2014/main" id="{C5473F26-BD7C-44F7-824A-304082928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20" y="3149082"/>
            <a:ext cx="8757743" cy="3354258"/>
          </a:xfrm>
          <a:prstGeom prst="rect">
            <a:avLst/>
          </a:prstGeom>
        </p:spPr>
      </p:pic>
      <p:pic>
        <p:nvPicPr>
          <p:cNvPr id="14" name="תמונה 13" descr="תמונה שמכילה טקסט&#10;&#10;תיאור שנוצר ברמת מהימנות גבוהה">
            <a:extLst>
              <a:ext uri="{FF2B5EF4-FFF2-40B4-BE49-F238E27FC236}">
                <a16:creationId xmlns:a16="http://schemas.microsoft.com/office/drawing/2014/main" id="{8D8B0464-3DE1-4761-9892-3E15DA640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3" y="182382"/>
            <a:ext cx="4359574" cy="27737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תמונה 3" descr="גזירת מסך">
            <a:extLst>
              <a:ext uri="{FF2B5EF4-FFF2-40B4-BE49-F238E27FC236}">
                <a16:creationId xmlns:a16="http://schemas.microsoft.com/office/drawing/2014/main" id="{C257FA3F-7EAD-40A8-A1BF-C45902FA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524" y="2572133"/>
            <a:ext cx="4721747" cy="218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599697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פיאה">
  <a:themeElements>
    <a:clrScheme name="כחול מספר שתיים">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TM02900688[[fn=פיאה]]</Template>
  <TotalTime>1932</TotalTime>
  <Words>454</Words>
  <Application>Microsoft Office PowerPoint</Application>
  <PresentationFormat>מסך רחב</PresentationFormat>
  <Paragraphs>48</Paragraphs>
  <Slides>12</Slides>
  <Notes>0</Notes>
  <HiddenSlides>0</HiddenSlides>
  <MMClips>0</MMClips>
  <ScaleCrop>false</ScaleCrop>
  <HeadingPairs>
    <vt:vector size="6" baseType="variant">
      <vt:variant>
        <vt:lpstr>גופנים בשימוש</vt:lpstr>
      </vt:variant>
      <vt:variant>
        <vt:i4>11</vt:i4>
      </vt:variant>
      <vt:variant>
        <vt:lpstr>ערכת נושא</vt:lpstr>
      </vt:variant>
      <vt:variant>
        <vt:i4>4</vt:i4>
      </vt:variant>
      <vt:variant>
        <vt:lpstr>כותרות שקופיות</vt:lpstr>
      </vt:variant>
      <vt:variant>
        <vt:i4>12</vt:i4>
      </vt:variant>
    </vt:vector>
  </HeadingPairs>
  <TitlesOfParts>
    <vt:vector size="27" baseType="lpstr">
      <vt:lpstr>Microsoft JhengHei UI Light</vt:lpstr>
      <vt:lpstr>Aharoni</vt:lpstr>
      <vt:lpstr>Arial</vt:lpstr>
      <vt:lpstr>Calibri</vt:lpstr>
      <vt:lpstr>Calibri Light</vt:lpstr>
      <vt:lpstr>Gisha</vt:lpstr>
      <vt:lpstr>Times New Roman</vt:lpstr>
      <vt:lpstr>Trebuchet MS</vt:lpstr>
      <vt:lpstr>Wingdings</vt:lpstr>
      <vt:lpstr>Wingdings 2</vt:lpstr>
      <vt:lpstr>Wingdings 3</vt:lpstr>
      <vt:lpstr>HDOfficeLightV0</vt:lpstr>
      <vt:lpstr>1_HDOfficeLightV0</vt:lpstr>
      <vt:lpstr>2_HDOfficeLightV0</vt:lpstr>
      <vt:lpstr>פיאה</vt:lpstr>
      <vt:lpstr>Developing Variety of Methods for Identifying Anomalies and Making Decisions According to The Majority Vote </vt:lpstr>
      <vt:lpstr>מצגת של PowerPoint‏</vt:lpstr>
      <vt:lpstr>רקע - מה זה אנומליה?</vt:lpstr>
      <vt:lpstr>מבוא - קוד ופיתוח </vt:lpstr>
      <vt:lpstr>למידת מכונה - Machine Learning</vt:lpstr>
      <vt:lpstr>מצגת של PowerPoint‏</vt:lpstr>
      <vt:lpstr>מצגת של PowerPoint‏</vt:lpstr>
      <vt:lpstr>עץ למפל-זיו - Lempel-Ziv Tree</vt:lpstr>
      <vt:lpstr>מצגת של PowerPoint‏</vt:lpstr>
      <vt:lpstr>מצגת של PowerPoint‏</vt:lpstr>
      <vt:lpstr>אנטרופיה - Entropy</vt:lpstr>
      <vt:lpstr>יעדים להמשך הפרויקט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Variety of Methods for Identifying Anomalies and Making Decisions According to The Majority Vote</dc:title>
  <dc:creator>bm</dc:creator>
  <cp:lastModifiedBy>Karin Benson</cp:lastModifiedBy>
  <cp:revision>58</cp:revision>
  <dcterms:created xsi:type="dcterms:W3CDTF">2018-01-29T10:36:33Z</dcterms:created>
  <dcterms:modified xsi:type="dcterms:W3CDTF">2018-02-01T08:10:15Z</dcterms:modified>
</cp:coreProperties>
</file>