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PT Sans Narrow"/>
      <p:regular r:id="rId39"/>
      <p:bold r:id="rId40"/>
    </p:embeddedFont>
    <p:embeddedFont>
      <p:font typeface="Lato"/>
      <p:regular r:id="rId41"/>
      <p:bold r:id="rId42"/>
      <p:italic r:id="rId43"/>
      <p:boldItalic r:id="rId44"/>
    </p:embeddedFont>
    <p:embeddedFont>
      <p:font typeface="Open Sans"/>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TSansNarrow-bold.fntdata"/><Relationship Id="rId20" Type="http://schemas.openxmlformats.org/officeDocument/2006/relationships/slide" Target="slides/slide14.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6.xml"/><Relationship Id="rId44" Type="http://schemas.openxmlformats.org/officeDocument/2006/relationships/font" Target="fonts/Lato-boldItalic.fntdata"/><Relationship Id="rId21" Type="http://schemas.openxmlformats.org/officeDocument/2006/relationships/slide" Target="slides/slide15.xml"/><Relationship Id="rId43" Type="http://schemas.openxmlformats.org/officeDocument/2006/relationships/font" Target="fonts/Lato-italic.fntdata"/><Relationship Id="rId24" Type="http://schemas.openxmlformats.org/officeDocument/2006/relationships/slide" Target="slides/slide18.xml"/><Relationship Id="rId46" Type="http://schemas.openxmlformats.org/officeDocument/2006/relationships/font" Target="fonts/OpenSans-bold.fntdata"/><Relationship Id="rId23" Type="http://schemas.openxmlformats.org/officeDocument/2006/relationships/slide" Target="slides/slide17.xml"/><Relationship Id="rId45"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OpenSans-boldItalic.fntdata"/><Relationship Id="rId25" Type="http://schemas.openxmlformats.org/officeDocument/2006/relationships/slide" Target="slides/slide19.xml"/><Relationship Id="rId47" Type="http://schemas.openxmlformats.org/officeDocument/2006/relationships/font" Target="fonts/OpenSans-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PTSansNarrow-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53fc00359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53fc00359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Banco de Dados Digital de Imagem da Tireóide, ou DDTI, Disponibilizada pela Universidade Nacional da Colômbia.</a:t>
            </a:r>
            <a:endParaRPr/>
          </a:p>
          <a:p>
            <a:pPr indent="0" lvl="0" marL="0" rtl="0" algn="l">
              <a:spcBef>
                <a:spcPts val="0"/>
              </a:spcBef>
              <a:spcAft>
                <a:spcPts val="0"/>
              </a:spcAft>
              <a:buClr>
                <a:schemeClr val="dk1"/>
              </a:buClr>
              <a:buSzPts val="1100"/>
              <a:buFont typeface="Arial"/>
              <a:buNone/>
            </a:pPr>
            <a:r>
              <a:rPr lang="pt-BR"/>
              <a:t>São disponibilizadas 480 imagens de ultrassom, de quase 300 pacientes válidos (vários pacientes tem mais de uma imagem)</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53fc0035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53fc0035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Para montagem da base de dados, alem da obtenção das imagens, foi desenvolvido uma ferramenta de anotações, que permitia aos médicos destacar as posições de cada nodulo nas imagens, gerando um xml com essas informações.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53fc00359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53fc00359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53fc00359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53fc00359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53fc00359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53fc00359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53fc00359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53fc00359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As imagens obtidas após esse processo ainda não são suficientes para treinar as</a:t>
            </a:r>
            <a:endParaRPr/>
          </a:p>
          <a:p>
            <a:pPr indent="0" lvl="0" marL="0" rtl="0" algn="l">
              <a:spcBef>
                <a:spcPts val="0"/>
              </a:spcBef>
              <a:spcAft>
                <a:spcPts val="0"/>
              </a:spcAft>
              <a:buClr>
                <a:schemeClr val="dk1"/>
              </a:buClr>
              <a:buSzPts val="1100"/>
              <a:buFont typeface="Arial"/>
              <a:buNone/>
            </a:pPr>
            <a:r>
              <a:rPr lang="pt-BR"/>
              <a:t>redes, por isso foram aplicadas tecnicas de aumento de dados. Todas as imagens foram</a:t>
            </a:r>
            <a:endParaRPr/>
          </a:p>
          <a:p>
            <a:pPr indent="0" lvl="0" marL="0" rtl="0" algn="l">
              <a:spcBef>
                <a:spcPts val="0"/>
              </a:spcBef>
              <a:spcAft>
                <a:spcPts val="0"/>
              </a:spcAft>
              <a:buClr>
                <a:schemeClr val="dk1"/>
              </a:buClr>
              <a:buSzPts val="1100"/>
              <a:buFont typeface="Arial"/>
              <a:buNone/>
            </a:pPr>
            <a:r>
              <a:rPr lang="pt-BR"/>
              <a:t>rotacionadas em 45◦, gerando 7 novas imagens para cada exemplar, e logo depois foi</a:t>
            </a:r>
            <a:endParaRPr/>
          </a:p>
          <a:p>
            <a:pPr indent="0" lvl="0" marL="0" rtl="0" algn="l">
              <a:spcBef>
                <a:spcPts val="0"/>
              </a:spcBef>
              <a:spcAft>
                <a:spcPts val="0"/>
              </a:spcAft>
              <a:buNone/>
            </a:pPr>
            <a:r>
              <a:rPr lang="pt-BR"/>
              <a:t>realizado o espelhamento de cada uma, dobrando o tamanho da base após a rotacao. Para o treinamento das redes, os pixels de cada imagem foram escalados para</a:t>
            </a:r>
            <a:endParaRPr/>
          </a:p>
          <a:p>
            <a:pPr indent="0" lvl="0" marL="0" rtl="0" algn="l">
              <a:spcBef>
                <a:spcPts val="0"/>
              </a:spcBef>
              <a:spcAft>
                <a:spcPts val="0"/>
              </a:spcAft>
              <a:buNone/>
            </a:pPr>
            <a:r>
              <a:rPr lang="pt-BR"/>
              <a:t>valores entre 0 e 1, facilitando o processamento do modelo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53fc00359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53fc00359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Iniciar a rede neural com pesos ImageNet é um fluxo comumente utilizado e tem-se disponivel para diversas arquituras.</a:t>
            </a:r>
            <a:endParaRPr/>
          </a:p>
          <a:p>
            <a:pPr indent="0" lvl="0" marL="0" rtl="0" algn="l">
              <a:spcBef>
                <a:spcPts val="0"/>
              </a:spcBef>
              <a:spcAft>
                <a:spcPts val="0"/>
              </a:spcAft>
              <a:buClr>
                <a:schemeClr val="dk1"/>
              </a:buClr>
              <a:buSzPts val="1100"/>
              <a:buFont typeface="Arial"/>
              <a:buNone/>
            </a:pPr>
            <a:r>
              <a:rPr lang="pt-BR"/>
              <a:t>Já os pesos RadImageNet, que buscam se aproximar mais do dominio medico, são disponibilizados para as arquiteturas: DenseNet-121, InceptionResNetV2, InceptionV3 e ResNet50</a:t>
            </a:r>
            <a:endParaRPr/>
          </a:p>
          <a:p>
            <a:pPr indent="0" lvl="0" marL="0" rtl="0" algn="l">
              <a:spcBef>
                <a:spcPts val="0"/>
              </a:spcBef>
              <a:spcAft>
                <a:spcPts val="0"/>
              </a:spcAft>
              <a:buClr>
                <a:schemeClr val="dk1"/>
              </a:buClr>
              <a:buSzPts val="1100"/>
              <a:buFont typeface="Arial"/>
              <a:buNone/>
            </a:pPr>
            <a:r>
              <a:rPr lang="pt-BR"/>
              <a:t>	Arquiteturas analisadas neste trabalho foram: DenseNet-121 e InceptionResNetV2, tendo em vista seus desempenhos em outros trabalhos.</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53fc00359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53fc00359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conecta todas as camadas diretamente, preservando a natureza de transmissão das informações somente adiante, onde cada camada obtem entradas adicionais de todas as camadas anteriores e passa seus proprios mapas de recursos para todas as camadas subsequentes. Diferente de outras arquiteturas, esses recursos são concatenados, ao inves de somados, antes de serem passados para uma camada, aumentando a variacao na entrada de camadas subsequentes e melhorando a eficiencia.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53fc00359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53fc00359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uma combinacao da estrutura Inception e conex˜oes residuais da ResNet, onde ao inves de simplesmente enviar os dados de entrada adiante em cada camada, é fornecido outro caminho para os dados alcançarem as ultimas partes da rede neural, conectando a sa´ıda de uma camada convolucional `a entrada de outra camada futura atrav´es de uma simples soma. Soluciona problemas de degradação e reduz o tempo de treinamento.</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53fc00359e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53fc00359e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e41bc8ff74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e41bc8ff74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Breve introdução</a:t>
            </a:r>
            <a:endParaRPr/>
          </a:p>
          <a:p>
            <a:pPr indent="0" lvl="0" marL="0" rtl="0" algn="l">
              <a:spcBef>
                <a:spcPts val="0"/>
              </a:spcBef>
              <a:spcAft>
                <a:spcPts val="0"/>
              </a:spcAft>
              <a:buClr>
                <a:schemeClr val="dk1"/>
              </a:buClr>
              <a:buSzPts val="1100"/>
              <a:buFont typeface="Arial"/>
              <a:buNone/>
            </a:pPr>
            <a:r>
              <a:rPr lang="pt-BR"/>
              <a:t>	Contexto, Motivação e Objetivo</a:t>
            </a:r>
            <a:endParaRPr/>
          </a:p>
          <a:p>
            <a:pPr indent="0" lvl="0" marL="0" rtl="0" algn="l">
              <a:spcBef>
                <a:spcPts val="0"/>
              </a:spcBef>
              <a:spcAft>
                <a:spcPts val="0"/>
              </a:spcAft>
              <a:buClr>
                <a:schemeClr val="dk1"/>
              </a:buClr>
              <a:buSzPts val="1100"/>
              <a:buFont typeface="Arial"/>
              <a:buNone/>
            </a:pPr>
            <a:r>
              <a:rPr lang="pt-BR"/>
              <a:t>Materiais e métodos</a:t>
            </a:r>
            <a:endParaRPr/>
          </a:p>
          <a:p>
            <a:pPr indent="0" lvl="0" marL="0" rtl="0" algn="l">
              <a:spcBef>
                <a:spcPts val="0"/>
              </a:spcBef>
              <a:spcAft>
                <a:spcPts val="0"/>
              </a:spcAft>
              <a:buClr>
                <a:schemeClr val="dk1"/>
              </a:buClr>
              <a:buSzPts val="1100"/>
              <a:buFont typeface="Arial"/>
              <a:buNone/>
            </a:pPr>
            <a:r>
              <a:rPr lang="pt-BR"/>
              <a:t>	Base de dados, Seleção das imagens, segmentação, pré-processamento e arquiteturas utilizadas</a:t>
            </a:r>
            <a:endParaRPr/>
          </a:p>
          <a:p>
            <a:pPr indent="0" lvl="0" marL="0" rtl="0" algn="l">
              <a:spcBef>
                <a:spcPts val="0"/>
              </a:spcBef>
              <a:spcAft>
                <a:spcPts val="0"/>
              </a:spcAft>
              <a:buClr>
                <a:schemeClr val="dk1"/>
              </a:buClr>
              <a:buSzPts val="1100"/>
              <a:buFont typeface="Arial"/>
              <a:buNone/>
            </a:pPr>
            <a:r>
              <a:rPr lang="pt-BR"/>
              <a:t>Resultados e Discussoes</a:t>
            </a:r>
            <a:endParaRPr/>
          </a:p>
          <a:p>
            <a:pPr indent="0" lvl="0" marL="0" rtl="0" algn="l">
              <a:spcBef>
                <a:spcPts val="0"/>
              </a:spcBef>
              <a:spcAft>
                <a:spcPts val="0"/>
              </a:spcAft>
              <a:buClr>
                <a:schemeClr val="dk1"/>
              </a:buClr>
              <a:buSzPts val="1100"/>
              <a:buFont typeface="Arial"/>
              <a:buNone/>
            </a:pPr>
            <a:r>
              <a:rPr lang="pt-BR"/>
              <a:t>Considerações finais</a:t>
            </a:r>
            <a:endParaRPr/>
          </a:p>
          <a:p>
            <a:pPr indent="0" lvl="0" marL="0" rtl="0" algn="l">
              <a:spcBef>
                <a:spcPts val="0"/>
              </a:spcBef>
              <a:spcAft>
                <a:spcPts val="0"/>
              </a:spcAft>
              <a:buNone/>
            </a:pPr>
            <a:r>
              <a:rPr lang="pt-BR"/>
              <a:t>	e trabalhos futuros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53fc00359e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53fc00359e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53fc00359e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53fc00359e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53fc00359e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53fc00359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As métricas de precisão e acurácia, apresentaram formulas de classificação binária, pois é a </a:t>
            </a:r>
            <a:r>
              <a:rPr lang="pt-BR"/>
              <a:t>fórmula</a:t>
            </a:r>
            <a:r>
              <a:rPr lang="pt-BR"/>
              <a:t> aplicada para cada classe e logo após é tirado a média. </a:t>
            </a:r>
            <a:r>
              <a:rPr lang="pt-BR"/>
              <a:t>Todas as médias calculadas são macro, ou seja, nao há peso para as classes.</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53fa3456f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53fa3456f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Taxa de aprendizado de 0,001 para que os pesos não sofram uma alteração rapida e acelerada.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53fc00359e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53fc00359e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 arquitetura densenet apresenta medias maiores e todos os resultados radimagenet são superiores. Olhando o desvio padrão a arquitetura densenet também apresenta dados mais consistentes entre si, com menor variação.</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53fc00359e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53fc00359e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Com parâmetros iguais e seed, somente variando os pesos para cada arquitetura, pode-se realizar o teste t pareado para ver se os melhores resultados obtidos </a:t>
            </a:r>
            <a:r>
              <a:rPr lang="pt-BR"/>
              <a:t>médios</a:t>
            </a:r>
            <a:r>
              <a:rPr lang="pt-BR"/>
              <a:t> são estatisticamente relevantes.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53fc00359e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53fc00359e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53fc00359e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53fc00359e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t é o resultado do teste </a:t>
            </a:r>
            <a:endParaRPr/>
          </a:p>
          <a:p>
            <a:pPr indent="0" lvl="0" marL="0" rtl="0" algn="l">
              <a:spcBef>
                <a:spcPts val="0"/>
              </a:spcBef>
              <a:spcAft>
                <a:spcPts val="0"/>
              </a:spcAft>
              <a:buClr>
                <a:schemeClr val="dk1"/>
              </a:buClr>
              <a:buSzPts val="1100"/>
              <a:buFont typeface="Arial"/>
              <a:buNone/>
            </a:pPr>
            <a:r>
              <a:rPr lang="pt-BR"/>
              <a:t>p são probabilidades do valor t encontrado possibilitar a rejeicão ou nao da hipótese nula.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Nível de </a:t>
            </a:r>
            <a:r>
              <a:rPr lang="pt-BR"/>
              <a:t>significância</a:t>
            </a:r>
            <a:r>
              <a:rPr lang="pt-BR"/>
              <a:t> utilizado é de 0,05. Então, na arquitetura densenet, tem-se que para as metricas de acuracia, recall e f1 os resultados são estatisticamente relevantes. E na arquitetura inceptionResNetV2 não, já q todos os valores de p são maiores que 0,05. É possível concluir que os pesos RadImageNet geram resultados superiores somente para a arquitetura densenet121.</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53fc00359e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53fc00359e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Agora olhando as médias de acurácia de todas as dobras, por epoca, foi gerado um grafico.</a:t>
            </a:r>
            <a:endParaRPr/>
          </a:p>
          <a:p>
            <a:pPr indent="0" lvl="0" marL="0" rtl="0" algn="l">
              <a:spcBef>
                <a:spcPts val="0"/>
              </a:spcBef>
              <a:spcAft>
                <a:spcPts val="0"/>
              </a:spcAft>
              <a:buClr>
                <a:schemeClr val="dk1"/>
              </a:buClr>
              <a:buSzPts val="1100"/>
              <a:buFont typeface="Arial"/>
              <a:buNone/>
            </a:pPr>
            <a:r>
              <a:rPr lang="pt-BR"/>
              <a:t>DenseNet-121</a:t>
            </a:r>
            <a:endParaRPr/>
          </a:p>
          <a:p>
            <a:pPr indent="0" lvl="0" marL="0" rtl="0" algn="l">
              <a:spcBef>
                <a:spcPts val="0"/>
              </a:spcBef>
              <a:spcAft>
                <a:spcPts val="0"/>
              </a:spcAft>
              <a:buClr>
                <a:schemeClr val="dk1"/>
              </a:buClr>
              <a:buSzPts val="1100"/>
              <a:buFont typeface="Arial"/>
              <a:buNone/>
            </a:pPr>
            <a:r>
              <a:rPr lang="pt-BR"/>
              <a:t>	Grafico 1: A curva de treinamento e validação ainda não estabilizaram, por isso seria interessante executar por mais épocas.</a:t>
            </a:r>
            <a:endParaRPr/>
          </a:p>
          <a:p>
            <a:pPr indent="0" lvl="0" marL="0" rtl="0" algn="l">
              <a:spcBef>
                <a:spcPts val="0"/>
              </a:spcBef>
              <a:spcAft>
                <a:spcPts val="0"/>
              </a:spcAft>
              <a:buNone/>
            </a:pPr>
            <a:r>
              <a:rPr lang="pt-BR"/>
              <a:t>	Grafico 2: Curva de treinamento estabilizou bem mais rapido. Valores de treino e validação radImageNet iniciam com valores mais altos.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53fc00359e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53fc00359e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InceptionResNetV2</a:t>
            </a:r>
            <a:endParaRPr/>
          </a:p>
          <a:p>
            <a:pPr indent="0" lvl="0" marL="0" rtl="0" algn="l">
              <a:spcBef>
                <a:spcPts val="0"/>
              </a:spcBef>
              <a:spcAft>
                <a:spcPts val="0"/>
              </a:spcAft>
              <a:buNone/>
            </a:pPr>
            <a:r>
              <a:rPr lang="pt-BR"/>
              <a:t>	Curva de treinamento estabilizada para ambas, parece apresentar problemas de underfitting, porem é possível notar que, semelhante a arquitetura anterior, as curvas dos pesos RadImagenet começam com valores mais altos e convergem mais rapidamente.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e41bc8ff74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e41bc8ff74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A tireoide é uma glândula localizada na parte frontal do pescoço e regula o metabolismo do corpo humano. Tendo em vista sua importancia, o diagnóstico e tratamento de doenças da tireoide se mostra fundamental.</a:t>
            </a:r>
            <a:endParaRPr/>
          </a:p>
          <a:p>
            <a:pPr indent="0" lvl="0" marL="0" rtl="0" algn="l">
              <a:spcBef>
                <a:spcPts val="0"/>
              </a:spcBef>
              <a:spcAft>
                <a:spcPts val="0"/>
              </a:spcAft>
              <a:buClr>
                <a:schemeClr val="dk1"/>
              </a:buClr>
              <a:buSzPts val="1100"/>
              <a:buFont typeface="Arial"/>
              <a:buNone/>
            </a:pPr>
            <a:r>
              <a:rPr lang="pt-BR"/>
              <a:t>A presença de nódulos é um problema comum e a incidência desses nódulos palpáveis na população adulta é de cerca de 67%, onde 10% deles podem ser malignos.</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53fc00359e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53fc00359e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Porem não se pode afirmar para todos os casos ja que o msm resultado não se repete com a arquitetura inceptionResNetV2.</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53fc00359e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53fc00359e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56d250bd35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56d250bd35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e41bc8ff74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e41bc8ff74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Para realizar a detecção e diagnóstico, as imagens de ultrassonografia apresentam o melhor custo-benefício e são menos invasivas. O problema é que a leitura das imagens demanda um alto nível de expertise e é altamente afetada pelos ruídos e manchas e a qualidade da imagem depende do operador responsável pelo ultrassom. Uma captura imprecisa do nódulo pode resultar desnecessariamente na necessidade de biópsia.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3fa3456f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53fa3456f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Classificação dos nódulos é um desafio para os médicos. Para ajudar na classificação e categorização dos nódulos, foi desenvolvido o Sistema de classificação TI-RADS: Sistema de Relatórios e Dados de Imagens da Tireoide.</a:t>
            </a:r>
            <a:endParaRPr/>
          </a:p>
          <a:p>
            <a:pPr indent="0" lvl="0" marL="0" rtl="0" algn="l">
              <a:spcBef>
                <a:spcPts val="0"/>
              </a:spcBef>
              <a:spcAft>
                <a:spcPts val="0"/>
              </a:spcAft>
              <a:buClr>
                <a:schemeClr val="dk1"/>
              </a:buClr>
              <a:buSzPts val="1100"/>
              <a:buFont typeface="Arial"/>
              <a:buNone/>
            </a:pPr>
            <a:r>
              <a:rPr lang="pt-BR"/>
              <a:t>As pontuações TI-RADS 1, 2, 3, 4a, 4b, 4c e 5 se referem respectivamente à ``tireóide normal", ``benigno", ``provavelmente benigno", ``um elemento suspeito", ``dois elementos suspeitos", ``três ou mais elementos suspeitos" e ``provavelmente maligno"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e41bc8ff74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e41bc8ff74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Para ajudar a vencer o desafio de classificação, os sistemas de diagnóstico assistido por computador (CAD) e a utilização de aprendizado profundo vem se provando eficientes em problemas de classificação de imagens. Tamanho da base de dados interfere diretamente na qualidade de aprendizado, por isso é normal iniciar a rede com pesos de modelos pré-treinados, que são obtidos atraves de bases de dados bem maiores. Os pesos Imagenet, base de dados mais generica, são amplamente utilizados. Porém foi utilizada os pesos RadImageNet, quem trazem uma maior similaridade entre as imagens finais e as de treinamento, com a hipótese de que seus resultados de classificacão s˜ao superiores aos ImageNet.</a:t>
            </a:r>
            <a:endParaRPr/>
          </a:p>
          <a:p>
            <a:pPr indent="0" lvl="0" marL="0" rtl="0" algn="l">
              <a:spcBef>
                <a:spcPts val="0"/>
              </a:spcBef>
              <a:spcAft>
                <a:spcPts val="0"/>
              </a:spcAft>
              <a:buClr>
                <a:schemeClr val="dk1"/>
              </a:buClr>
              <a:buSzPts val="1100"/>
              <a:buFont typeface="Arial"/>
              <a:buNone/>
            </a:pPr>
            <a:r>
              <a:rPr lang="pt-BR"/>
              <a:t>Ultrassom, ressonancia magnetica, tomografia</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53fa3456f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53fa3456f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 objetivo desse trabalho é avaliar a adaptação de domínio no aprendizado por transferência para classificar nódulos tireoidianos, levando em consideração os pesos Iamgenet, obtidos de imagens genericas, e RadImageNet, base médica, que se é um domínio mais proximo. Com a hipotese que a base medica tras resultados superiores.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56d250bd35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56d250bd3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Com imagens de categoria 4, por ser uma categoria não muito explorada individualmente e ser uma das que mais tras duvidas aos médicos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53fa3456f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53fa3456f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cxnSp>
        <p:nvCxnSpPr>
          <p:cNvPr id="55" name="Google Shape;55;p14"/>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56" name="Google Shape;56;p14"/>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57" name="Google Shape;57;p14"/>
          <p:cNvGrpSpPr/>
          <p:nvPr/>
        </p:nvGrpSpPr>
        <p:grpSpPr>
          <a:xfrm>
            <a:off x="1004144" y="1022025"/>
            <a:ext cx="7136668" cy="152400"/>
            <a:chOff x="1346429" y="1011300"/>
            <a:chExt cx="6452100" cy="152400"/>
          </a:xfrm>
        </p:grpSpPr>
        <p:cxnSp>
          <p:nvCxnSpPr>
            <p:cNvPr id="58" name="Google Shape;58;p14"/>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59" name="Google Shape;59;p1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60" name="Google Shape;60;p14"/>
          <p:cNvGrpSpPr/>
          <p:nvPr/>
        </p:nvGrpSpPr>
        <p:grpSpPr>
          <a:xfrm>
            <a:off x="1004151" y="3969100"/>
            <a:ext cx="7136668" cy="152400"/>
            <a:chOff x="1346435" y="3969088"/>
            <a:chExt cx="6452100" cy="152400"/>
          </a:xfrm>
        </p:grpSpPr>
        <p:cxnSp>
          <p:nvCxnSpPr>
            <p:cNvPr id="61" name="Google Shape;61;p14"/>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62" name="Google Shape;62;p14"/>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63" name="Google Shape;63;p14"/>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64" name="Google Shape;64;p14"/>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5"/>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16"/>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3" name="Google Shape;73;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4" name="Google Shape;7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7" name="Google Shape;77;p17"/>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8" name="Google Shape;78;p17"/>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9" name="Google Shape;7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2" name="Google Shape;8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sp>
        <p:nvSpPr>
          <p:cNvPr id="84" name="Google Shape;8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 name="Google Shape;8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6" name="Google Shape;8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87" name="Shape 87"/>
        <p:cNvGrpSpPr/>
        <p:nvPr/>
      </p:nvGrpSpPr>
      <p:grpSpPr>
        <a:xfrm>
          <a:off x="0" y="0"/>
          <a:ext cx="0" cy="0"/>
          <a:chOff x="0" y="0"/>
          <a:chExt cx="0" cy="0"/>
        </a:xfrm>
      </p:grpSpPr>
      <p:sp>
        <p:nvSpPr>
          <p:cNvPr id="88" name="Google Shape;88;p20"/>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89" name="Google Shape;8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1"/>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 name="Google Shape;92;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3" name="Google Shape;93;p21"/>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4" name="Google Shape;94;p21"/>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5" name="Google Shape;95;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96" name="Google Shape;9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 name="Shape 97"/>
        <p:cNvGrpSpPr/>
        <p:nvPr/>
      </p:nvGrpSpPr>
      <p:grpSpPr>
        <a:xfrm>
          <a:off x="0" y="0"/>
          <a:ext cx="0" cy="0"/>
          <a:chOff x="0" y="0"/>
          <a:chExt cx="0" cy="0"/>
        </a:xfrm>
      </p:grpSpPr>
      <p:sp>
        <p:nvSpPr>
          <p:cNvPr id="98" name="Google Shape;98;p22"/>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99" name="Google Shape;9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0" name="Shape 100"/>
        <p:cNvGrpSpPr/>
        <p:nvPr/>
      </p:nvGrpSpPr>
      <p:grpSpPr>
        <a:xfrm>
          <a:off x="0" y="0"/>
          <a:ext cx="0" cy="0"/>
          <a:chOff x="0" y="0"/>
          <a:chExt cx="0" cy="0"/>
        </a:xfrm>
      </p:grpSpPr>
      <p:sp>
        <p:nvSpPr>
          <p:cNvPr id="101" name="Google Shape;101;p23"/>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3"/>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103" name="Google Shape;103;p23"/>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04" name="Google Shape;10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52" name="Google Shape;52;p1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0.jpg"/><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2.jpg"/><Relationship Id="rId5"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5"/>
          <p:cNvSpPr txBox="1"/>
          <p:nvPr/>
        </p:nvSpPr>
        <p:spPr>
          <a:xfrm>
            <a:off x="629100" y="1521900"/>
            <a:ext cx="7885800" cy="2099700"/>
          </a:xfrm>
          <a:prstGeom prst="rect">
            <a:avLst/>
          </a:prstGeom>
          <a:noFill/>
          <a:ln>
            <a:noFill/>
          </a:ln>
        </p:spPr>
        <p:txBody>
          <a:bodyPr anchorCtr="0" anchor="ctr" bIns="91425" lIns="91425" spcFirstLastPara="1" rIns="91425" wrap="square" tIns="91425">
            <a:normAutofit/>
          </a:bodyPr>
          <a:lstStyle/>
          <a:p>
            <a:pPr indent="0" lvl="0" marL="0" rtl="0" algn="ctr">
              <a:lnSpc>
                <a:spcPct val="80000"/>
              </a:lnSpc>
              <a:spcBef>
                <a:spcPts val="0"/>
              </a:spcBef>
              <a:spcAft>
                <a:spcPts val="0"/>
              </a:spcAft>
              <a:buSzPts val="935"/>
              <a:buNone/>
            </a:pPr>
            <a:r>
              <a:rPr lang="pt-BR" sz="3200"/>
              <a:t>Análise de domínios no aprendizado por transferência para classificação de nódulos tireoidianos</a:t>
            </a:r>
            <a:endParaRPr sz="3200"/>
          </a:p>
        </p:txBody>
      </p:sp>
      <p:cxnSp>
        <p:nvCxnSpPr>
          <p:cNvPr id="112" name="Google Shape;112;p25"/>
          <p:cNvCxnSpPr/>
          <p:nvPr/>
        </p:nvCxnSpPr>
        <p:spPr>
          <a:xfrm>
            <a:off x="577950" y="3621600"/>
            <a:ext cx="7885800" cy="0"/>
          </a:xfrm>
          <a:prstGeom prst="straightConnector1">
            <a:avLst/>
          </a:prstGeom>
          <a:noFill/>
          <a:ln cap="flat" cmpd="sng" w="28575">
            <a:solidFill>
              <a:schemeClr val="accent5"/>
            </a:solidFill>
            <a:prstDash val="solid"/>
            <a:round/>
            <a:headEnd len="med" w="med" type="none"/>
            <a:tailEnd len="med" w="med" type="none"/>
          </a:ln>
        </p:spPr>
      </p:cxnSp>
      <p:cxnSp>
        <p:nvCxnSpPr>
          <p:cNvPr id="113" name="Google Shape;113;p25"/>
          <p:cNvCxnSpPr/>
          <p:nvPr/>
        </p:nvCxnSpPr>
        <p:spPr>
          <a:xfrm>
            <a:off x="629100" y="1521900"/>
            <a:ext cx="7885800" cy="0"/>
          </a:xfrm>
          <a:prstGeom prst="straightConnector1">
            <a:avLst/>
          </a:prstGeom>
          <a:noFill/>
          <a:ln cap="flat" cmpd="sng" w="28575">
            <a:solidFill>
              <a:schemeClr val="accent5"/>
            </a:solidFill>
            <a:prstDash val="solid"/>
            <a:round/>
            <a:headEnd len="med" w="med" type="none"/>
            <a:tailEnd len="med" w="med" type="none"/>
          </a:ln>
        </p:spPr>
      </p:cxnSp>
      <p:sp>
        <p:nvSpPr>
          <p:cNvPr id="114" name="Google Shape;114;p25"/>
          <p:cNvSpPr txBox="1"/>
          <p:nvPr/>
        </p:nvSpPr>
        <p:spPr>
          <a:xfrm>
            <a:off x="600150" y="191050"/>
            <a:ext cx="7943700" cy="751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i="0" lang="pt-BR" sz="1700" u="none" cap="none" strike="noStrike">
                <a:solidFill>
                  <a:schemeClr val="dk1"/>
                </a:solidFill>
              </a:rPr>
              <a:t>Pontifícia Universidade Católica de Minas Gerais</a:t>
            </a:r>
            <a:endParaRPr i="0" sz="17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i="0" lang="pt-BR" sz="1700" u="none" cap="none" strike="noStrike">
                <a:solidFill>
                  <a:schemeClr val="dk1"/>
                </a:solidFill>
              </a:rPr>
              <a:t>Curso de Ciência da Computação</a:t>
            </a:r>
            <a:endParaRPr i="0" sz="1700" u="none" cap="none" strike="noStrike">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rPr i="0" lang="pt-BR" sz="1700" u="none" cap="none" strike="noStrike">
                <a:solidFill>
                  <a:schemeClr val="dk1"/>
                </a:solidFill>
              </a:rPr>
              <a:t>Trabalho de Conclusão de Curso</a:t>
            </a:r>
            <a:endParaRPr i="0" sz="1700" u="none" cap="none" strike="noStrike">
              <a:solidFill>
                <a:schemeClr val="dk1"/>
              </a:solidFill>
            </a:endParaRPr>
          </a:p>
        </p:txBody>
      </p:sp>
      <p:sp>
        <p:nvSpPr>
          <p:cNvPr id="115" name="Google Shape;115;p25"/>
          <p:cNvSpPr txBox="1"/>
          <p:nvPr/>
        </p:nvSpPr>
        <p:spPr>
          <a:xfrm>
            <a:off x="600150" y="3621600"/>
            <a:ext cx="7943700" cy="751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2400"/>
              <a:buFont typeface="Arial"/>
              <a:buNone/>
            </a:pPr>
            <a:r>
              <a:rPr lang="pt-BR" sz="2000"/>
              <a:t>Karine Mendes Tavares</a:t>
            </a:r>
            <a:endParaRPr i="0" sz="2000" u="none" cap="none" strike="noStrike"/>
          </a:p>
        </p:txBody>
      </p:sp>
      <p:sp>
        <p:nvSpPr>
          <p:cNvPr id="116" name="Google Shape;116;p25"/>
          <p:cNvSpPr txBox="1"/>
          <p:nvPr/>
        </p:nvSpPr>
        <p:spPr>
          <a:xfrm>
            <a:off x="600150" y="4372800"/>
            <a:ext cx="7943700" cy="751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0" lang="pt-BR" sz="1800" u="none" cap="none" strike="noStrike">
                <a:solidFill>
                  <a:schemeClr val="dk1"/>
                </a:solidFill>
              </a:rPr>
              <a:t>Alexei M. C. Machado</a:t>
            </a:r>
            <a:br>
              <a:rPr i="0" lang="pt-BR" sz="1800" u="none" cap="none" strike="noStrike">
                <a:solidFill>
                  <a:schemeClr val="dk1"/>
                </a:solidFill>
              </a:rPr>
            </a:br>
            <a:r>
              <a:rPr i="0" lang="pt-BR" sz="1800" u="none" cap="none" strike="noStrike">
                <a:solidFill>
                  <a:schemeClr val="dk1"/>
                </a:solidFill>
              </a:rPr>
              <a:t>Orientador</a:t>
            </a:r>
            <a:endParaRPr i="0" sz="1800" u="none" cap="none" strike="noStrike">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311700" y="278250"/>
            <a:ext cx="8520600" cy="107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pt-BR" sz="2550">
                <a:solidFill>
                  <a:srgbClr val="000000"/>
                </a:solidFill>
                <a:latin typeface="Arial"/>
                <a:ea typeface="Arial"/>
                <a:cs typeface="Arial"/>
                <a:sym typeface="Arial"/>
              </a:rPr>
              <a:t>Materiais e métodos</a:t>
            </a:r>
            <a:endParaRPr b="0" sz="2550">
              <a:solidFill>
                <a:srgbClr val="000000"/>
              </a:solidFill>
              <a:latin typeface="Arial"/>
              <a:ea typeface="Arial"/>
              <a:cs typeface="Arial"/>
              <a:sym typeface="Arial"/>
            </a:endParaRPr>
          </a:p>
          <a:p>
            <a:pPr indent="0" lvl="0" marL="0" rtl="0" algn="l">
              <a:spcBef>
                <a:spcPts val="0"/>
              </a:spcBef>
              <a:spcAft>
                <a:spcPts val="0"/>
              </a:spcAft>
              <a:buNone/>
            </a:pPr>
            <a:r>
              <a:rPr b="0" lang="pt-BR" sz="3750">
                <a:solidFill>
                  <a:srgbClr val="000000"/>
                </a:solidFill>
                <a:latin typeface="Arial"/>
                <a:ea typeface="Arial"/>
                <a:cs typeface="Arial"/>
                <a:sym typeface="Arial"/>
              </a:rPr>
              <a:t>Base de dados</a:t>
            </a:r>
            <a:endParaRPr b="0" sz="3750">
              <a:solidFill>
                <a:srgbClr val="000000"/>
              </a:solidFill>
              <a:latin typeface="Arial"/>
              <a:ea typeface="Arial"/>
              <a:cs typeface="Arial"/>
              <a:sym typeface="Arial"/>
            </a:endParaRPr>
          </a:p>
        </p:txBody>
      </p:sp>
      <p:sp>
        <p:nvSpPr>
          <p:cNvPr id="185" name="Google Shape;185;p34"/>
          <p:cNvSpPr txBox="1"/>
          <p:nvPr>
            <p:ph idx="1" type="body"/>
          </p:nvPr>
        </p:nvSpPr>
        <p:spPr>
          <a:xfrm>
            <a:off x="311700" y="1511800"/>
            <a:ext cx="8520600" cy="3302700"/>
          </a:xfrm>
          <a:prstGeom prst="rect">
            <a:avLst/>
          </a:prstGeom>
        </p:spPr>
        <p:txBody>
          <a:bodyPr anchorCtr="0" anchor="t" bIns="91425" lIns="91425" spcFirstLastPara="1" rIns="91425" wrap="square" tIns="91425">
            <a:normAutofit/>
          </a:bodyPr>
          <a:lstStyle/>
          <a:p>
            <a:pPr indent="-368300" lvl="0" marL="457200" rtl="0" algn="l">
              <a:lnSpc>
                <a:spcPct val="115000"/>
              </a:lnSpc>
              <a:spcBef>
                <a:spcPts val="0"/>
              </a:spcBef>
              <a:spcAft>
                <a:spcPts val="0"/>
              </a:spcAft>
              <a:buClr>
                <a:srgbClr val="000000"/>
              </a:buClr>
              <a:buSzPts val="2200"/>
              <a:buFont typeface="Arial"/>
              <a:buChar char="●"/>
            </a:pPr>
            <a:r>
              <a:rPr lang="pt-BR" sz="2200">
                <a:solidFill>
                  <a:srgbClr val="000000"/>
                </a:solidFill>
                <a:latin typeface="Arial"/>
                <a:ea typeface="Arial"/>
                <a:cs typeface="Arial"/>
                <a:sym typeface="Arial"/>
              </a:rPr>
              <a:t> DDTI (</a:t>
            </a:r>
            <a:r>
              <a:rPr i="1" lang="pt-BR" sz="2200">
                <a:solidFill>
                  <a:srgbClr val="000000"/>
                </a:solidFill>
                <a:latin typeface="Arial"/>
                <a:ea typeface="Arial"/>
                <a:cs typeface="Arial"/>
                <a:sym typeface="Arial"/>
              </a:rPr>
              <a:t>Digital Database Thyroid Image</a:t>
            </a:r>
            <a:r>
              <a:rPr lang="pt-BR" sz="2200">
                <a:solidFill>
                  <a:srgbClr val="000000"/>
                </a:solidFill>
                <a:latin typeface="Arial"/>
                <a:ea typeface="Arial"/>
                <a:cs typeface="Arial"/>
                <a:sym typeface="Arial"/>
              </a:rPr>
              <a:t>)</a:t>
            </a:r>
            <a:endParaRPr sz="2200">
              <a:solidFill>
                <a:srgbClr val="000000"/>
              </a:solidFill>
              <a:latin typeface="Arial"/>
              <a:ea typeface="Arial"/>
              <a:cs typeface="Arial"/>
              <a:sym typeface="Arial"/>
            </a:endParaRPr>
          </a:p>
          <a:p>
            <a:pPr indent="-368300" lvl="1" marL="914400" rtl="0" algn="l">
              <a:lnSpc>
                <a:spcPct val="115000"/>
              </a:lnSpc>
              <a:spcBef>
                <a:spcPts val="0"/>
              </a:spcBef>
              <a:spcAft>
                <a:spcPts val="0"/>
              </a:spcAft>
              <a:buClr>
                <a:srgbClr val="000000"/>
              </a:buClr>
              <a:buSzPts val="2200"/>
              <a:buFont typeface="Arial"/>
              <a:buChar char="○"/>
            </a:pPr>
            <a:r>
              <a:rPr lang="pt-BR" sz="2200">
                <a:solidFill>
                  <a:srgbClr val="000000"/>
                </a:solidFill>
                <a:latin typeface="Arial"/>
                <a:ea typeface="Arial"/>
                <a:cs typeface="Arial"/>
                <a:sym typeface="Arial"/>
              </a:rPr>
              <a:t>Disponibilizada pela Universidade Nacional da Colômbia</a:t>
            </a:r>
            <a:endParaRPr sz="2200">
              <a:solidFill>
                <a:srgbClr val="000000"/>
              </a:solidFill>
              <a:latin typeface="Arial"/>
              <a:ea typeface="Arial"/>
              <a:cs typeface="Arial"/>
              <a:sym typeface="Arial"/>
            </a:endParaRPr>
          </a:p>
          <a:p>
            <a:pPr indent="-368300" lvl="0" marL="457200" rtl="0" algn="l">
              <a:lnSpc>
                <a:spcPct val="115000"/>
              </a:lnSpc>
              <a:spcBef>
                <a:spcPts val="0"/>
              </a:spcBef>
              <a:spcAft>
                <a:spcPts val="0"/>
              </a:spcAft>
              <a:buClr>
                <a:srgbClr val="000000"/>
              </a:buClr>
              <a:buSzPts val="2200"/>
              <a:buFont typeface="Arial"/>
              <a:buChar char="●"/>
            </a:pPr>
            <a:r>
              <a:rPr lang="pt-BR" sz="2200">
                <a:solidFill>
                  <a:srgbClr val="000000"/>
                </a:solidFill>
                <a:latin typeface="Arial"/>
                <a:ea typeface="Arial"/>
                <a:cs typeface="Arial"/>
                <a:sym typeface="Arial"/>
              </a:rPr>
              <a:t>480 imagens de ultrassom</a:t>
            </a:r>
            <a:endParaRPr sz="2200">
              <a:solidFill>
                <a:srgbClr val="000000"/>
              </a:solidFill>
              <a:latin typeface="Arial"/>
              <a:ea typeface="Arial"/>
              <a:cs typeface="Arial"/>
              <a:sym typeface="Arial"/>
            </a:endParaRPr>
          </a:p>
          <a:p>
            <a:pPr indent="0" lvl="0" marL="914400" rtl="0" algn="l">
              <a:lnSpc>
                <a:spcPct val="115000"/>
              </a:lnSpc>
              <a:spcBef>
                <a:spcPts val="1200"/>
              </a:spcBef>
              <a:spcAft>
                <a:spcPts val="1200"/>
              </a:spcAft>
              <a:buNone/>
            </a:pPr>
            <a:r>
              <a:t/>
            </a:r>
            <a:endParaRPr sz="2200">
              <a:solidFill>
                <a:srgbClr val="000000"/>
              </a:solidFill>
              <a:latin typeface="Arial"/>
              <a:ea typeface="Arial"/>
              <a:cs typeface="Arial"/>
              <a:sym typeface="Arial"/>
            </a:endParaRPr>
          </a:p>
        </p:txBody>
      </p:sp>
      <p:sp>
        <p:nvSpPr>
          <p:cNvPr id="186" name="Google Shape;186;p34"/>
          <p:cNvSpPr txBox="1"/>
          <p:nvPr/>
        </p:nvSpPr>
        <p:spPr>
          <a:xfrm>
            <a:off x="8515859" y="4569034"/>
            <a:ext cx="548700" cy="52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BR" sz="2000"/>
              <a:t>‹#›</a:t>
            </a:fld>
            <a:endParaRPr sz="2000"/>
          </a:p>
        </p:txBody>
      </p:sp>
      <p:pic>
        <p:nvPicPr>
          <p:cNvPr id="187" name="Google Shape;187;p34"/>
          <p:cNvPicPr preferRelativeResize="0"/>
          <p:nvPr/>
        </p:nvPicPr>
        <p:blipFill>
          <a:blip r:embed="rId3">
            <a:alphaModFix/>
          </a:blip>
          <a:stretch>
            <a:fillRect/>
          </a:stretch>
        </p:blipFill>
        <p:spPr>
          <a:xfrm>
            <a:off x="3359275" y="2906899"/>
            <a:ext cx="2425450" cy="1844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311700" y="278250"/>
            <a:ext cx="8520600" cy="107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pt-BR" sz="2550">
                <a:solidFill>
                  <a:srgbClr val="000000"/>
                </a:solidFill>
                <a:latin typeface="Arial"/>
                <a:ea typeface="Arial"/>
                <a:cs typeface="Arial"/>
                <a:sym typeface="Arial"/>
              </a:rPr>
              <a:t>Materiais e métodos</a:t>
            </a:r>
            <a:endParaRPr b="0" sz="2550">
              <a:solidFill>
                <a:srgbClr val="000000"/>
              </a:solidFill>
              <a:latin typeface="Arial"/>
              <a:ea typeface="Arial"/>
              <a:cs typeface="Arial"/>
              <a:sym typeface="Arial"/>
            </a:endParaRPr>
          </a:p>
          <a:p>
            <a:pPr indent="0" lvl="0" marL="0" rtl="0" algn="l">
              <a:spcBef>
                <a:spcPts val="0"/>
              </a:spcBef>
              <a:spcAft>
                <a:spcPts val="0"/>
              </a:spcAft>
              <a:buNone/>
            </a:pPr>
            <a:r>
              <a:rPr b="0" lang="pt-BR" sz="3750">
                <a:solidFill>
                  <a:srgbClr val="000000"/>
                </a:solidFill>
                <a:latin typeface="Arial"/>
                <a:ea typeface="Arial"/>
                <a:cs typeface="Arial"/>
                <a:sym typeface="Arial"/>
              </a:rPr>
              <a:t>Base de dados</a:t>
            </a:r>
            <a:endParaRPr b="0" sz="3750">
              <a:solidFill>
                <a:srgbClr val="000000"/>
              </a:solidFill>
              <a:latin typeface="Arial"/>
              <a:ea typeface="Arial"/>
              <a:cs typeface="Arial"/>
              <a:sym typeface="Arial"/>
            </a:endParaRPr>
          </a:p>
        </p:txBody>
      </p:sp>
      <p:sp>
        <p:nvSpPr>
          <p:cNvPr id="193" name="Google Shape;193;p35"/>
          <p:cNvSpPr txBox="1"/>
          <p:nvPr>
            <p:ph idx="1" type="body"/>
          </p:nvPr>
        </p:nvSpPr>
        <p:spPr>
          <a:xfrm>
            <a:off x="311700" y="1511800"/>
            <a:ext cx="8520600" cy="330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sz="2200">
              <a:solidFill>
                <a:srgbClr val="000000"/>
              </a:solidFill>
              <a:latin typeface="Arial"/>
              <a:ea typeface="Arial"/>
              <a:cs typeface="Arial"/>
              <a:sym typeface="Arial"/>
            </a:endParaRPr>
          </a:p>
          <a:p>
            <a:pPr indent="0" lvl="0" marL="914400" rtl="0" algn="l">
              <a:lnSpc>
                <a:spcPct val="115000"/>
              </a:lnSpc>
              <a:spcBef>
                <a:spcPts val="1200"/>
              </a:spcBef>
              <a:spcAft>
                <a:spcPts val="1200"/>
              </a:spcAft>
              <a:buNone/>
            </a:pPr>
            <a:r>
              <a:t/>
            </a:r>
            <a:endParaRPr sz="2200">
              <a:solidFill>
                <a:srgbClr val="000000"/>
              </a:solidFill>
              <a:latin typeface="Arial"/>
              <a:ea typeface="Arial"/>
              <a:cs typeface="Arial"/>
              <a:sym typeface="Arial"/>
            </a:endParaRPr>
          </a:p>
        </p:txBody>
      </p:sp>
      <p:sp>
        <p:nvSpPr>
          <p:cNvPr id="194" name="Google Shape;194;p35"/>
          <p:cNvSpPr txBox="1"/>
          <p:nvPr/>
        </p:nvSpPr>
        <p:spPr>
          <a:xfrm>
            <a:off x="8515859" y="4569034"/>
            <a:ext cx="548700" cy="52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BR" sz="2000"/>
              <a:t>‹#›</a:t>
            </a:fld>
            <a:endParaRPr sz="2000"/>
          </a:p>
        </p:txBody>
      </p:sp>
      <p:pic>
        <p:nvPicPr>
          <p:cNvPr id="195" name="Google Shape;195;p35"/>
          <p:cNvPicPr preferRelativeResize="0"/>
          <p:nvPr/>
        </p:nvPicPr>
        <p:blipFill rotWithShape="1">
          <a:blip r:embed="rId3">
            <a:alphaModFix/>
          </a:blip>
          <a:srcRect b="0" l="0" r="0" t="0"/>
          <a:stretch/>
        </p:blipFill>
        <p:spPr>
          <a:xfrm>
            <a:off x="382425" y="1357051"/>
            <a:ext cx="8379136" cy="3158075"/>
          </a:xfrm>
          <a:prstGeom prst="rect">
            <a:avLst/>
          </a:prstGeom>
          <a:noFill/>
          <a:ln>
            <a:noFill/>
          </a:ln>
          <a:effectLst>
            <a:outerShdw blurRad="57150" rotWithShape="0" algn="bl" dir="5400000" dist="19050">
              <a:srgbClr val="000000">
                <a:alpha val="49800"/>
              </a:srgbClr>
            </a:outerShdw>
          </a:effectLst>
        </p:spPr>
      </p:pic>
      <p:sp>
        <p:nvSpPr>
          <p:cNvPr id="196" name="Google Shape;196;p35"/>
          <p:cNvSpPr txBox="1"/>
          <p:nvPr/>
        </p:nvSpPr>
        <p:spPr>
          <a:xfrm>
            <a:off x="382425" y="4515125"/>
            <a:ext cx="2161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i="0" lang="pt-BR" sz="1400" u="none" cap="none" strike="noStrike">
                <a:solidFill>
                  <a:srgbClr val="000000"/>
                </a:solidFill>
              </a:rPr>
              <a:t>Fonte: Pedraza et al.</a:t>
            </a:r>
            <a:endParaRPr i="0" sz="1400" u="none" cap="none" strike="noStrike">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278250"/>
            <a:ext cx="8520600" cy="107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pt-BR" sz="2550">
                <a:solidFill>
                  <a:srgbClr val="000000"/>
                </a:solidFill>
                <a:latin typeface="Arial"/>
                <a:ea typeface="Arial"/>
                <a:cs typeface="Arial"/>
                <a:sym typeface="Arial"/>
              </a:rPr>
              <a:t>Materiais e métodos</a:t>
            </a:r>
            <a:endParaRPr b="0" sz="2550">
              <a:solidFill>
                <a:srgbClr val="000000"/>
              </a:solidFill>
              <a:latin typeface="Arial"/>
              <a:ea typeface="Arial"/>
              <a:cs typeface="Arial"/>
              <a:sym typeface="Arial"/>
            </a:endParaRPr>
          </a:p>
          <a:p>
            <a:pPr indent="0" lvl="0" marL="0" rtl="0" algn="l">
              <a:spcBef>
                <a:spcPts val="0"/>
              </a:spcBef>
              <a:spcAft>
                <a:spcPts val="0"/>
              </a:spcAft>
              <a:buNone/>
            </a:pPr>
            <a:r>
              <a:rPr b="0" lang="pt-BR" sz="3750">
                <a:solidFill>
                  <a:srgbClr val="000000"/>
                </a:solidFill>
                <a:latin typeface="Arial"/>
                <a:ea typeface="Arial"/>
                <a:cs typeface="Arial"/>
                <a:sym typeface="Arial"/>
              </a:rPr>
              <a:t>Seleção das Imagens</a:t>
            </a:r>
            <a:endParaRPr b="0" sz="3750">
              <a:solidFill>
                <a:srgbClr val="000000"/>
              </a:solidFill>
              <a:latin typeface="Arial"/>
              <a:ea typeface="Arial"/>
              <a:cs typeface="Arial"/>
              <a:sym typeface="Arial"/>
            </a:endParaRPr>
          </a:p>
        </p:txBody>
      </p:sp>
      <p:sp>
        <p:nvSpPr>
          <p:cNvPr id="202" name="Google Shape;202;p36"/>
          <p:cNvSpPr txBox="1"/>
          <p:nvPr>
            <p:ph idx="1" type="body"/>
          </p:nvPr>
        </p:nvSpPr>
        <p:spPr>
          <a:xfrm>
            <a:off x="311700" y="1511800"/>
            <a:ext cx="8520600" cy="3302700"/>
          </a:xfrm>
          <a:prstGeom prst="rect">
            <a:avLst/>
          </a:prstGeom>
        </p:spPr>
        <p:txBody>
          <a:bodyPr anchorCtr="0" anchor="t" bIns="91425" lIns="91425" spcFirstLastPara="1" rIns="91425" wrap="square" tIns="91425">
            <a:normAutofit/>
          </a:bodyPr>
          <a:lstStyle/>
          <a:p>
            <a:pPr indent="-368300" lvl="0" marL="457200" rtl="0" algn="l">
              <a:lnSpc>
                <a:spcPct val="115000"/>
              </a:lnSpc>
              <a:spcBef>
                <a:spcPts val="0"/>
              </a:spcBef>
              <a:spcAft>
                <a:spcPts val="0"/>
              </a:spcAft>
              <a:buClr>
                <a:srgbClr val="000000"/>
              </a:buClr>
              <a:buSzPts val="2200"/>
              <a:buFont typeface="Arial"/>
              <a:buChar char="●"/>
            </a:pPr>
            <a:r>
              <a:rPr lang="pt-BR" sz="2200">
                <a:solidFill>
                  <a:srgbClr val="000000"/>
                </a:solidFill>
                <a:latin typeface="Arial"/>
                <a:ea typeface="Arial"/>
                <a:cs typeface="Arial"/>
                <a:sym typeface="Arial"/>
              </a:rPr>
              <a:t>Seleção das imagens TI-RADS 4a, 4b e 4c</a:t>
            </a:r>
            <a:endParaRPr sz="2200">
              <a:solidFill>
                <a:srgbClr val="000000"/>
              </a:solidFill>
              <a:latin typeface="Arial"/>
              <a:ea typeface="Arial"/>
              <a:cs typeface="Arial"/>
              <a:sym typeface="Arial"/>
            </a:endParaRPr>
          </a:p>
          <a:p>
            <a:pPr indent="0" lvl="0" marL="457200" rtl="0" algn="l">
              <a:lnSpc>
                <a:spcPct val="115000"/>
              </a:lnSpc>
              <a:spcBef>
                <a:spcPts val="1200"/>
              </a:spcBef>
              <a:spcAft>
                <a:spcPts val="0"/>
              </a:spcAft>
              <a:buNone/>
            </a:pPr>
            <a:r>
              <a:t/>
            </a:r>
            <a:endParaRPr sz="2200">
              <a:solidFill>
                <a:srgbClr val="000000"/>
              </a:solidFill>
              <a:latin typeface="Arial"/>
              <a:ea typeface="Arial"/>
              <a:cs typeface="Arial"/>
              <a:sym typeface="Arial"/>
            </a:endParaRPr>
          </a:p>
          <a:p>
            <a:pPr indent="-368300" lvl="0" marL="457200" rtl="0" algn="l">
              <a:lnSpc>
                <a:spcPct val="115000"/>
              </a:lnSpc>
              <a:spcBef>
                <a:spcPts val="1200"/>
              </a:spcBef>
              <a:spcAft>
                <a:spcPts val="0"/>
              </a:spcAft>
              <a:buClr>
                <a:srgbClr val="000000"/>
              </a:buClr>
              <a:buSzPts val="2200"/>
              <a:buFont typeface="Arial"/>
              <a:buChar char="●"/>
            </a:pPr>
            <a:r>
              <a:rPr lang="pt-BR" sz="2200">
                <a:solidFill>
                  <a:srgbClr val="000000"/>
                </a:solidFill>
                <a:latin typeface="Arial"/>
                <a:ea typeface="Arial"/>
                <a:cs typeface="Arial"/>
                <a:sym typeface="Arial"/>
              </a:rPr>
              <a:t>Separação estratificada de 10 dobras</a:t>
            </a:r>
            <a:endParaRPr sz="2200">
              <a:solidFill>
                <a:srgbClr val="000000"/>
              </a:solidFill>
              <a:latin typeface="Arial"/>
              <a:ea typeface="Arial"/>
              <a:cs typeface="Arial"/>
              <a:sym typeface="Arial"/>
            </a:endParaRPr>
          </a:p>
          <a:p>
            <a:pPr indent="0" lvl="0" marL="457200" rtl="0" algn="l">
              <a:lnSpc>
                <a:spcPct val="115000"/>
              </a:lnSpc>
              <a:spcBef>
                <a:spcPts val="1200"/>
              </a:spcBef>
              <a:spcAft>
                <a:spcPts val="0"/>
              </a:spcAft>
              <a:buNone/>
            </a:pPr>
            <a:r>
              <a:t/>
            </a:r>
            <a:endParaRPr sz="2200">
              <a:solidFill>
                <a:srgbClr val="000000"/>
              </a:solidFill>
              <a:latin typeface="Arial"/>
              <a:ea typeface="Arial"/>
              <a:cs typeface="Arial"/>
              <a:sym typeface="Arial"/>
            </a:endParaRPr>
          </a:p>
          <a:p>
            <a:pPr indent="-368300" lvl="0" marL="457200" rtl="0" algn="l">
              <a:lnSpc>
                <a:spcPct val="115000"/>
              </a:lnSpc>
              <a:spcBef>
                <a:spcPts val="1200"/>
              </a:spcBef>
              <a:spcAft>
                <a:spcPts val="0"/>
              </a:spcAft>
              <a:buClr>
                <a:srgbClr val="000000"/>
              </a:buClr>
              <a:buSzPts val="2200"/>
              <a:buFont typeface="Arial"/>
              <a:buChar char="●"/>
            </a:pPr>
            <a:r>
              <a:rPr lang="pt-BR" sz="2200">
                <a:solidFill>
                  <a:srgbClr val="000000"/>
                </a:solidFill>
                <a:latin typeface="Arial"/>
                <a:ea typeface="Arial"/>
                <a:cs typeface="Arial"/>
                <a:sym typeface="Arial"/>
              </a:rPr>
              <a:t>Mesmo paciente sempre no mesmo conjunto</a:t>
            </a:r>
            <a:endParaRPr sz="2200">
              <a:solidFill>
                <a:srgbClr val="000000"/>
              </a:solidFill>
              <a:latin typeface="Arial"/>
              <a:ea typeface="Arial"/>
              <a:cs typeface="Arial"/>
              <a:sym typeface="Arial"/>
            </a:endParaRPr>
          </a:p>
          <a:p>
            <a:pPr indent="0" lvl="0" marL="914400" rtl="0" algn="l">
              <a:lnSpc>
                <a:spcPct val="115000"/>
              </a:lnSpc>
              <a:spcBef>
                <a:spcPts val="1200"/>
              </a:spcBef>
              <a:spcAft>
                <a:spcPts val="1200"/>
              </a:spcAft>
              <a:buNone/>
            </a:pPr>
            <a:r>
              <a:t/>
            </a:r>
            <a:endParaRPr sz="2200">
              <a:solidFill>
                <a:srgbClr val="000000"/>
              </a:solidFill>
              <a:latin typeface="Arial"/>
              <a:ea typeface="Arial"/>
              <a:cs typeface="Arial"/>
              <a:sym typeface="Arial"/>
            </a:endParaRPr>
          </a:p>
        </p:txBody>
      </p:sp>
      <p:sp>
        <p:nvSpPr>
          <p:cNvPr id="203" name="Google Shape;203;p36"/>
          <p:cNvSpPr txBox="1"/>
          <p:nvPr/>
        </p:nvSpPr>
        <p:spPr>
          <a:xfrm>
            <a:off x="8515859" y="4569034"/>
            <a:ext cx="548700" cy="52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BR" sz="2000"/>
              <a:t>‹#›</a:t>
            </a:fld>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311700" y="278250"/>
            <a:ext cx="8520600" cy="107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pt-BR" sz="2550">
                <a:solidFill>
                  <a:srgbClr val="000000"/>
                </a:solidFill>
                <a:latin typeface="Arial"/>
                <a:ea typeface="Arial"/>
                <a:cs typeface="Arial"/>
                <a:sym typeface="Arial"/>
              </a:rPr>
              <a:t>Materiais e métodos</a:t>
            </a:r>
            <a:endParaRPr b="0" sz="2550">
              <a:solidFill>
                <a:srgbClr val="000000"/>
              </a:solidFill>
              <a:latin typeface="Arial"/>
              <a:ea typeface="Arial"/>
              <a:cs typeface="Arial"/>
              <a:sym typeface="Arial"/>
            </a:endParaRPr>
          </a:p>
          <a:p>
            <a:pPr indent="0" lvl="0" marL="0" rtl="0" algn="l">
              <a:spcBef>
                <a:spcPts val="0"/>
              </a:spcBef>
              <a:spcAft>
                <a:spcPts val="0"/>
              </a:spcAft>
              <a:buNone/>
            </a:pPr>
            <a:r>
              <a:rPr b="0" lang="pt-BR" sz="3750">
                <a:solidFill>
                  <a:srgbClr val="000000"/>
                </a:solidFill>
                <a:latin typeface="Arial"/>
                <a:ea typeface="Arial"/>
                <a:cs typeface="Arial"/>
                <a:sym typeface="Arial"/>
              </a:rPr>
              <a:t>Segmentação</a:t>
            </a:r>
            <a:endParaRPr b="0" sz="3750">
              <a:solidFill>
                <a:srgbClr val="000000"/>
              </a:solidFill>
              <a:latin typeface="Arial"/>
              <a:ea typeface="Arial"/>
              <a:cs typeface="Arial"/>
              <a:sym typeface="Arial"/>
            </a:endParaRPr>
          </a:p>
        </p:txBody>
      </p:sp>
      <p:sp>
        <p:nvSpPr>
          <p:cNvPr id="209" name="Google Shape;209;p37"/>
          <p:cNvSpPr txBox="1"/>
          <p:nvPr/>
        </p:nvSpPr>
        <p:spPr>
          <a:xfrm>
            <a:off x="8515859" y="4569034"/>
            <a:ext cx="548700" cy="52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BR" sz="2000"/>
              <a:t>‹#›</a:t>
            </a:fld>
            <a:endParaRPr sz="2000"/>
          </a:p>
        </p:txBody>
      </p:sp>
      <p:pic>
        <p:nvPicPr>
          <p:cNvPr id="210" name="Google Shape;210;p37"/>
          <p:cNvPicPr preferRelativeResize="0"/>
          <p:nvPr/>
        </p:nvPicPr>
        <p:blipFill>
          <a:blip r:embed="rId3">
            <a:alphaModFix/>
          </a:blip>
          <a:stretch>
            <a:fillRect/>
          </a:stretch>
        </p:blipFill>
        <p:spPr>
          <a:xfrm>
            <a:off x="653475" y="2252225"/>
            <a:ext cx="3510275" cy="2256600"/>
          </a:xfrm>
          <a:prstGeom prst="rect">
            <a:avLst/>
          </a:prstGeom>
          <a:noFill/>
          <a:ln>
            <a:noFill/>
          </a:ln>
        </p:spPr>
      </p:pic>
      <p:sp>
        <p:nvSpPr>
          <p:cNvPr id="211" name="Google Shape;211;p37"/>
          <p:cNvSpPr txBox="1"/>
          <p:nvPr/>
        </p:nvSpPr>
        <p:spPr>
          <a:xfrm>
            <a:off x="1707963" y="4625225"/>
            <a:ext cx="140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t>TIRADS-4b</a:t>
            </a:r>
            <a:endParaRPr/>
          </a:p>
        </p:txBody>
      </p:sp>
      <p:pic>
        <p:nvPicPr>
          <p:cNvPr id="212" name="Google Shape;212;p37"/>
          <p:cNvPicPr preferRelativeResize="0"/>
          <p:nvPr/>
        </p:nvPicPr>
        <p:blipFill>
          <a:blip r:embed="rId4">
            <a:alphaModFix/>
          </a:blip>
          <a:stretch>
            <a:fillRect/>
          </a:stretch>
        </p:blipFill>
        <p:spPr>
          <a:xfrm>
            <a:off x="5273800" y="2252225"/>
            <a:ext cx="3007224" cy="2256600"/>
          </a:xfrm>
          <a:prstGeom prst="rect">
            <a:avLst/>
          </a:prstGeom>
          <a:noFill/>
          <a:ln>
            <a:noFill/>
          </a:ln>
        </p:spPr>
      </p:pic>
      <p:sp>
        <p:nvSpPr>
          <p:cNvPr id="213" name="Google Shape;213;p37"/>
          <p:cNvSpPr txBox="1"/>
          <p:nvPr/>
        </p:nvSpPr>
        <p:spPr>
          <a:xfrm>
            <a:off x="6076750" y="4625225"/>
            <a:ext cx="1401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a:t>45.xml</a:t>
            </a:r>
            <a:endParaRPr/>
          </a:p>
        </p:txBody>
      </p:sp>
      <p:sp>
        <p:nvSpPr>
          <p:cNvPr id="214" name="Google Shape;214;p37"/>
          <p:cNvSpPr txBox="1"/>
          <p:nvPr/>
        </p:nvSpPr>
        <p:spPr>
          <a:xfrm>
            <a:off x="311700" y="1543025"/>
            <a:ext cx="8259300" cy="5232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Char char="●"/>
            </a:pPr>
            <a:r>
              <a:rPr lang="pt-BR" sz="2200"/>
              <a:t>Leitura do xml, recorte e fundo verde para cada imagem</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311700" y="278250"/>
            <a:ext cx="8520600" cy="107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pt-BR" sz="2550">
                <a:solidFill>
                  <a:srgbClr val="000000"/>
                </a:solidFill>
                <a:latin typeface="Arial"/>
                <a:ea typeface="Arial"/>
                <a:cs typeface="Arial"/>
                <a:sym typeface="Arial"/>
              </a:rPr>
              <a:t>Materiais e métodos</a:t>
            </a:r>
            <a:endParaRPr b="0" sz="2550">
              <a:solidFill>
                <a:srgbClr val="000000"/>
              </a:solidFill>
              <a:latin typeface="Arial"/>
              <a:ea typeface="Arial"/>
              <a:cs typeface="Arial"/>
              <a:sym typeface="Arial"/>
            </a:endParaRPr>
          </a:p>
          <a:p>
            <a:pPr indent="0" lvl="0" marL="0" rtl="0" algn="l">
              <a:spcBef>
                <a:spcPts val="0"/>
              </a:spcBef>
              <a:spcAft>
                <a:spcPts val="0"/>
              </a:spcAft>
              <a:buNone/>
            </a:pPr>
            <a:r>
              <a:rPr b="0" lang="pt-BR" sz="3750">
                <a:solidFill>
                  <a:srgbClr val="000000"/>
                </a:solidFill>
                <a:latin typeface="Arial"/>
                <a:ea typeface="Arial"/>
                <a:cs typeface="Arial"/>
                <a:sym typeface="Arial"/>
              </a:rPr>
              <a:t>Segmentação</a:t>
            </a:r>
            <a:endParaRPr b="0" sz="3750">
              <a:solidFill>
                <a:srgbClr val="000000"/>
              </a:solidFill>
              <a:latin typeface="Arial"/>
              <a:ea typeface="Arial"/>
              <a:cs typeface="Arial"/>
              <a:sym typeface="Arial"/>
            </a:endParaRPr>
          </a:p>
        </p:txBody>
      </p:sp>
      <p:sp>
        <p:nvSpPr>
          <p:cNvPr id="220" name="Google Shape;220;p38"/>
          <p:cNvSpPr txBox="1"/>
          <p:nvPr/>
        </p:nvSpPr>
        <p:spPr>
          <a:xfrm>
            <a:off x="8515859" y="4569034"/>
            <a:ext cx="548700" cy="52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BR" sz="2000"/>
              <a:t>‹#›</a:t>
            </a:fld>
            <a:endParaRPr sz="2000"/>
          </a:p>
        </p:txBody>
      </p:sp>
      <p:sp>
        <p:nvSpPr>
          <p:cNvPr id="221" name="Google Shape;221;p38"/>
          <p:cNvSpPr txBox="1"/>
          <p:nvPr/>
        </p:nvSpPr>
        <p:spPr>
          <a:xfrm>
            <a:off x="311700" y="1543038"/>
            <a:ext cx="8259300" cy="5232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Char char="●"/>
            </a:pPr>
            <a:r>
              <a:rPr lang="pt-BR" sz="2200"/>
              <a:t>Resultado final</a:t>
            </a:r>
            <a:endParaRPr sz="2200"/>
          </a:p>
        </p:txBody>
      </p:sp>
      <p:pic>
        <p:nvPicPr>
          <p:cNvPr id="222" name="Google Shape;222;p38"/>
          <p:cNvPicPr preferRelativeResize="0"/>
          <p:nvPr/>
        </p:nvPicPr>
        <p:blipFill>
          <a:blip r:embed="rId3">
            <a:alphaModFix/>
          </a:blip>
          <a:stretch>
            <a:fillRect/>
          </a:stretch>
        </p:blipFill>
        <p:spPr>
          <a:xfrm>
            <a:off x="3055113" y="2066238"/>
            <a:ext cx="2772463" cy="27724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9"/>
          <p:cNvSpPr txBox="1"/>
          <p:nvPr>
            <p:ph type="title"/>
          </p:nvPr>
        </p:nvSpPr>
        <p:spPr>
          <a:xfrm>
            <a:off x="311700" y="278250"/>
            <a:ext cx="8520600" cy="107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pt-BR" sz="2550">
                <a:solidFill>
                  <a:srgbClr val="000000"/>
                </a:solidFill>
                <a:latin typeface="Arial"/>
                <a:ea typeface="Arial"/>
                <a:cs typeface="Arial"/>
                <a:sym typeface="Arial"/>
              </a:rPr>
              <a:t>Materiais e métodos</a:t>
            </a:r>
            <a:endParaRPr b="0" sz="2550">
              <a:solidFill>
                <a:srgbClr val="000000"/>
              </a:solidFill>
              <a:latin typeface="Arial"/>
              <a:ea typeface="Arial"/>
              <a:cs typeface="Arial"/>
              <a:sym typeface="Arial"/>
            </a:endParaRPr>
          </a:p>
          <a:p>
            <a:pPr indent="0" lvl="0" marL="0" rtl="0" algn="l">
              <a:spcBef>
                <a:spcPts val="0"/>
              </a:spcBef>
              <a:spcAft>
                <a:spcPts val="0"/>
              </a:spcAft>
              <a:buNone/>
            </a:pPr>
            <a:r>
              <a:rPr b="0" lang="pt-BR" sz="3750">
                <a:solidFill>
                  <a:srgbClr val="000000"/>
                </a:solidFill>
                <a:latin typeface="Arial"/>
                <a:ea typeface="Arial"/>
                <a:cs typeface="Arial"/>
                <a:sym typeface="Arial"/>
              </a:rPr>
              <a:t>Aumento de dados e pré-processamento</a:t>
            </a:r>
            <a:endParaRPr b="0" sz="3750">
              <a:solidFill>
                <a:srgbClr val="000000"/>
              </a:solidFill>
              <a:latin typeface="Arial"/>
              <a:ea typeface="Arial"/>
              <a:cs typeface="Arial"/>
              <a:sym typeface="Arial"/>
            </a:endParaRPr>
          </a:p>
        </p:txBody>
      </p:sp>
      <p:sp>
        <p:nvSpPr>
          <p:cNvPr id="228" name="Google Shape;228;p39"/>
          <p:cNvSpPr txBox="1"/>
          <p:nvPr/>
        </p:nvSpPr>
        <p:spPr>
          <a:xfrm>
            <a:off x="8515859" y="4569034"/>
            <a:ext cx="548700" cy="52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BR" sz="2000"/>
              <a:t>‹#›</a:t>
            </a:fld>
            <a:endParaRPr sz="2000"/>
          </a:p>
        </p:txBody>
      </p:sp>
      <p:pic>
        <p:nvPicPr>
          <p:cNvPr id="229" name="Google Shape;229;p39"/>
          <p:cNvPicPr preferRelativeResize="0"/>
          <p:nvPr/>
        </p:nvPicPr>
        <p:blipFill>
          <a:blip r:embed="rId3">
            <a:alphaModFix/>
          </a:blip>
          <a:stretch>
            <a:fillRect/>
          </a:stretch>
        </p:blipFill>
        <p:spPr>
          <a:xfrm>
            <a:off x="435000" y="2396050"/>
            <a:ext cx="1887800" cy="1887800"/>
          </a:xfrm>
          <a:prstGeom prst="rect">
            <a:avLst/>
          </a:prstGeom>
          <a:noFill/>
          <a:ln>
            <a:noFill/>
          </a:ln>
        </p:spPr>
      </p:pic>
      <p:sp>
        <p:nvSpPr>
          <p:cNvPr id="230" name="Google Shape;230;p39"/>
          <p:cNvSpPr/>
          <p:nvPr/>
        </p:nvSpPr>
        <p:spPr>
          <a:xfrm>
            <a:off x="2373950" y="1943725"/>
            <a:ext cx="1280400" cy="776100"/>
          </a:xfrm>
          <a:prstGeom prst="curvedDownArrow">
            <a:avLst>
              <a:gd fmla="val 23633" name="adj1"/>
              <a:gd fmla="val 50000" name="adj2"/>
              <a:gd fmla="val 31250" name="adj3"/>
            </a:avLst>
          </a:prstGeom>
          <a:solidFill>
            <a:srgbClr val="93C47D"/>
          </a:solidFill>
          <a:ln cap="flat" cmpd="sng" w="9525">
            <a:solidFill>
              <a:srgbClr val="274E13"/>
            </a:solidFill>
            <a:prstDash val="solid"/>
            <a:round/>
            <a:headEnd len="sm" w="sm" type="none"/>
            <a:tailEnd len="sm" w="sm" type="none"/>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9"/>
          <p:cNvSpPr/>
          <p:nvPr/>
        </p:nvSpPr>
        <p:spPr>
          <a:xfrm flipH="1" rot="10800000">
            <a:off x="5273750" y="3792925"/>
            <a:ext cx="1280400" cy="776100"/>
          </a:xfrm>
          <a:prstGeom prst="curvedDownArrow">
            <a:avLst>
              <a:gd fmla="val 23633" name="adj1"/>
              <a:gd fmla="val 50000" name="adj2"/>
              <a:gd fmla="val 31250" name="adj3"/>
            </a:avLst>
          </a:prstGeom>
          <a:solidFill>
            <a:srgbClr val="93C47D"/>
          </a:solidFill>
          <a:ln cap="flat" cmpd="sng" w="9525">
            <a:solidFill>
              <a:srgbClr val="274E13"/>
            </a:solidFill>
            <a:prstDash val="solid"/>
            <a:round/>
            <a:headEnd len="sm" w="sm" type="none"/>
            <a:tailEnd len="sm" w="sm" type="none"/>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2" name="Google Shape;232;p39"/>
          <p:cNvPicPr preferRelativeResize="0"/>
          <p:nvPr/>
        </p:nvPicPr>
        <p:blipFill>
          <a:blip r:embed="rId3">
            <a:alphaModFix/>
          </a:blip>
          <a:stretch>
            <a:fillRect/>
          </a:stretch>
        </p:blipFill>
        <p:spPr>
          <a:xfrm rot="2700000">
            <a:off x="3362150" y="2396050"/>
            <a:ext cx="1887800" cy="1887800"/>
          </a:xfrm>
          <a:prstGeom prst="rect">
            <a:avLst/>
          </a:prstGeom>
          <a:noFill/>
          <a:ln>
            <a:noFill/>
          </a:ln>
        </p:spPr>
      </p:pic>
      <p:pic>
        <p:nvPicPr>
          <p:cNvPr id="233" name="Google Shape;233;p39"/>
          <p:cNvPicPr preferRelativeResize="0"/>
          <p:nvPr/>
        </p:nvPicPr>
        <p:blipFill>
          <a:blip r:embed="rId4">
            <a:alphaModFix/>
          </a:blip>
          <a:stretch>
            <a:fillRect/>
          </a:stretch>
        </p:blipFill>
        <p:spPr>
          <a:xfrm rot="-2700000">
            <a:off x="6475725" y="2290250"/>
            <a:ext cx="1887800" cy="1887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0"/>
          <p:cNvSpPr txBox="1"/>
          <p:nvPr>
            <p:ph idx="1" type="body"/>
          </p:nvPr>
        </p:nvSpPr>
        <p:spPr>
          <a:xfrm>
            <a:off x="311700" y="1511800"/>
            <a:ext cx="8520600" cy="3302700"/>
          </a:xfrm>
          <a:prstGeom prst="rect">
            <a:avLst/>
          </a:prstGeom>
        </p:spPr>
        <p:txBody>
          <a:bodyPr anchorCtr="0" anchor="t" bIns="91425" lIns="91425" spcFirstLastPara="1" rIns="91425" wrap="square" tIns="91425">
            <a:normAutofit/>
          </a:bodyPr>
          <a:lstStyle/>
          <a:p>
            <a:pPr indent="-368300" lvl="0" marL="457200" rtl="0" algn="l">
              <a:lnSpc>
                <a:spcPct val="115000"/>
              </a:lnSpc>
              <a:spcBef>
                <a:spcPts val="0"/>
              </a:spcBef>
              <a:spcAft>
                <a:spcPts val="0"/>
              </a:spcAft>
              <a:buClr>
                <a:srgbClr val="000000"/>
              </a:buClr>
              <a:buSzPts val="2200"/>
              <a:buFont typeface="Arial"/>
              <a:buChar char="●"/>
            </a:pPr>
            <a:r>
              <a:rPr lang="pt-BR" sz="2200">
                <a:solidFill>
                  <a:srgbClr val="000000"/>
                </a:solidFill>
                <a:latin typeface="Arial"/>
                <a:ea typeface="Arial"/>
                <a:cs typeface="Arial"/>
                <a:sym typeface="Arial"/>
              </a:rPr>
              <a:t>ImageNet</a:t>
            </a:r>
            <a:endParaRPr sz="22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2200">
              <a:solidFill>
                <a:srgbClr val="000000"/>
              </a:solidFill>
              <a:latin typeface="Arial"/>
              <a:ea typeface="Arial"/>
              <a:cs typeface="Arial"/>
              <a:sym typeface="Arial"/>
            </a:endParaRPr>
          </a:p>
          <a:p>
            <a:pPr indent="-368300" lvl="0" marL="457200" rtl="0" algn="l">
              <a:lnSpc>
                <a:spcPct val="115000"/>
              </a:lnSpc>
              <a:spcBef>
                <a:spcPts val="1200"/>
              </a:spcBef>
              <a:spcAft>
                <a:spcPts val="0"/>
              </a:spcAft>
              <a:buClr>
                <a:srgbClr val="000000"/>
              </a:buClr>
              <a:buSzPts val="2200"/>
              <a:buFont typeface="Arial"/>
              <a:buChar char="●"/>
            </a:pPr>
            <a:r>
              <a:rPr lang="pt-BR" sz="2200">
                <a:solidFill>
                  <a:srgbClr val="000000"/>
                </a:solidFill>
                <a:latin typeface="Arial"/>
                <a:ea typeface="Arial"/>
                <a:cs typeface="Arial"/>
                <a:sym typeface="Arial"/>
              </a:rPr>
              <a:t>RadImageNet</a:t>
            </a:r>
            <a:endParaRPr sz="2200">
              <a:solidFill>
                <a:srgbClr val="000000"/>
              </a:solidFill>
              <a:latin typeface="Arial"/>
              <a:ea typeface="Arial"/>
              <a:cs typeface="Arial"/>
              <a:sym typeface="Arial"/>
            </a:endParaRPr>
          </a:p>
          <a:p>
            <a:pPr indent="-368300" lvl="1" marL="914400" rtl="0" algn="l">
              <a:lnSpc>
                <a:spcPct val="115000"/>
              </a:lnSpc>
              <a:spcBef>
                <a:spcPts val="0"/>
              </a:spcBef>
              <a:spcAft>
                <a:spcPts val="0"/>
              </a:spcAft>
              <a:buClr>
                <a:srgbClr val="000000"/>
              </a:buClr>
              <a:buSzPts val="2200"/>
              <a:buFont typeface="Arial"/>
              <a:buChar char="○"/>
            </a:pPr>
            <a:r>
              <a:rPr lang="pt-BR" sz="2200">
                <a:solidFill>
                  <a:srgbClr val="000000"/>
                </a:solidFill>
                <a:latin typeface="Arial"/>
                <a:ea typeface="Arial"/>
                <a:cs typeface="Arial"/>
                <a:sym typeface="Arial"/>
              </a:rPr>
              <a:t>DenseNet-121, InceptionResNetV2, InceptionV3 e </a:t>
            </a:r>
            <a:r>
              <a:rPr lang="pt-BR" sz="2200">
                <a:solidFill>
                  <a:srgbClr val="000000"/>
                </a:solidFill>
                <a:latin typeface="Arial"/>
                <a:ea typeface="Arial"/>
                <a:cs typeface="Arial"/>
                <a:sym typeface="Arial"/>
              </a:rPr>
              <a:t>ResNet50</a:t>
            </a:r>
            <a:endParaRPr sz="2200">
              <a:solidFill>
                <a:srgbClr val="000000"/>
              </a:solidFill>
              <a:latin typeface="Arial"/>
              <a:ea typeface="Arial"/>
              <a:cs typeface="Arial"/>
              <a:sym typeface="Arial"/>
            </a:endParaRPr>
          </a:p>
        </p:txBody>
      </p:sp>
      <p:sp>
        <p:nvSpPr>
          <p:cNvPr id="239" name="Google Shape;239;p40"/>
          <p:cNvSpPr txBox="1"/>
          <p:nvPr/>
        </p:nvSpPr>
        <p:spPr>
          <a:xfrm>
            <a:off x="8515859" y="4569034"/>
            <a:ext cx="548700" cy="52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BR" sz="2000"/>
              <a:t>‹#›</a:t>
            </a:fld>
            <a:endParaRPr sz="2000"/>
          </a:p>
        </p:txBody>
      </p:sp>
      <p:sp>
        <p:nvSpPr>
          <p:cNvPr id="240" name="Google Shape;240;p40"/>
          <p:cNvSpPr txBox="1"/>
          <p:nvPr>
            <p:ph type="title"/>
          </p:nvPr>
        </p:nvSpPr>
        <p:spPr>
          <a:xfrm>
            <a:off x="464100" y="430650"/>
            <a:ext cx="8520600" cy="107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pt-BR" sz="2550">
                <a:solidFill>
                  <a:srgbClr val="000000"/>
                </a:solidFill>
                <a:latin typeface="Arial"/>
                <a:ea typeface="Arial"/>
                <a:cs typeface="Arial"/>
                <a:sym typeface="Arial"/>
              </a:rPr>
              <a:t>Materiais e métodos</a:t>
            </a:r>
            <a:endParaRPr b="0" sz="2550">
              <a:solidFill>
                <a:srgbClr val="000000"/>
              </a:solidFill>
              <a:latin typeface="Arial"/>
              <a:ea typeface="Arial"/>
              <a:cs typeface="Arial"/>
              <a:sym typeface="Arial"/>
            </a:endParaRPr>
          </a:p>
          <a:p>
            <a:pPr indent="0" lvl="0" marL="0" rtl="0" algn="l">
              <a:spcBef>
                <a:spcPts val="0"/>
              </a:spcBef>
              <a:spcAft>
                <a:spcPts val="0"/>
              </a:spcAft>
              <a:buNone/>
            </a:pPr>
            <a:r>
              <a:rPr b="0" lang="pt-BR" sz="3750">
                <a:solidFill>
                  <a:srgbClr val="000000"/>
                </a:solidFill>
                <a:latin typeface="Arial"/>
                <a:ea typeface="Arial"/>
                <a:cs typeface="Arial"/>
                <a:sym typeface="Arial"/>
              </a:rPr>
              <a:t>Modelos pré-treinados e arquiteturas</a:t>
            </a:r>
            <a:endParaRPr b="0" sz="375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1"/>
          <p:cNvSpPr txBox="1"/>
          <p:nvPr>
            <p:ph idx="1" type="body"/>
          </p:nvPr>
        </p:nvSpPr>
        <p:spPr>
          <a:xfrm>
            <a:off x="311700" y="1511800"/>
            <a:ext cx="3964800" cy="29988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rgbClr val="000000"/>
              </a:buClr>
              <a:buSzPts val="2200"/>
              <a:buFont typeface="Arial"/>
              <a:buChar char="●"/>
            </a:pPr>
            <a:r>
              <a:rPr lang="pt-BR" sz="2200">
                <a:solidFill>
                  <a:srgbClr val="000000"/>
                </a:solidFill>
                <a:latin typeface="Arial"/>
                <a:ea typeface="Arial"/>
                <a:cs typeface="Arial"/>
                <a:sym typeface="Arial"/>
              </a:rPr>
              <a:t>DenseNet-121</a:t>
            </a:r>
            <a:endParaRPr sz="2200">
              <a:solidFill>
                <a:srgbClr val="000000"/>
              </a:solidFill>
              <a:latin typeface="Arial"/>
              <a:ea typeface="Arial"/>
              <a:cs typeface="Arial"/>
              <a:sym typeface="Arial"/>
            </a:endParaRPr>
          </a:p>
          <a:p>
            <a:pPr indent="-368300" lvl="1" marL="914400" rtl="0" algn="l">
              <a:spcBef>
                <a:spcPts val="0"/>
              </a:spcBef>
              <a:spcAft>
                <a:spcPts val="0"/>
              </a:spcAft>
              <a:buClr>
                <a:srgbClr val="000000"/>
              </a:buClr>
              <a:buSzPts val="2200"/>
              <a:buFont typeface="Arial"/>
              <a:buChar char="○"/>
            </a:pPr>
            <a:r>
              <a:rPr lang="pt-BR" sz="2200">
                <a:solidFill>
                  <a:srgbClr val="000000"/>
                </a:solidFill>
                <a:latin typeface="Arial"/>
                <a:ea typeface="Arial"/>
                <a:cs typeface="Arial"/>
                <a:sym typeface="Arial"/>
              </a:rPr>
              <a:t>121 camadas</a:t>
            </a:r>
            <a:endParaRPr sz="2200">
              <a:solidFill>
                <a:srgbClr val="000000"/>
              </a:solidFill>
              <a:latin typeface="Arial"/>
              <a:ea typeface="Arial"/>
              <a:cs typeface="Arial"/>
              <a:sym typeface="Arial"/>
            </a:endParaRPr>
          </a:p>
          <a:p>
            <a:pPr indent="-368300" lvl="1" marL="914400" rtl="0" algn="l">
              <a:spcBef>
                <a:spcPts val="0"/>
              </a:spcBef>
              <a:spcAft>
                <a:spcPts val="0"/>
              </a:spcAft>
              <a:buClr>
                <a:srgbClr val="000000"/>
              </a:buClr>
              <a:buSzPts val="2200"/>
              <a:buFont typeface="Arial"/>
              <a:buChar char="○"/>
            </a:pPr>
            <a:r>
              <a:rPr lang="pt-BR" sz="2200">
                <a:solidFill>
                  <a:srgbClr val="000000"/>
                </a:solidFill>
                <a:latin typeface="Arial"/>
                <a:ea typeface="Arial"/>
                <a:cs typeface="Arial"/>
                <a:sym typeface="Arial"/>
              </a:rPr>
              <a:t>7381 conexões</a:t>
            </a:r>
            <a:endParaRPr sz="2200">
              <a:solidFill>
                <a:srgbClr val="000000"/>
              </a:solidFill>
              <a:latin typeface="Arial"/>
              <a:ea typeface="Arial"/>
              <a:cs typeface="Arial"/>
              <a:sym typeface="Arial"/>
            </a:endParaRPr>
          </a:p>
        </p:txBody>
      </p:sp>
      <p:sp>
        <p:nvSpPr>
          <p:cNvPr id="246" name="Google Shape;246;p41"/>
          <p:cNvSpPr txBox="1"/>
          <p:nvPr/>
        </p:nvSpPr>
        <p:spPr>
          <a:xfrm>
            <a:off x="8515859" y="4569034"/>
            <a:ext cx="548700" cy="52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BR" sz="2000"/>
              <a:t>‹#›</a:t>
            </a:fld>
            <a:endParaRPr sz="2000"/>
          </a:p>
        </p:txBody>
      </p:sp>
      <p:sp>
        <p:nvSpPr>
          <p:cNvPr id="247" name="Google Shape;247;p41"/>
          <p:cNvSpPr txBox="1"/>
          <p:nvPr>
            <p:ph type="title"/>
          </p:nvPr>
        </p:nvSpPr>
        <p:spPr>
          <a:xfrm>
            <a:off x="464100" y="430650"/>
            <a:ext cx="8520600" cy="107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pt-BR" sz="2550">
                <a:solidFill>
                  <a:srgbClr val="000000"/>
                </a:solidFill>
                <a:latin typeface="Arial"/>
                <a:ea typeface="Arial"/>
                <a:cs typeface="Arial"/>
                <a:sym typeface="Arial"/>
              </a:rPr>
              <a:t>Materiais e métodos</a:t>
            </a:r>
            <a:endParaRPr b="0" sz="2550">
              <a:solidFill>
                <a:srgbClr val="000000"/>
              </a:solidFill>
              <a:latin typeface="Arial"/>
              <a:ea typeface="Arial"/>
              <a:cs typeface="Arial"/>
              <a:sym typeface="Arial"/>
            </a:endParaRPr>
          </a:p>
          <a:p>
            <a:pPr indent="0" lvl="0" marL="0" rtl="0" algn="l">
              <a:spcBef>
                <a:spcPts val="0"/>
              </a:spcBef>
              <a:spcAft>
                <a:spcPts val="0"/>
              </a:spcAft>
              <a:buNone/>
            </a:pPr>
            <a:r>
              <a:rPr b="0" lang="pt-BR" sz="3750">
                <a:solidFill>
                  <a:srgbClr val="000000"/>
                </a:solidFill>
                <a:latin typeface="Arial"/>
                <a:ea typeface="Arial"/>
                <a:cs typeface="Arial"/>
                <a:sym typeface="Arial"/>
              </a:rPr>
              <a:t>A</a:t>
            </a:r>
            <a:r>
              <a:rPr b="0" lang="pt-BR" sz="3750">
                <a:solidFill>
                  <a:srgbClr val="000000"/>
                </a:solidFill>
                <a:latin typeface="Arial"/>
                <a:ea typeface="Arial"/>
                <a:cs typeface="Arial"/>
                <a:sym typeface="Arial"/>
              </a:rPr>
              <a:t>rquiteturas</a:t>
            </a:r>
            <a:endParaRPr b="0" sz="3750">
              <a:solidFill>
                <a:srgbClr val="000000"/>
              </a:solidFill>
              <a:latin typeface="Arial"/>
              <a:ea typeface="Arial"/>
              <a:cs typeface="Arial"/>
              <a:sym typeface="Arial"/>
            </a:endParaRPr>
          </a:p>
        </p:txBody>
      </p:sp>
      <p:pic>
        <p:nvPicPr>
          <p:cNvPr id="248" name="Google Shape;248;p41"/>
          <p:cNvPicPr preferRelativeResize="0"/>
          <p:nvPr/>
        </p:nvPicPr>
        <p:blipFill>
          <a:blip r:embed="rId3">
            <a:alphaModFix/>
          </a:blip>
          <a:stretch>
            <a:fillRect/>
          </a:stretch>
        </p:blipFill>
        <p:spPr>
          <a:xfrm>
            <a:off x="4041125" y="1713550"/>
            <a:ext cx="4100125" cy="2998675"/>
          </a:xfrm>
          <a:prstGeom prst="rect">
            <a:avLst/>
          </a:prstGeom>
          <a:noFill/>
          <a:ln>
            <a:noFill/>
          </a:ln>
        </p:spPr>
      </p:pic>
      <p:sp>
        <p:nvSpPr>
          <p:cNvPr id="249" name="Google Shape;249;p41"/>
          <p:cNvSpPr txBox="1"/>
          <p:nvPr/>
        </p:nvSpPr>
        <p:spPr>
          <a:xfrm>
            <a:off x="4041125" y="4590500"/>
            <a:ext cx="207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t>Fonte: Huang et al.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2"/>
          <p:cNvSpPr txBox="1"/>
          <p:nvPr>
            <p:ph idx="1" type="body"/>
          </p:nvPr>
        </p:nvSpPr>
        <p:spPr>
          <a:xfrm>
            <a:off x="311700" y="1511800"/>
            <a:ext cx="3964800" cy="29988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rgbClr val="000000"/>
              </a:buClr>
              <a:buSzPts val="2200"/>
              <a:buFont typeface="Arial"/>
              <a:buChar char="●"/>
            </a:pPr>
            <a:r>
              <a:rPr lang="pt-BR" sz="2200">
                <a:solidFill>
                  <a:srgbClr val="000000"/>
                </a:solidFill>
                <a:latin typeface="Arial"/>
                <a:ea typeface="Arial"/>
                <a:cs typeface="Arial"/>
                <a:sym typeface="Arial"/>
              </a:rPr>
              <a:t>InceptionResNetV2</a:t>
            </a:r>
            <a:endParaRPr sz="2200">
              <a:solidFill>
                <a:srgbClr val="000000"/>
              </a:solidFill>
              <a:latin typeface="Arial"/>
              <a:ea typeface="Arial"/>
              <a:cs typeface="Arial"/>
              <a:sym typeface="Arial"/>
            </a:endParaRPr>
          </a:p>
          <a:p>
            <a:pPr indent="-368300" lvl="1" marL="914400" rtl="0" algn="l">
              <a:spcBef>
                <a:spcPts val="0"/>
              </a:spcBef>
              <a:spcAft>
                <a:spcPts val="0"/>
              </a:spcAft>
              <a:buClr>
                <a:srgbClr val="000000"/>
              </a:buClr>
              <a:buSzPts val="2200"/>
              <a:buFont typeface="Arial"/>
              <a:buChar char="○"/>
            </a:pPr>
            <a:r>
              <a:rPr lang="pt-BR" sz="2200">
                <a:solidFill>
                  <a:srgbClr val="000000"/>
                </a:solidFill>
                <a:latin typeface="Arial"/>
                <a:ea typeface="Arial"/>
                <a:cs typeface="Arial"/>
                <a:sym typeface="Arial"/>
              </a:rPr>
              <a:t>164 camadas</a:t>
            </a:r>
            <a:endParaRPr sz="2200">
              <a:solidFill>
                <a:srgbClr val="000000"/>
              </a:solidFill>
              <a:latin typeface="Arial"/>
              <a:ea typeface="Arial"/>
              <a:cs typeface="Arial"/>
              <a:sym typeface="Arial"/>
            </a:endParaRPr>
          </a:p>
        </p:txBody>
      </p:sp>
      <p:sp>
        <p:nvSpPr>
          <p:cNvPr id="255" name="Google Shape;255;p42"/>
          <p:cNvSpPr txBox="1"/>
          <p:nvPr/>
        </p:nvSpPr>
        <p:spPr>
          <a:xfrm>
            <a:off x="8515859" y="4569034"/>
            <a:ext cx="548700" cy="52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BR" sz="2000"/>
              <a:t>‹#›</a:t>
            </a:fld>
            <a:endParaRPr sz="2000"/>
          </a:p>
        </p:txBody>
      </p:sp>
      <p:sp>
        <p:nvSpPr>
          <p:cNvPr id="256" name="Google Shape;256;p42"/>
          <p:cNvSpPr txBox="1"/>
          <p:nvPr>
            <p:ph type="title"/>
          </p:nvPr>
        </p:nvSpPr>
        <p:spPr>
          <a:xfrm>
            <a:off x="464100" y="430650"/>
            <a:ext cx="8520600" cy="107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pt-BR" sz="2550">
                <a:solidFill>
                  <a:srgbClr val="000000"/>
                </a:solidFill>
                <a:latin typeface="Arial"/>
                <a:ea typeface="Arial"/>
                <a:cs typeface="Arial"/>
                <a:sym typeface="Arial"/>
              </a:rPr>
              <a:t>Materiais e métodos</a:t>
            </a:r>
            <a:endParaRPr b="0" sz="2550">
              <a:solidFill>
                <a:srgbClr val="000000"/>
              </a:solidFill>
              <a:latin typeface="Arial"/>
              <a:ea typeface="Arial"/>
              <a:cs typeface="Arial"/>
              <a:sym typeface="Arial"/>
            </a:endParaRPr>
          </a:p>
          <a:p>
            <a:pPr indent="0" lvl="0" marL="0" rtl="0" algn="l">
              <a:spcBef>
                <a:spcPts val="0"/>
              </a:spcBef>
              <a:spcAft>
                <a:spcPts val="0"/>
              </a:spcAft>
              <a:buNone/>
            </a:pPr>
            <a:r>
              <a:rPr b="0" lang="pt-BR" sz="3750">
                <a:solidFill>
                  <a:srgbClr val="000000"/>
                </a:solidFill>
                <a:latin typeface="Arial"/>
                <a:ea typeface="Arial"/>
                <a:cs typeface="Arial"/>
                <a:sym typeface="Arial"/>
              </a:rPr>
              <a:t>Arquiteturas</a:t>
            </a:r>
            <a:endParaRPr b="0" sz="3750">
              <a:solidFill>
                <a:srgbClr val="000000"/>
              </a:solidFill>
              <a:latin typeface="Arial"/>
              <a:ea typeface="Arial"/>
              <a:cs typeface="Arial"/>
              <a:sym typeface="Arial"/>
            </a:endParaRPr>
          </a:p>
        </p:txBody>
      </p:sp>
      <p:sp>
        <p:nvSpPr>
          <p:cNvPr id="257" name="Google Shape;257;p42"/>
          <p:cNvSpPr txBox="1"/>
          <p:nvPr/>
        </p:nvSpPr>
        <p:spPr>
          <a:xfrm>
            <a:off x="1136400" y="4569025"/>
            <a:ext cx="314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t>Fonte: Adaptado de Szegedy et al.</a:t>
            </a:r>
            <a:endParaRPr/>
          </a:p>
        </p:txBody>
      </p:sp>
      <p:pic>
        <p:nvPicPr>
          <p:cNvPr id="258" name="Google Shape;258;p42"/>
          <p:cNvPicPr preferRelativeResize="0"/>
          <p:nvPr/>
        </p:nvPicPr>
        <p:blipFill>
          <a:blip r:embed="rId3">
            <a:alphaModFix/>
          </a:blip>
          <a:stretch>
            <a:fillRect/>
          </a:stretch>
        </p:blipFill>
        <p:spPr>
          <a:xfrm>
            <a:off x="4276500" y="1509450"/>
            <a:ext cx="3436550" cy="3329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3"/>
          <p:cNvSpPr txBox="1"/>
          <p:nvPr/>
        </p:nvSpPr>
        <p:spPr>
          <a:xfrm>
            <a:off x="8515859" y="4569034"/>
            <a:ext cx="548700" cy="52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BR" sz="2000"/>
              <a:t>‹#›</a:t>
            </a:fld>
            <a:endParaRPr sz="2000"/>
          </a:p>
        </p:txBody>
      </p:sp>
      <p:sp>
        <p:nvSpPr>
          <p:cNvPr id="264" name="Google Shape;264;p43"/>
          <p:cNvSpPr txBox="1"/>
          <p:nvPr>
            <p:ph type="title"/>
          </p:nvPr>
        </p:nvSpPr>
        <p:spPr>
          <a:xfrm>
            <a:off x="464100" y="430650"/>
            <a:ext cx="8520600" cy="107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pt-BR" sz="2550">
                <a:solidFill>
                  <a:srgbClr val="000000"/>
                </a:solidFill>
                <a:latin typeface="Arial"/>
                <a:ea typeface="Arial"/>
                <a:cs typeface="Arial"/>
                <a:sym typeface="Arial"/>
              </a:rPr>
              <a:t>Materiais e métodos</a:t>
            </a:r>
            <a:endParaRPr b="0" sz="2550">
              <a:solidFill>
                <a:srgbClr val="000000"/>
              </a:solidFill>
              <a:latin typeface="Arial"/>
              <a:ea typeface="Arial"/>
              <a:cs typeface="Arial"/>
              <a:sym typeface="Arial"/>
            </a:endParaRPr>
          </a:p>
          <a:p>
            <a:pPr indent="0" lvl="0" marL="0" rtl="0" algn="l">
              <a:spcBef>
                <a:spcPts val="0"/>
              </a:spcBef>
              <a:spcAft>
                <a:spcPts val="0"/>
              </a:spcAft>
              <a:buNone/>
            </a:pPr>
            <a:r>
              <a:rPr b="0" lang="pt-BR" sz="3750">
                <a:solidFill>
                  <a:srgbClr val="000000"/>
                </a:solidFill>
                <a:latin typeface="Arial"/>
                <a:ea typeface="Arial"/>
                <a:cs typeface="Arial"/>
                <a:sym typeface="Arial"/>
              </a:rPr>
              <a:t>Métricas de avaliação</a:t>
            </a:r>
            <a:endParaRPr b="0" sz="3750">
              <a:solidFill>
                <a:srgbClr val="000000"/>
              </a:solidFill>
              <a:latin typeface="Arial"/>
              <a:ea typeface="Arial"/>
              <a:cs typeface="Arial"/>
              <a:sym typeface="Arial"/>
            </a:endParaRPr>
          </a:p>
        </p:txBody>
      </p:sp>
      <p:sp>
        <p:nvSpPr>
          <p:cNvPr id="265" name="Google Shape;265;p43"/>
          <p:cNvSpPr txBox="1"/>
          <p:nvPr/>
        </p:nvSpPr>
        <p:spPr>
          <a:xfrm>
            <a:off x="1968463" y="2269800"/>
            <a:ext cx="2105400" cy="609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3500"/>
              <a:buFont typeface="Arial"/>
              <a:buNone/>
            </a:pPr>
            <a:r>
              <a:rPr i="0" lang="pt-BR" sz="3100" u="none" cap="none" strike="noStrike">
                <a:solidFill>
                  <a:srgbClr val="000000"/>
                </a:solidFill>
              </a:rPr>
              <a:t>Acurácia =</a:t>
            </a:r>
            <a:endParaRPr i="0" sz="3100" u="none" cap="none" strike="noStrike">
              <a:solidFill>
                <a:srgbClr val="000000"/>
              </a:solidFill>
            </a:endParaRPr>
          </a:p>
          <a:p>
            <a:pPr indent="0" lvl="0" marL="0" marR="0" rtl="0" algn="l">
              <a:lnSpc>
                <a:spcPct val="150000"/>
              </a:lnSpc>
              <a:spcBef>
                <a:spcPts val="0"/>
              </a:spcBef>
              <a:spcAft>
                <a:spcPts val="0"/>
              </a:spcAft>
              <a:buClr>
                <a:srgbClr val="000000"/>
              </a:buClr>
              <a:buSzPts val="2000"/>
              <a:buFont typeface="Arial"/>
              <a:buNone/>
            </a:pPr>
            <a:r>
              <a:t/>
            </a:r>
            <a:endParaRPr i="0" sz="2000" u="none" cap="none" strike="noStrike">
              <a:solidFill>
                <a:srgbClr val="000000"/>
              </a:solidFill>
            </a:endParaRPr>
          </a:p>
        </p:txBody>
      </p:sp>
      <p:sp>
        <p:nvSpPr>
          <p:cNvPr id="266" name="Google Shape;266;p43"/>
          <p:cNvSpPr txBox="1"/>
          <p:nvPr/>
        </p:nvSpPr>
        <p:spPr>
          <a:xfrm>
            <a:off x="4029287" y="2044050"/>
            <a:ext cx="3056700" cy="454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lang="pt-BR" sz="2600"/>
              <a:t>Predições corretas</a:t>
            </a:r>
            <a:endParaRPr i="0" sz="2600" u="none" cap="none" strike="noStrike">
              <a:solidFill>
                <a:srgbClr val="000000"/>
              </a:solidFill>
            </a:endParaRPr>
          </a:p>
        </p:txBody>
      </p:sp>
      <p:cxnSp>
        <p:nvCxnSpPr>
          <p:cNvPr id="267" name="Google Shape;267;p43"/>
          <p:cNvCxnSpPr>
            <a:stCxn id="265" idx="3"/>
          </p:cNvCxnSpPr>
          <p:nvPr/>
        </p:nvCxnSpPr>
        <p:spPr>
          <a:xfrm>
            <a:off x="4073863" y="2574450"/>
            <a:ext cx="3056700" cy="0"/>
          </a:xfrm>
          <a:prstGeom prst="straightConnector1">
            <a:avLst/>
          </a:prstGeom>
          <a:noFill/>
          <a:ln cap="flat" cmpd="sng" w="28575">
            <a:solidFill>
              <a:srgbClr val="666666"/>
            </a:solidFill>
            <a:prstDash val="solid"/>
            <a:round/>
            <a:headEnd len="sm" w="sm" type="none"/>
            <a:tailEnd len="sm" w="sm" type="none"/>
          </a:ln>
        </p:spPr>
      </p:cxnSp>
      <p:sp>
        <p:nvSpPr>
          <p:cNvPr id="268" name="Google Shape;268;p43"/>
          <p:cNvSpPr txBox="1"/>
          <p:nvPr/>
        </p:nvSpPr>
        <p:spPr>
          <a:xfrm>
            <a:off x="4029125" y="2574450"/>
            <a:ext cx="3146400" cy="454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lang="pt-BR" sz="2600"/>
              <a:t>Todas as predições</a:t>
            </a:r>
            <a:endParaRPr i="0" sz="2600" u="none" cap="none" strike="noStrike">
              <a:solidFill>
                <a:srgbClr val="000000"/>
              </a:solidFill>
            </a:endParaRPr>
          </a:p>
        </p:txBody>
      </p:sp>
      <p:sp>
        <p:nvSpPr>
          <p:cNvPr id="269" name="Google Shape;269;p43"/>
          <p:cNvSpPr txBox="1"/>
          <p:nvPr/>
        </p:nvSpPr>
        <p:spPr>
          <a:xfrm>
            <a:off x="1790400" y="3563250"/>
            <a:ext cx="5563200" cy="60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i="0" lang="pt-BR" sz="2000" u="none" cap="none" strike="noStrike">
                <a:solidFill>
                  <a:srgbClr val="000000"/>
                </a:solidFill>
              </a:rPr>
              <a:t>De todas as classificações, quantos % o modelo classificou corretamente</a:t>
            </a:r>
            <a:endParaRPr i="0" sz="2000" u="none" cap="none" strike="noStrike">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6"/>
          <p:cNvSpPr txBox="1"/>
          <p:nvPr>
            <p:ph type="title"/>
          </p:nvPr>
        </p:nvSpPr>
        <p:spPr>
          <a:xfrm>
            <a:off x="311700" y="278250"/>
            <a:ext cx="8520600" cy="10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0" lang="pt-BR" sz="3400">
                <a:solidFill>
                  <a:srgbClr val="000000"/>
                </a:solidFill>
                <a:latin typeface="Arial"/>
                <a:ea typeface="Arial"/>
                <a:cs typeface="Arial"/>
                <a:sym typeface="Arial"/>
              </a:rPr>
              <a:t>Sumário</a:t>
            </a:r>
            <a:endParaRPr b="0" sz="3400">
              <a:solidFill>
                <a:srgbClr val="000000"/>
              </a:solidFill>
              <a:latin typeface="Arial"/>
              <a:ea typeface="Arial"/>
              <a:cs typeface="Arial"/>
              <a:sym typeface="Arial"/>
            </a:endParaRPr>
          </a:p>
        </p:txBody>
      </p:sp>
      <p:sp>
        <p:nvSpPr>
          <p:cNvPr id="122" name="Google Shape;122;p26"/>
          <p:cNvSpPr txBox="1"/>
          <p:nvPr>
            <p:ph idx="1" type="body"/>
          </p:nvPr>
        </p:nvSpPr>
        <p:spPr>
          <a:xfrm>
            <a:off x="311700" y="1511800"/>
            <a:ext cx="8520600" cy="3302700"/>
          </a:xfrm>
          <a:prstGeom prst="rect">
            <a:avLst/>
          </a:prstGeom>
        </p:spPr>
        <p:txBody>
          <a:bodyPr anchorCtr="0" anchor="t" bIns="91425" lIns="91425" spcFirstLastPara="1" rIns="91425" wrap="square" tIns="91425">
            <a:normAutofit/>
          </a:bodyPr>
          <a:lstStyle/>
          <a:p>
            <a:pPr indent="-368300" lvl="0" marL="457200" rtl="0" algn="l">
              <a:lnSpc>
                <a:spcPct val="150000"/>
              </a:lnSpc>
              <a:spcBef>
                <a:spcPts val="0"/>
              </a:spcBef>
              <a:spcAft>
                <a:spcPts val="0"/>
              </a:spcAft>
              <a:buClr>
                <a:srgbClr val="000000"/>
              </a:buClr>
              <a:buSzPts val="2200"/>
              <a:buFont typeface="Arial"/>
              <a:buChar char="●"/>
            </a:pPr>
            <a:r>
              <a:rPr lang="pt-BR" sz="2200">
                <a:solidFill>
                  <a:srgbClr val="000000"/>
                </a:solidFill>
                <a:latin typeface="Arial"/>
                <a:ea typeface="Arial"/>
                <a:cs typeface="Arial"/>
                <a:sym typeface="Arial"/>
              </a:rPr>
              <a:t>Introdução</a:t>
            </a:r>
            <a:endParaRPr sz="2200">
              <a:solidFill>
                <a:srgbClr val="000000"/>
              </a:solidFill>
              <a:latin typeface="Arial"/>
              <a:ea typeface="Arial"/>
              <a:cs typeface="Arial"/>
              <a:sym typeface="Arial"/>
            </a:endParaRPr>
          </a:p>
          <a:p>
            <a:pPr indent="-368300" lvl="0" marL="457200" rtl="0" algn="l">
              <a:lnSpc>
                <a:spcPct val="150000"/>
              </a:lnSpc>
              <a:spcBef>
                <a:spcPts val="0"/>
              </a:spcBef>
              <a:spcAft>
                <a:spcPts val="0"/>
              </a:spcAft>
              <a:buClr>
                <a:srgbClr val="000000"/>
              </a:buClr>
              <a:buSzPts val="2200"/>
              <a:buFont typeface="Arial"/>
              <a:buChar char="●"/>
            </a:pPr>
            <a:r>
              <a:rPr lang="pt-BR" sz="2200">
                <a:solidFill>
                  <a:srgbClr val="000000"/>
                </a:solidFill>
                <a:latin typeface="Arial"/>
                <a:ea typeface="Arial"/>
                <a:cs typeface="Arial"/>
                <a:sym typeface="Arial"/>
              </a:rPr>
              <a:t>Materiais e métodos</a:t>
            </a:r>
            <a:endParaRPr sz="2200">
              <a:solidFill>
                <a:srgbClr val="000000"/>
              </a:solidFill>
              <a:latin typeface="Arial"/>
              <a:ea typeface="Arial"/>
              <a:cs typeface="Arial"/>
              <a:sym typeface="Arial"/>
            </a:endParaRPr>
          </a:p>
          <a:p>
            <a:pPr indent="-368300" lvl="0" marL="457200" rtl="0" algn="l">
              <a:lnSpc>
                <a:spcPct val="150000"/>
              </a:lnSpc>
              <a:spcBef>
                <a:spcPts val="0"/>
              </a:spcBef>
              <a:spcAft>
                <a:spcPts val="0"/>
              </a:spcAft>
              <a:buClr>
                <a:srgbClr val="000000"/>
              </a:buClr>
              <a:buSzPts val="2200"/>
              <a:buFont typeface="Arial"/>
              <a:buChar char="●"/>
            </a:pPr>
            <a:r>
              <a:rPr lang="pt-BR" sz="2200">
                <a:solidFill>
                  <a:srgbClr val="000000"/>
                </a:solidFill>
                <a:latin typeface="Arial"/>
                <a:ea typeface="Arial"/>
                <a:cs typeface="Arial"/>
                <a:sym typeface="Arial"/>
              </a:rPr>
              <a:t>Resultados e Discussão</a:t>
            </a:r>
            <a:endParaRPr sz="2200">
              <a:solidFill>
                <a:srgbClr val="000000"/>
              </a:solidFill>
              <a:latin typeface="Arial"/>
              <a:ea typeface="Arial"/>
              <a:cs typeface="Arial"/>
              <a:sym typeface="Arial"/>
            </a:endParaRPr>
          </a:p>
          <a:p>
            <a:pPr indent="-368300" lvl="0" marL="457200" rtl="0" algn="l">
              <a:lnSpc>
                <a:spcPct val="150000"/>
              </a:lnSpc>
              <a:spcBef>
                <a:spcPts val="0"/>
              </a:spcBef>
              <a:spcAft>
                <a:spcPts val="0"/>
              </a:spcAft>
              <a:buClr>
                <a:srgbClr val="000000"/>
              </a:buClr>
              <a:buSzPts val="2200"/>
              <a:buFont typeface="Arial"/>
              <a:buChar char="●"/>
            </a:pPr>
            <a:r>
              <a:rPr lang="pt-BR" sz="2200">
                <a:solidFill>
                  <a:srgbClr val="000000"/>
                </a:solidFill>
                <a:latin typeface="Arial"/>
                <a:ea typeface="Arial"/>
                <a:cs typeface="Arial"/>
                <a:sym typeface="Arial"/>
              </a:rPr>
              <a:t>Considerações finais</a:t>
            </a:r>
            <a:endParaRPr sz="2200">
              <a:solidFill>
                <a:srgbClr val="000000"/>
              </a:solidFill>
              <a:latin typeface="Arial"/>
              <a:ea typeface="Arial"/>
              <a:cs typeface="Arial"/>
              <a:sym typeface="Arial"/>
            </a:endParaRPr>
          </a:p>
        </p:txBody>
      </p:sp>
      <p:sp>
        <p:nvSpPr>
          <p:cNvPr id="123" name="Google Shape;123;p26"/>
          <p:cNvSpPr txBox="1"/>
          <p:nvPr/>
        </p:nvSpPr>
        <p:spPr>
          <a:xfrm>
            <a:off x="8515859" y="4569034"/>
            <a:ext cx="548700" cy="52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BR" sz="2000"/>
              <a:t>‹#›</a:t>
            </a:fld>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nvSpPr>
        <p:spPr>
          <a:xfrm>
            <a:off x="8515859" y="4569034"/>
            <a:ext cx="548700" cy="52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BR" sz="2000"/>
              <a:t>‹#›</a:t>
            </a:fld>
            <a:endParaRPr sz="2000"/>
          </a:p>
        </p:txBody>
      </p:sp>
      <p:sp>
        <p:nvSpPr>
          <p:cNvPr id="275" name="Google Shape;275;p44"/>
          <p:cNvSpPr txBox="1"/>
          <p:nvPr>
            <p:ph type="title"/>
          </p:nvPr>
        </p:nvSpPr>
        <p:spPr>
          <a:xfrm>
            <a:off x="464100" y="430650"/>
            <a:ext cx="8520600" cy="107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pt-BR" sz="2550">
                <a:solidFill>
                  <a:srgbClr val="000000"/>
                </a:solidFill>
                <a:latin typeface="Arial"/>
                <a:ea typeface="Arial"/>
                <a:cs typeface="Arial"/>
                <a:sym typeface="Arial"/>
              </a:rPr>
              <a:t>Materiais e métodos</a:t>
            </a:r>
            <a:endParaRPr b="0" sz="2550">
              <a:solidFill>
                <a:srgbClr val="000000"/>
              </a:solidFill>
              <a:latin typeface="Arial"/>
              <a:ea typeface="Arial"/>
              <a:cs typeface="Arial"/>
              <a:sym typeface="Arial"/>
            </a:endParaRPr>
          </a:p>
          <a:p>
            <a:pPr indent="0" lvl="0" marL="0" rtl="0" algn="l">
              <a:spcBef>
                <a:spcPts val="0"/>
              </a:spcBef>
              <a:spcAft>
                <a:spcPts val="0"/>
              </a:spcAft>
              <a:buNone/>
            </a:pPr>
            <a:r>
              <a:rPr b="0" lang="pt-BR" sz="3750">
                <a:solidFill>
                  <a:srgbClr val="000000"/>
                </a:solidFill>
                <a:latin typeface="Arial"/>
                <a:ea typeface="Arial"/>
                <a:cs typeface="Arial"/>
                <a:sym typeface="Arial"/>
              </a:rPr>
              <a:t>Métricas de avaliação</a:t>
            </a:r>
            <a:endParaRPr b="0" sz="3750">
              <a:solidFill>
                <a:srgbClr val="000000"/>
              </a:solidFill>
              <a:latin typeface="Arial"/>
              <a:ea typeface="Arial"/>
              <a:cs typeface="Arial"/>
              <a:sym typeface="Arial"/>
            </a:endParaRPr>
          </a:p>
        </p:txBody>
      </p:sp>
      <p:sp>
        <p:nvSpPr>
          <p:cNvPr id="276" name="Google Shape;276;p44"/>
          <p:cNvSpPr txBox="1"/>
          <p:nvPr/>
        </p:nvSpPr>
        <p:spPr>
          <a:xfrm>
            <a:off x="1968463" y="2269800"/>
            <a:ext cx="2105400" cy="609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3500"/>
              <a:buFont typeface="Arial"/>
              <a:buNone/>
            </a:pPr>
            <a:r>
              <a:rPr lang="pt-BR" sz="3100"/>
              <a:t>Precisão </a:t>
            </a:r>
            <a:r>
              <a:rPr i="0" lang="pt-BR" sz="3100" u="none" cap="none" strike="noStrike">
                <a:solidFill>
                  <a:srgbClr val="000000"/>
                </a:solidFill>
              </a:rPr>
              <a:t>=</a:t>
            </a:r>
            <a:endParaRPr i="0" sz="3100" u="none" cap="none" strike="noStrike">
              <a:solidFill>
                <a:srgbClr val="000000"/>
              </a:solidFill>
            </a:endParaRPr>
          </a:p>
          <a:p>
            <a:pPr indent="0" lvl="0" marL="0" marR="0" rtl="0" algn="l">
              <a:lnSpc>
                <a:spcPct val="150000"/>
              </a:lnSpc>
              <a:spcBef>
                <a:spcPts val="0"/>
              </a:spcBef>
              <a:spcAft>
                <a:spcPts val="0"/>
              </a:spcAft>
              <a:buClr>
                <a:srgbClr val="000000"/>
              </a:buClr>
              <a:buSzPts val="2000"/>
              <a:buFont typeface="Arial"/>
              <a:buNone/>
            </a:pPr>
            <a:r>
              <a:t/>
            </a:r>
            <a:endParaRPr i="0" sz="2000" u="none" cap="none" strike="noStrike">
              <a:solidFill>
                <a:srgbClr val="000000"/>
              </a:solidFill>
            </a:endParaRPr>
          </a:p>
        </p:txBody>
      </p:sp>
      <p:sp>
        <p:nvSpPr>
          <p:cNvPr id="277" name="Google Shape;277;p44"/>
          <p:cNvSpPr txBox="1"/>
          <p:nvPr/>
        </p:nvSpPr>
        <p:spPr>
          <a:xfrm>
            <a:off x="4029287" y="2044050"/>
            <a:ext cx="3056700" cy="454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lang="pt-BR" sz="2600"/>
              <a:t>VP</a:t>
            </a:r>
            <a:endParaRPr i="0" sz="2600" u="none" cap="none" strike="noStrike">
              <a:solidFill>
                <a:srgbClr val="000000"/>
              </a:solidFill>
            </a:endParaRPr>
          </a:p>
        </p:txBody>
      </p:sp>
      <p:cxnSp>
        <p:nvCxnSpPr>
          <p:cNvPr id="278" name="Google Shape;278;p44"/>
          <p:cNvCxnSpPr>
            <a:stCxn id="276" idx="3"/>
          </p:cNvCxnSpPr>
          <p:nvPr/>
        </p:nvCxnSpPr>
        <p:spPr>
          <a:xfrm>
            <a:off x="4073863" y="2574450"/>
            <a:ext cx="3056700" cy="0"/>
          </a:xfrm>
          <a:prstGeom prst="straightConnector1">
            <a:avLst/>
          </a:prstGeom>
          <a:noFill/>
          <a:ln cap="flat" cmpd="sng" w="28575">
            <a:solidFill>
              <a:srgbClr val="666666"/>
            </a:solidFill>
            <a:prstDash val="solid"/>
            <a:round/>
            <a:headEnd len="sm" w="sm" type="none"/>
            <a:tailEnd len="sm" w="sm" type="none"/>
          </a:ln>
        </p:spPr>
      </p:cxnSp>
      <p:sp>
        <p:nvSpPr>
          <p:cNvPr id="279" name="Google Shape;279;p44"/>
          <p:cNvSpPr txBox="1"/>
          <p:nvPr/>
        </p:nvSpPr>
        <p:spPr>
          <a:xfrm>
            <a:off x="4029125" y="2574450"/>
            <a:ext cx="3146400" cy="454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lang="pt-BR" sz="2600"/>
              <a:t>VP + FP</a:t>
            </a:r>
            <a:endParaRPr i="0" sz="2600" u="none" cap="none" strike="noStrike">
              <a:solidFill>
                <a:srgbClr val="000000"/>
              </a:solidFill>
            </a:endParaRPr>
          </a:p>
        </p:txBody>
      </p:sp>
      <p:sp>
        <p:nvSpPr>
          <p:cNvPr id="280" name="Google Shape;280;p44"/>
          <p:cNvSpPr txBox="1"/>
          <p:nvPr/>
        </p:nvSpPr>
        <p:spPr>
          <a:xfrm>
            <a:off x="1790400" y="3567075"/>
            <a:ext cx="5563200" cy="60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pt-BR" sz="2000" u="none" cap="none" strike="noStrike">
                <a:solidFill>
                  <a:srgbClr val="000000"/>
                </a:solidFill>
                <a:latin typeface="Lato"/>
                <a:ea typeface="Lato"/>
                <a:cs typeface="Lato"/>
                <a:sym typeface="Lato"/>
              </a:rPr>
              <a:t>De todas classificações positivas, que o modelo classificou de uma classe, quantas estão corretas</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5"/>
          <p:cNvSpPr txBox="1"/>
          <p:nvPr/>
        </p:nvSpPr>
        <p:spPr>
          <a:xfrm>
            <a:off x="8515859" y="4569034"/>
            <a:ext cx="548700" cy="52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BR" sz="2000"/>
              <a:t>‹#›</a:t>
            </a:fld>
            <a:endParaRPr sz="2000"/>
          </a:p>
        </p:txBody>
      </p:sp>
      <p:sp>
        <p:nvSpPr>
          <p:cNvPr id="286" name="Google Shape;286;p45"/>
          <p:cNvSpPr txBox="1"/>
          <p:nvPr>
            <p:ph type="title"/>
          </p:nvPr>
        </p:nvSpPr>
        <p:spPr>
          <a:xfrm>
            <a:off x="464100" y="430650"/>
            <a:ext cx="8520600" cy="107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pt-BR" sz="2550">
                <a:solidFill>
                  <a:srgbClr val="000000"/>
                </a:solidFill>
                <a:latin typeface="Arial"/>
                <a:ea typeface="Arial"/>
                <a:cs typeface="Arial"/>
                <a:sym typeface="Arial"/>
              </a:rPr>
              <a:t>Materiais e métodos</a:t>
            </a:r>
            <a:endParaRPr b="0" sz="2550">
              <a:solidFill>
                <a:srgbClr val="000000"/>
              </a:solidFill>
              <a:latin typeface="Arial"/>
              <a:ea typeface="Arial"/>
              <a:cs typeface="Arial"/>
              <a:sym typeface="Arial"/>
            </a:endParaRPr>
          </a:p>
          <a:p>
            <a:pPr indent="0" lvl="0" marL="0" rtl="0" algn="l">
              <a:spcBef>
                <a:spcPts val="0"/>
              </a:spcBef>
              <a:spcAft>
                <a:spcPts val="0"/>
              </a:spcAft>
              <a:buNone/>
            </a:pPr>
            <a:r>
              <a:rPr b="0" lang="pt-BR" sz="3750">
                <a:solidFill>
                  <a:srgbClr val="000000"/>
                </a:solidFill>
                <a:latin typeface="Arial"/>
                <a:ea typeface="Arial"/>
                <a:cs typeface="Arial"/>
                <a:sym typeface="Arial"/>
              </a:rPr>
              <a:t>Métricas de avaliação</a:t>
            </a:r>
            <a:endParaRPr b="0" sz="3750">
              <a:solidFill>
                <a:srgbClr val="000000"/>
              </a:solidFill>
              <a:latin typeface="Arial"/>
              <a:ea typeface="Arial"/>
              <a:cs typeface="Arial"/>
              <a:sym typeface="Arial"/>
            </a:endParaRPr>
          </a:p>
        </p:txBody>
      </p:sp>
      <p:sp>
        <p:nvSpPr>
          <p:cNvPr id="287" name="Google Shape;287;p45"/>
          <p:cNvSpPr txBox="1"/>
          <p:nvPr/>
        </p:nvSpPr>
        <p:spPr>
          <a:xfrm>
            <a:off x="1968473" y="2269800"/>
            <a:ext cx="1755600" cy="609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3500"/>
              <a:buFont typeface="Arial"/>
              <a:buNone/>
            </a:pPr>
            <a:r>
              <a:rPr i="1" lang="pt-BR" sz="3100"/>
              <a:t>Recall </a:t>
            </a:r>
            <a:r>
              <a:rPr i="0" lang="pt-BR" sz="3100" u="none" cap="none" strike="noStrike">
                <a:solidFill>
                  <a:srgbClr val="000000"/>
                </a:solidFill>
              </a:rPr>
              <a:t>=</a:t>
            </a:r>
            <a:endParaRPr i="0" sz="3100" u="none" cap="none" strike="noStrike">
              <a:solidFill>
                <a:srgbClr val="000000"/>
              </a:solidFill>
            </a:endParaRPr>
          </a:p>
          <a:p>
            <a:pPr indent="0" lvl="0" marL="0" marR="0" rtl="0" algn="l">
              <a:lnSpc>
                <a:spcPct val="150000"/>
              </a:lnSpc>
              <a:spcBef>
                <a:spcPts val="0"/>
              </a:spcBef>
              <a:spcAft>
                <a:spcPts val="0"/>
              </a:spcAft>
              <a:buClr>
                <a:srgbClr val="000000"/>
              </a:buClr>
              <a:buSzPts val="2000"/>
              <a:buFont typeface="Arial"/>
              <a:buNone/>
            </a:pPr>
            <a:r>
              <a:t/>
            </a:r>
            <a:endParaRPr i="0" sz="2000" u="none" cap="none" strike="noStrike">
              <a:solidFill>
                <a:srgbClr val="000000"/>
              </a:solidFill>
            </a:endParaRPr>
          </a:p>
        </p:txBody>
      </p:sp>
      <p:sp>
        <p:nvSpPr>
          <p:cNvPr id="288" name="Google Shape;288;p45"/>
          <p:cNvSpPr txBox="1"/>
          <p:nvPr/>
        </p:nvSpPr>
        <p:spPr>
          <a:xfrm>
            <a:off x="3724087" y="2044050"/>
            <a:ext cx="3056700" cy="454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lang="pt-BR" sz="2600"/>
              <a:t>VP</a:t>
            </a:r>
            <a:endParaRPr i="0" sz="2600" u="none" cap="none" strike="noStrike">
              <a:solidFill>
                <a:srgbClr val="000000"/>
              </a:solidFill>
            </a:endParaRPr>
          </a:p>
        </p:txBody>
      </p:sp>
      <p:cxnSp>
        <p:nvCxnSpPr>
          <p:cNvPr id="289" name="Google Shape;289;p45"/>
          <p:cNvCxnSpPr>
            <a:stCxn id="287" idx="3"/>
          </p:cNvCxnSpPr>
          <p:nvPr/>
        </p:nvCxnSpPr>
        <p:spPr>
          <a:xfrm>
            <a:off x="3724073" y="2574450"/>
            <a:ext cx="3056700" cy="0"/>
          </a:xfrm>
          <a:prstGeom prst="straightConnector1">
            <a:avLst/>
          </a:prstGeom>
          <a:noFill/>
          <a:ln cap="flat" cmpd="sng" w="28575">
            <a:solidFill>
              <a:srgbClr val="666666"/>
            </a:solidFill>
            <a:prstDash val="solid"/>
            <a:round/>
            <a:headEnd len="sm" w="sm" type="none"/>
            <a:tailEnd len="sm" w="sm" type="none"/>
          </a:ln>
        </p:spPr>
      </p:cxnSp>
      <p:sp>
        <p:nvSpPr>
          <p:cNvPr id="290" name="Google Shape;290;p45"/>
          <p:cNvSpPr txBox="1"/>
          <p:nvPr/>
        </p:nvSpPr>
        <p:spPr>
          <a:xfrm>
            <a:off x="3679225" y="2574450"/>
            <a:ext cx="3146400" cy="454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lang="pt-BR" sz="2600"/>
              <a:t>VP + FN</a:t>
            </a:r>
            <a:endParaRPr i="0" sz="2600" u="none" cap="none" strike="noStrike">
              <a:solidFill>
                <a:srgbClr val="000000"/>
              </a:solidFill>
            </a:endParaRPr>
          </a:p>
        </p:txBody>
      </p:sp>
      <p:sp>
        <p:nvSpPr>
          <p:cNvPr id="291" name="Google Shape;291;p45"/>
          <p:cNvSpPr txBox="1"/>
          <p:nvPr/>
        </p:nvSpPr>
        <p:spPr>
          <a:xfrm>
            <a:off x="1898887" y="3639450"/>
            <a:ext cx="5563200" cy="60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pt-BR" sz="2000" u="none" cap="none" strike="noStrike">
                <a:solidFill>
                  <a:srgbClr val="000000"/>
                </a:solidFill>
                <a:latin typeface="Lato"/>
                <a:ea typeface="Lato"/>
                <a:cs typeface="Lato"/>
                <a:sym typeface="Lato"/>
              </a:rPr>
              <a:t>De todas classificações </a:t>
            </a:r>
            <a:r>
              <a:rPr lang="pt-BR" sz="2000">
                <a:latin typeface="Lato"/>
                <a:ea typeface="Lato"/>
                <a:cs typeface="Lato"/>
                <a:sym typeface="Lato"/>
              </a:rPr>
              <a:t>de uma classe</a:t>
            </a:r>
            <a:r>
              <a:rPr b="0" i="0" lang="pt-BR" sz="2000" u="none" cap="none" strike="noStrike">
                <a:solidFill>
                  <a:srgbClr val="000000"/>
                </a:solidFill>
                <a:latin typeface="Lato"/>
                <a:ea typeface="Lato"/>
                <a:cs typeface="Lato"/>
                <a:sym typeface="Lato"/>
              </a:rPr>
              <a:t>, quantas estão corretas</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6"/>
          <p:cNvSpPr txBox="1"/>
          <p:nvPr/>
        </p:nvSpPr>
        <p:spPr>
          <a:xfrm>
            <a:off x="8515859" y="4569034"/>
            <a:ext cx="548700" cy="52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BR" sz="2000"/>
              <a:t>‹#›</a:t>
            </a:fld>
            <a:endParaRPr sz="2000"/>
          </a:p>
        </p:txBody>
      </p:sp>
      <p:sp>
        <p:nvSpPr>
          <p:cNvPr id="297" name="Google Shape;297;p46"/>
          <p:cNvSpPr txBox="1"/>
          <p:nvPr>
            <p:ph type="title"/>
          </p:nvPr>
        </p:nvSpPr>
        <p:spPr>
          <a:xfrm>
            <a:off x="464100" y="430650"/>
            <a:ext cx="8520600" cy="107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pt-BR" sz="2550">
                <a:solidFill>
                  <a:srgbClr val="000000"/>
                </a:solidFill>
                <a:latin typeface="Arial"/>
                <a:ea typeface="Arial"/>
                <a:cs typeface="Arial"/>
                <a:sym typeface="Arial"/>
              </a:rPr>
              <a:t>Materiais e métodos</a:t>
            </a:r>
            <a:endParaRPr b="0" sz="2550">
              <a:solidFill>
                <a:srgbClr val="000000"/>
              </a:solidFill>
              <a:latin typeface="Arial"/>
              <a:ea typeface="Arial"/>
              <a:cs typeface="Arial"/>
              <a:sym typeface="Arial"/>
            </a:endParaRPr>
          </a:p>
          <a:p>
            <a:pPr indent="0" lvl="0" marL="0" rtl="0" algn="l">
              <a:spcBef>
                <a:spcPts val="0"/>
              </a:spcBef>
              <a:spcAft>
                <a:spcPts val="0"/>
              </a:spcAft>
              <a:buNone/>
            </a:pPr>
            <a:r>
              <a:rPr b="0" lang="pt-BR" sz="3750">
                <a:solidFill>
                  <a:srgbClr val="000000"/>
                </a:solidFill>
                <a:latin typeface="Arial"/>
                <a:ea typeface="Arial"/>
                <a:cs typeface="Arial"/>
                <a:sym typeface="Arial"/>
              </a:rPr>
              <a:t>Métricas de avaliação</a:t>
            </a:r>
            <a:endParaRPr b="0" sz="3750">
              <a:solidFill>
                <a:srgbClr val="000000"/>
              </a:solidFill>
              <a:latin typeface="Arial"/>
              <a:ea typeface="Arial"/>
              <a:cs typeface="Arial"/>
              <a:sym typeface="Arial"/>
            </a:endParaRPr>
          </a:p>
        </p:txBody>
      </p:sp>
      <p:sp>
        <p:nvSpPr>
          <p:cNvPr id="298" name="Google Shape;298;p46"/>
          <p:cNvSpPr txBox="1"/>
          <p:nvPr/>
        </p:nvSpPr>
        <p:spPr>
          <a:xfrm>
            <a:off x="1346550" y="2307900"/>
            <a:ext cx="3146400" cy="609300"/>
          </a:xfrm>
          <a:prstGeom prst="rect">
            <a:avLst/>
          </a:prstGeom>
          <a:noFill/>
          <a:ln>
            <a:noFill/>
          </a:ln>
        </p:spPr>
        <p:txBody>
          <a:bodyPr anchorCtr="0" anchor="t" bIns="91425" lIns="91425" spcFirstLastPara="1" rIns="91425" wrap="square" tIns="91425">
            <a:noAutofit/>
          </a:bodyPr>
          <a:lstStyle/>
          <a:p>
            <a:pPr indent="0" lvl="0" marL="0" marR="0" rtl="0" algn="r">
              <a:lnSpc>
                <a:spcPct val="150000"/>
              </a:lnSpc>
              <a:spcBef>
                <a:spcPts val="0"/>
              </a:spcBef>
              <a:spcAft>
                <a:spcPts val="0"/>
              </a:spcAft>
              <a:buClr>
                <a:srgbClr val="000000"/>
              </a:buClr>
              <a:buSzPts val="3500"/>
              <a:buFont typeface="Arial"/>
              <a:buNone/>
            </a:pPr>
            <a:r>
              <a:rPr i="1" lang="pt-BR" sz="3100" u="none" cap="none" strike="noStrike">
                <a:solidFill>
                  <a:srgbClr val="000000"/>
                </a:solidFill>
              </a:rPr>
              <a:t>F1-Score</a:t>
            </a:r>
            <a:r>
              <a:rPr i="0" lang="pt-BR" sz="3500" u="none" cap="none" strike="noStrike">
                <a:solidFill>
                  <a:srgbClr val="000000"/>
                </a:solidFill>
              </a:rPr>
              <a:t> = </a:t>
            </a:r>
            <a:r>
              <a:rPr i="0" lang="pt-BR" sz="2600" u="none" cap="none" strike="noStrike">
                <a:solidFill>
                  <a:srgbClr val="000000"/>
                </a:solidFill>
              </a:rPr>
              <a:t>2 </a:t>
            </a:r>
            <a:r>
              <a:rPr i="0" lang="pt-BR" sz="2000" u="none" cap="none" strike="noStrike">
                <a:solidFill>
                  <a:srgbClr val="000000"/>
                </a:solidFill>
              </a:rPr>
              <a:t>✕</a:t>
            </a:r>
            <a:endParaRPr i="0" sz="2000" u="none" cap="none" strike="noStrike">
              <a:solidFill>
                <a:srgbClr val="000000"/>
              </a:solidFill>
            </a:endParaRPr>
          </a:p>
          <a:p>
            <a:pPr indent="0" lvl="0" marL="0" marR="0" rtl="0" algn="l">
              <a:lnSpc>
                <a:spcPct val="150000"/>
              </a:lnSpc>
              <a:spcBef>
                <a:spcPts val="0"/>
              </a:spcBef>
              <a:spcAft>
                <a:spcPts val="0"/>
              </a:spcAft>
              <a:buClr>
                <a:srgbClr val="000000"/>
              </a:buClr>
              <a:buSzPts val="2000"/>
              <a:buFont typeface="Arial"/>
              <a:buNone/>
            </a:pPr>
            <a:r>
              <a:t/>
            </a:r>
            <a:endParaRPr b="0" i="0" sz="2000" u="none" cap="none" strike="noStrike">
              <a:solidFill>
                <a:srgbClr val="000000"/>
              </a:solidFill>
              <a:latin typeface="Lato"/>
              <a:ea typeface="Lato"/>
              <a:cs typeface="Lato"/>
              <a:sym typeface="Lato"/>
            </a:endParaRPr>
          </a:p>
        </p:txBody>
      </p:sp>
      <p:sp>
        <p:nvSpPr>
          <p:cNvPr id="299" name="Google Shape;299;p46"/>
          <p:cNvSpPr txBox="1"/>
          <p:nvPr/>
        </p:nvSpPr>
        <p:spPr>
          <a:xfrm>
            <a:off x="4492950" y="2082150"/>
            <a:ext cx="3056700" cy="454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i="0" lang="pt-BR" sz="2600" u="none" cap="none" strike="noStrike">
                <a:solidFill>
                  <a:srgbClr val="000000"/>
                </a:solidFill>
              </a:rPr>
              <a:t>Precisão </a:t>
            </a:r>
            <a:r>
              <a:rPr i="0" lang="pt-BR" sz="2000" u="none" cap="none" strike="noStrike">
                <a:solidFill>
                  <a:srgbClr val="000000"/>
                </a:solidFill>
              </a:rPr>
              <a:t>✕</a:t>
            </a:r>
            <a:r>
              <a:rPr i="0" lang="pt-BR" sz="2600" u="none" cap="none" strike="noStrike">
                <a:solidFill>
                  <a:srgbClr val="000000"/>
                </a:solidFill>
              </a:rPr>
              <a:t> </a:t>
            </a:r>
            <a:r>
              <a:rPr i="1" lang="pt-BR" sz="2600" u="none" cap="none" strike="noStrike">
                <a:solidFill>
                  <a:srgbClr val="000000"/>
                </a:solidFill>
              </a:rPr>
              <a:t>Recall</a:t>
            </a:r>
            <a:endParaRPr i="1" sz="2600" u="none" cap="none" strike="noStrike">
              <a:solidFill>
                <a:srgbClr val="000000"/>
              </a:solidFill>
            </a:endParaRPr>
          </a:p>
        </p:txBody>
      </p:sp>
      <p:cxnSp>
        <p:nvCxnSpPr>
          <p:cNvPr id="300" name="Google Shape;300;p46"/>
          <p:cNvCxnSpPr>
            <a:stCxn id="298" idx="3"/>
          </p:cNvCxnSpPr>
          <p:nvPr/>
        </p:nvCxnSpPr>
        <p:spPr>
          <a:xfrm>
            <a:off x="4492950" y="2612550"/>
            <a:ext cx="3056700" cy="0"/>
          </a:xfrm>
          <a:prstGeom prst="straightConnector1">
            <a:avLst/>
          </a:prstGeom>
          <a:noFill/>
          <a:ln cap="flat" cmpd="sng" w="28575">
            <a:solidFill>
              <a:srgbClr val="666666"/>
            </a:solidFill>
            <a:prstDash val="solid"/>
            <a:round/>
            <a:headEnd len="sm" w="sm" type="none"/>
            <a:tailEnd len="sm" w="sm" type="none"/>
          </a:ln>
        </p:spPr>
      </p:cxnSp>
      <p:sp>
        <p:nvSpPr>
          <p:cNvPr id="301" name="Google Shape;301;p46"/>
          <p:cNvSpPr txBox="1"/>
          <p:nvPr/>
        </p:nvSpPr>
        <p:spPr>
          <a:xfrm>
            <a:off x="4448250" y="2612550"/>
            <a:ext cx="3146400" cy="454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i="0" lang="pt-BR" sz="2600" u="none" cap="none" strike="noStrike">
                <a:solidFill>
                  <a:srgbClr val="000000"/>
                </a:solidFill>
              </a:rPr>
              <a:t>Precisão + </a:t>
            </a:r>
            <a:r>
              <a:rPr i="1" lang="pt-BR" sz="2600" u="none" cap="none" strike="noStrike">
                <a:solidFill>
                  <a:srgbClr val="000000"/>
                </a:solidFill>
              </a:rPr>
              <a:t>Recall</a:t>
            </a:r>
            <a:endParaRPr i="1" sz="2600" u="none" cap="none" strike="noStrike">
              <a:solidFill>
                <a:srgbClr val="000000"/>
              </a:solidFill>
            </a:endParaRPr>
          </a:p>
          <a:p>
            <a:pPr indent="0" lvl="0" marL="0" marR="0" rtl="0" algn="ctr">
              <a:lnSpc>
                <a:spcPct val="100000"/>
              </a:lnSpc>
              <a:spcBef>
                <a:spcPts val="0"/>
              </a:spcBef>
              <a:spcAft>
                <a:spcPts val="0"/>
              </a:spcAft>
              <a:buClr>
                <a:srgbClr val="000000"/>
              </a:buClr>
              <a:buSzPts val="2800"/>
              <a:buFont typeface="Arial"/>
              <a:buNone/>
            </a:pPr>
            <a:r>
              <a:t/>
            </a:r>
            <a:endParaRPr i="0" sz="2800" u="none" cap="none" strike="noStrike">
              <a:solidFill>
                <a:srgbClr val="000000"/>
              </a:solidFill>
            </a:endParaRPr>
          </a:p>
        </p:txBody>
      </p:sp>
      <p:sp>
        <p:nvSpPr>
          <p:cNvPr id="302" name="Google Shape;302;p46"/>
          <p:cNvSpPr txBox="1"/>
          <p:nvPr/>
        </p:nvSpPr>
        <p:spPr>
          <a:xfrm>
            <a:off x="2161788" y="3715650"/>
            <a:ext cx="5125200" cy="60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pt-BR" sz="2000" u="none" cap="none" strike="noStrike">
                <a:solidFill>
                  <a:srgbClr val="000000"/>
                </a:solidFill>
                <a:latin typeface="Lato"/>
                <a:ea typeface="Lato"/>
                <a:cs typeface="Lato"/>
                <a:sym typeface="Lato"/>
              </a:rPr>
              <a:t>Média harmônica entre precisão e </a:t>
            </a:r>
            <a:r>
              <a:rPr b="0" i="1" lang="pt-BR" sz="2000" u="none" cap="none" strike="noStrike">
                <a:solidFill>
                  <a:srgbClr val="000000"/>
                </a:solidFill>
                <a:latin typeface="Lato"/>
                <a:ea typeface="Lato"/>
                <a:cs typeface="Lato"/>
                <a:sym typeface="Lato"/>
              </a:rPr>
              <a:t>recall</a:t>
            </a:r>
            <a:endParaRPr b="0" sz="2000" u="none" cap="none" strike="noStrike">
              <a:solidFill>
                <a:srgbClr val="000000"/>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7"/>
          <p:cNvSpPr txBox="1"/>
          <p:nvPr>
            <p:ph type="title"/>
          </p:nvPr>
        </p:nvSpPr>
        <p:spPr>
          <a:xfrm>
            <a:off x="311700" y="278250"/>
            <a:ext cx="8520600" cy="107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b="0" sz="2550">
              <a:solidFill>
                <a:srgbClr val="000000"/>
              </a:solidFill>
              <a:latin typeface="Arial"/>
              <a:ea typeface="Arial"/>
              <a:cs typeface="Arial"/>
              <a:sym typeface="Arial"/>
            </a:endParaRPr>
          </a:p>
          <a:p>
            <a:pPr indent="0" lvl="0" marL="0" rtl="0" algn="l">
              <a:spcBef>
                <a:spcPts val="0"/>
              </a:spcBef>
              <a:spcAft>
                <a:spcPts val="0"/>
              </a:spcAft>
              <a:buNone/>
            </a:pPr>
            <a:r>
              <a:rPr b="0" lang="pt-BR" sz="3750">
                <a:solidFill>
                  <a:srgbClr val="000000"/>
                </a:solidFill>
                <a:latin typeface="Arial"/>
                <a:ea typeface="Arial"/>
                <a:cs typeface="Arial"/>
                <a:sym typeface="Arial"/>
              </a:rPr>
              <a:t>Resultados e Discussão</a:t>
            </a:r>
            <a:endParaRPr b="0" sz="3750">
              <a:solidFill>
                <a:srgbClr val="000000"/>
              </a:solidFill>
              <a:latin typeface="Arial"/>
              <a:ea typeface="Arial"/>
              <a:cs typeface="Arial"/>
              <a:sym typeface="Arial"/>
            </a:endParaRPr>
          </a:p>
        </p:txBody>
      </p:sp>
      <p:sp>
        <p:nvSpPr>
          <p:cNvPr id="308" name="Google Shape;308;p47"/>
          <p:cNvSpPr txBox="1"/>
          <p:nvPr>
            <p:ph idx="1" type="body"/>
          </p:nvPr>
        </p:nvSpPr>
        <p:spPr>
          <a:xfrm>
            <a:off x="311700" y="1511800"/>
            <a:ext cx="8520600" cy="3302700"/>
          </a:xfrm>
          <a:prstGeom prst="rect">
            <a:avLst/>
          </a:prstGeom>
        </p:spPr>
        <p:txBody>
          <a:bodyPr anchorCtr="0" anchor="t" bIns="91425" lIns="91425" spcFirstLastPara="1" rIns="91425" wrap="square" tIns="91425">
            <a:normAutofit lnSpcReduction="20000"/>
          </a:bodyPr>
          <a:lstStyle/>
          <a:p>
            <a:pPr indent="-368300" lvl="0" marL="457200" rtl="0" algn="l">
              <a:lnSpc>
                <a:spcPct val="115000"/>
              </a:lnSpc>
              <a:spcBef>
                <a:spcPts val="0"/>
              </a:spcBef>
              <a:spcAft>
                <a:spcPts val="0"/>
              </a:spcAft>
              <a:buClr>
                <a:srgbClr val="000000"/>
              </a:buClr>
              <a:buSzPts val="2200"/>
              <a:buFont typeface="Arial"/>
              <a:buChar char="●"/>
            </a:pPr>
            <a:r>
              <a:rPr lang="pt-BR" sz="2200">
                <a:solidFill>
                  <a:srgbClr val="000000"/>
                </a:solidFill>
                <a:latin typeface="Arial"/>
                <a:ea typeface="Arial"/>
                <a:cs typeface="Arial"/>
                <a:sym typeface="Arial"/>
              </a:rPr>
              <a:t>Validação cruzada estratificada de 10 dobras para os pesos ImageNet e RadImageNet</a:t>
            </a:r>
            <a:endParaRPr sz="22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2200">
              <a:solidFill>
                <a:srgbClr val="000000"/>
              </a:solidFill>
              <a:latin typeface="Arial"/>
              <a:ea typeface="Arial"/>
              <a:cs typeface="Arial"/>
              <a:sym typeface="Arial"/>
            </a:endParaRPr>
          </a:p>
          <a:p>
            <a:pPr indent="-368300" lvl="0" marL="457200" rtl="0" algn="l">
              <a:lnSpc>
                <a:spcPct val="115000"/>
              </a:lnSpc>
              <a:spcBef>
                <a:spcPts val="1200"/>
              </a:spcBef>
              <a:spcAft>
                <a:spcPts val="0"/>
              </a:spcAft>
              <a:buClr>
                <a:srgbClr val="000000"/>
              </a:buClr>
              <a:buSzPts val="2200"/>
              <a:buFont typeface="Arial"/>
              <a:buChar char="●"/>
            </a:pPr>
            <a:r>
              <a:rPr lang="pt-BR" sz="2200">
                <a:solidFill>
                  <a:srgbClr val="000000"/>
                </a:solidFill>
                <a:latin typeface="Arial"/>
                <a:ea typeface="Arial"/>
                <a:cs typeface="Arial"/>
                <a:sym typeface="Arial"/>
              </a:rPr>
              <a:t>Parâmetros</a:t>
            </a:r>
            <a:r>
              <a:rPr lang="pt-BR" sz="2200">
                <a:solidFill>
                  <a:srgbClr val="000000"/>
                </a:solidFill>
                <a:latin typeface="Arial"/>
                <a:ea typeface="Arial"/>
                <a:cs typeface="Arial"/>
                <a:sym typeface="Arial"/>
              </a:rPr>
              <a:t>:</a:t>
            </a:r>
            <a:endParaRPr sz="2200">
              <a:solidFill>
                <a:srgbClr val="000000"/>
              </a:solidFill>
              <a:latin typeface="Arial"/>
              <a:ea typeface="Arial"/>
              <a:cs typeface="Arial"/>
              <a:sym typeface="Arial"/>
            </a:endParaRPr>
          </a:p>
          <a:p>
            <a:pPr indent="-368300" lvl="1" marL="914400" rtl="0" algn="l">
              <a:lnSpc>
                <a:spcPct val="115000"/>
              </a:lnSpc>
              <a:spcBef>
                <a:spcPts val="0"/>
              </a:spcBef>
              <a:spcAft>
                <a:spcPts val="0"/>
              </a:spcAft>
              <a:buClr>
                <a:srgbClr val="000000"/>
              </a:buClr>
              <a:buSzPts val="2200"/>
              <a:buFont typeface="Arial"/>
              <a:buChar char="○"/>
            </a:pPr>
            <a:r>
              <a:rPr lang="pt-BR" sz="2200">
                <a:solidFill>
                  <a:srgbClr val="000000"/>
                </a:solidFill>
                <a:latin typeface="Arial"/>
                <a:ea typeface="Arial"/>
                <a:cs typeface="Arial"/>
                <a:sym typeface="Arial"/>
              </a:rPr>
              <a:t>Treinamento realizado por 50 épocas</a:t>
            </a:r>
            <a:endParaRPr sz="2200">
              <a:solidFill>
                <a:srgbClr val="000000"/>
              </a:solidFill>
              <a:latin typeface="Arial"/>
              <a:ea typeface="Arial"/>
              <a:cs typeface="Arial"/>
              <a:sym typeface="Arial"/>
            </a:endParaRPr>
          </a:p>
          <a:p>
            <a:pPr indent="-368300" lvl="1" marL="914400" rtl="0" algn="l">
              <a:lnSpc>
                <a:spcPct val="115000"/>
              </a:lnSpc>
              <a:spcBef>
                <a:spcPts val="0"/>
              </a:spcBef>
              <a:spcAft>
                <a:spcPts val="0"/>
              </a:spcAft>
              <a:buClr>
                <a:srgbClr val="000000"/>
              </a:buClr>
              <a:buSzPts val="2200"/>
              <a:buFont typeface="Arial"/>
              <a:buChar char="○"/>
            </a:pPr>
            <a:r>
              <a:rPr lang="pt-BR" sz="2200">
                <a:solidFill>
                  <a:srgbClr val="000000"/>
                </a:solidFill>
                <a:latin typeface="Arial"/>
                <a:ea typeface="Arial"/>
                <a:cs typeface="Arial"/>
                <a:sym typeface="Arial"/>
              </a:rPr>
              <a:t>Todas as camadas da rede descongeladas</a:t>
            </a:r>
            <a:endParaRPr sz="2200">
              <a:solidFill>
                <a:srgbClr val="000000"/>
              </a:solidFill>
              <a:latin typeface="Arial"/>
              <a:ea typeface="Arial"/>
              <a:cs typeface="Arial"/>
              <a:sym typeface="Arial"/>
            </a:endParaRPr>
          </a:p>
          <a:p>
            <a:pPr indent="-368300" lvl="1" marL="914400" rtl="0" algn="l">
              <a:lnSpc>
                <a:spcPct val="115000"/>
              </a:lnSpc>
              <a:spcBef>
                <a:spcPts val="0"/>
              </a:spcBef>
              <a:spcAft>
                <a:spcPts val="0"/>
              </a:spcAft>
              <a:buClr>
                <a:srgbClr val="000000"/>
              </a:buClr>
              <a:buSzPts val="2200"/>
              <a:buFont typeface="Arial"/>
              <a:buChar char="○"/>
            </a:pPr>
            <a:r>
              <a:rPr lang="pt-BR" sz="2200">
                <a:solidFill>
                  <a:srgbClr val="000000"/>
                </a:solidFill>
                <a:latin typeface="Arial"/>
                <a:ea typeface="Arial"/>
                <a:cs typeface="Arial"/>
                <a:sym typeface="Arial"/>
              </a:rPr>
              <a:t>Taxa de aprendizado de 0,001</a:t>
            </a:r>
            <a:endParaRPr sz="2200">
              <a:solidFill>
                <a:srgbClr val="000000"/>
              </a:solidFill>
              <a:latin typeface="Arial"/>
              <a:ea typeface="Arial"/>
              <a:cs typeface="Arial"/>
              <a:sym typeface="Arial"/>
            </a:endParaRPr>
          </a:p>
          <a:p>
            <a:pPr indent="0" lvl="0" marL="914400" rtl="0" algn="l">
              <a:lnSpc>
                <a:spcPct val="115000"/>
              </a:lnSpc>
              <a:spcBef>
                <a:spcPts val="1200"/>
              </a:spcBef>
              <a:spcAft>
                <a:spcPts val="1200"/>
              </a:spcAft>
              <a:buNone/>
            </a:pPr>
            <a:r>
              <a:t/>
            </a:r>
            <a:endParaRPr sz="2200">
              <a:solidFill>
                <a:srgbClr val="000000"/>
              </a:solidFill>
              <a:latin typeface="Arial"/>
              <a:ea typeface="Arial"/>
              <a:cs typeface="Arial"/>
              <a:sym typeface="Arial"/>
            </a:endParaRPr>
          </a:p>
        </p:txBody>
      </p:sp>
      <p:sp>
        <p:nvSpPr>
          <p:cNvPr id="309" name="Google Shape;309;p47"/>
          <p:cNvSpPr txBox="1"/>
          <p:nvPr/>
        </p:nvSpPr>
        <p:spPr>
          <a:xfrm>
            <a:off x="8515859" y="4569034"/>
            <a:ext cx="548700" cy="52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BR" sz="2000"/>
              <a:t>‹#›</a:t>
            </a:fld>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8"/>
          <p:cNvSpPr txBox="1"/>
          <p:nvPr>
            <p:ph type="title"/>
          </p:nvPr>
        </p:nvSpPr>
        <p:spPr>
          <a:xfrm>
            <a:off x="311700" y="278250"/>
            <a:ext cx="8520600" cy="107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b="0" sz="2550">
              <a:solidFill>
                <a:srgbClr val="000000"/>
              </a:solidFill>
              <a:latin typeface="Arial"/>
              <a:ea typeface="Arial"/>
              <a:cs typeface="Arial"/>
              <a:sym typeface="Arial"/>
            </a:endParaRPr>
          </a:p>
          <a:p>
            <a:pPr indent="0" lvl="0" marL="0" rtl="0" algn="l">
              <a:spcBef>
                <a:spcPts val="0"/>
              </a:spcBef>
              <a:spcAft>
                <a:spcPts val="0"/>
              </a:spcAft>
              <a:buNone/>
            </a:pPr>
            <a:r>
              <a:rPr b="0" lang="pt-BR" sz="3750">
                <a:solidFill>
                  <a:srgbClr val="000000"/>
                </a:solidFill>
                <a:latin typeface="Arial"/>
                <a:ea typeface="Arial"/>
                <a:cs typeface="Arial"/>
                <a:sym typeface="Arial"/>
              </a:rPr>
              <a:t>Resultados e Discussão</a:t>
            </a:r>
            <a:endParaRPr b="0" sz="3750">
              <a:solidFill>
                <a:srgbClr val="000000"/>
              </a:solidFill>
              <a:latin typeface="Arial"/>
              <a:ea typeface="Arial"/>
              <a:cs typeface="Arial"/>
              <a:sym typeface="Arial"/>
            </a:endParaRPr>
          </a:p>
        </p:txBody>
      </p:sp>
      <p:sp>
        <p:nvSpPr>
          <p:cNvPr id="315" name="Google Shape;315;p48"/>
          <p:cNvSpPr txBox="1"/>
          <p:nvPr/>
        </p:nvSpPr>
        <p:spPr>
          <a:xfrm>
            <a:off x="8515859" y="4569034"/>
            <a:ext cx="548700" cy="52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BR" sz="2000"/>
              <a:t>‹#›</a:t>
            </a:fld>
            <a:endParaRPr sz="2000"/>
          </a:p>
        </p:txBody>
      </p:sp>
      <p:sp>
        <p:nvSpPr>
          <p:cNvPr id="316" name="Google Shape;316;p48"/>
          <p:cNvSpPr txBox="1"/>
          <p:nvPr/>
        </p:nvSpPr>
        <p:spPr>
          <a:xfrm>
            <a:off x="3644350" y="1832013"/>
            <a:ext cx="2270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sz="1800"/>
              <a:t>DenseNet-121</a:t>
            </a:r>
            <a:endParaRPr sz="1800"/>
          </a:p>
        </p:txBody>
      </p:sp>
      <p:sp>
        <p:nvSpPr>
          <p:cNvPr id="317" name="Google Shape;317;p48"/>
          <p:cNvSpPr txBox="1"/>
          <p:nvPr/>
        </p:nvSpPr>
        <p:spPr>
          <a:xfrm>
            <a:off x="3784250" y="3434963"/>
            <a:ext cx="2270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sz="1800"/>
              <a:t>InceptionResNetV2</a:t>
            </a:r>
            <a:endParaRPr sz="1800"/>
          </a:p>
        </p:txBody>
      </p:sp>
      <p:sp>
        <p:nvSpPr>
          <p:cNvPr id="318" name="Google Shape;318;p48"/>
          <p:cNvSpPr txBox="1"/>
          <p:nvPr/>
        </p:nvSpPr>
        <p:spPr>
          <a:xfrm>
            <a:off x="311700" y="1474950"/>
            <a:ext cx="4418700" cy="5232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Font typeface="Open Sans"/>
              <a:buChar char="●"/>
            </a:pPr>
            <a:r>
              <a:rPr lang="pt-BR" sz="2200">
                <a:latin typeface="Open Sans"/>
                <a:ea typeface="Open Sans"/>
                <a:cs typeface="Open Sans"/>
                <a:sym typeface="Open Sans"/>
              </a:rPr>
              <a:t>Validação cruzada</a:t>
            </a:r>
            <a:endParaRPr sz="2200">
              <a:latin typeface="Open Sans"/>
              <a:ea typeface="Open Sans"/>
              <a:cs typeface="Open Sans"/>
              <a:sym typeface="Open Sans"/>
            </a:endParaRPr>
          </a:p>
        </p:txBody>
      </p:sp>
      <p:pic>
        <p:nvPicPr>
          <p:cNvPr id="319" name="Google Shape;319;p48"/>
          <p:cNvPicPr preferRelativeResize="0"/>
          <p:nvPr/>
        </p:nvPicPr>
        <p:blipFill>
          <a:blip r:embed="rId3">
            <a:alphaModFix/>
          </a:blip>
          <a:stretch>
            <a:fillRect/>
          </a:stretch>
        </p:blipFill>
        <p:spPr>
          <a:xfrm>
            <a:off x="1508038" y="2425911"/>
            <a:ext cx="6127913" cy="876900"/>
          </a:xfrm>
          <a:prstGeom prst="rect">
            <a:avLst/>
          </a:prstGeom>
          <a:noFill/>
          <a:ln>
            <a:noFill/>
          </a:ln>
        </p:spPr>
      </p:pic>
      <p:pic>
        <p:nvPicPr>
          <p:cNvPr id="320" name="Google Shape;320;p48"/>
          <p:cNvPicPr preferRelativeResize="0"/>
          <p:nvPr/>
        </p:nvPicPr>
        <p:blipFill>
          <a:blip r:embed="rId4">
            <a:alphaModFix/>
          </a:blip>
          <a:stretch>
            <a:fillRect/>
          </a:stretch>
        </p:blipFill>
        <p:spPr>
          <a:xfrm>
            <a:off x="1508050" y="3794124"/>
            <a:ext cx="6127900" cy="889530"/>
          </a:xfrm>
          <a:prstGeom prst="rect">
            <a:avLst/>
          </a:prstGeom>
          <a:noFill/>
          <a:ln>
            <a:noFill/>
          </a:ln>
        </p:spPr>
      </p:pic>
      <p:sp>
        <p:nvSpPr>
          <p:cNvPr id="321" name="Google Shape;321;p48"/>
          <p:cNvSpPr txBox="1"/>
          <p:nvPr/>
        </p:nvSpPr>
        <p:spPr>
          <a:xfrm>
            <a:off x="2387525" y="2052438"/>
            <a:ext cx="2270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sz="1800"/>
              <a:t>ImageNet</a:t>
            </a:r>
            <a:endParaRPr sz="1800"/>
          </a:p>
        </p:txBody>
      </p:sp>
      <p:sp>
        <p:nvSpPr>
          <p:cNvPr id="322" name="Google Shape;322;p48"/>
          <p:cNvSpPr txBox="1"/>
          <p:nvPr/>
        </p:nvSpPr>
        <p:spPr>
          <a:xfrm>
            <a:off x="5156950" y="2052438"/>
            <a:ext cx="2270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sz="1800"/>
              <a:t>Rad</a:t>
            </a:r>
            <a:r>
              <a:rPr lang="pt-BR" sz="1800"/>
              <a:t>ImageNet</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9"/>
          <p:cNvSpPr txBox="1"/>
          <p:nvPr>
            <p:ph type="title"/>
          </p:nvPr>
        </p:nvSpPr>
        <p:spPr>
          <a:xfrm>
            <a:off x="311700" y="278250"/>
            <a:ext cx="8520600" cy="107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b="0" sz="2550">
              <a:solidFill>
                <a:srgbClr val="000000"/>
              </a:solidFill>
              <a:latin typeface="Arial"/>
              <a:ea typeface="Arial"/>
              <a:cs typeface="Arial"/>
              <a:sym typeface="Arial"/>
            </a:endParaRPr>
          </a:p>
          <a:p>
            <a:pPr indent="0" lvl="0" marL="0" rtl="0" algn="l">
              <a:spcBef>
                <a:spcPts val="0"/>
              </a:spcBef>
              <a:spcAft>
                <a:spcPts val="0"/>
              </a:spcAft>
              <a:buNone/>
            </a:pPr>
            <a:r>
              <a:rPr b="0" lang="pt-BR" sz="3750">
                <a:solidFill>
                  <a:srgbClr val="000000"/>
                </a:solidFill>
                <a:latin typeface="Arial"/>
                <a:ea typeface="Arial"/>
                <a:cs typeface="Arial"/>
                <a:sym typeface="Arial"/>
              </a:rPr>
              <a:t>Resultados e Discussão</a:t>
            </a:r>
            <a:endParaRPr b="0" sz="3750">
              <a:solidFill>
                <a:srgbClr val="000000"/>
              </a:solidFill>
              <a:latin typeface="Arial"/>
              <a:ea typeface="Arial"/>
              <a:cs typeface="Arial"/>
              <a:sym typeface="Arial"/>
            </a:endParaRPr>
          </a:p>
        </p:txBody>
      </p:sp>
      <p:sp>
        <p:nvSpPr>
          <p:cNvPr id="328" name="Google Shape;328;p49"/>
          <p:cNvSpPr txBox="1"/>
          <p:nvPr/>
        </p:nvSpPr>
        <p:spPr>
          <a:xfrm>
            <a:off x="8515859" y="4569034"/>
            <a:ext cx="548700" cy="52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BR" sz="2000"/>
              <a:t>‹#›</a:t>
            </a:fld>
            <a:endParaRPr sz="2000"/>
          </a:p>
        </p:txBody>
      </p:sp>
      <p:sp>
        <p:nvSpPr>
          <p:cNvPr id="329" name="Google Shape;329;p49"/>
          <p:cNvSpPr txBox="1"/>
          <p:nvPr>
            <p:ph idx="1" type="body"/>
          </p:nvPr>
        </p:nvSpPr>
        <p:spPr>
          <a:xfrm>
            <a:off x="311700" y="1511800"/>
            <a:ext cx="8520600" cy="3440700"/>
          </a:xfrm>
          <a:prstGeom prst="rect">
            <a:avLst/>
          </a:prstGeom>
        </p:spPr>
        <p:txBody>
          <a:bodyPr anchorCtr="0" anchor="t" bIns="91425" lIns="91425" spcFirstLastPara="1" rIns="91425" wrap="square" tIns="91425">
            <a:normAutofit fontScale="85000" lnSpcReduction="20000"/>
          </a:bodyPr>
          <a:lstStyle/>
          <a:p>
            <a:pPr indent="-347345" lvl="0" marL="457200" rtl="0" algn="l">
              <a:lnSpc>
                <a:spcPct val="115000"/>
              </a:lnSpc>
              <a:spcBef>
                <a:spcPts val="0"/>
              </a:spcBef>
              <a:spcAft>
                <a:spcPts val="0"/>
              </a:spcAft>
              <a:buClr>
                <a:srgbClr val="000000"/>
              </a:buClr>
              <a:buSzPct val="100000"/>
              <a:buFont typeface="Arial"/>
              <a:buChar char="●"/>
            </a:pPr>
            <a:r>
              <a:rPr lang="pt-BR" sz="2200">
                <a:solidFill>
                  <a:srgbClr val="000000"/>
                </a:solidFill>
                <a:latin typeface="Arial"/>
                <a:ea typeface="Arial"/>
                <a:cs typeface="Arial"/>
                <a:sym typeface="Arial"/>
              </a:rPr>
              <a:t>Teste t pareado</a:t>
            </a:r>
            <a:endParaRPr sz="22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22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22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pt-BR" sz="2200">
                <a:solidFill>
                  <a:srgbClr val="000000"/>
                </a:solidFill>
                <a:latin typeface="Arial"/>
                <a:ea typeface="Arial"/>
                <a:cs typeface="Arial"/>
                <a:sym typeface="Arial"/>
              </a:rPr>
              <a:t>Considerando:</a:t>
            </a:r>
            <a:endParaRPr sz="2200">
              <a:solidFill>
                <a:srgbClr val="000000"/>
              </a:solidFill>
              <a:latin typeface="Arial"/>
              <a:ea typeface="Arial"/>
              <a:cs typeface="Arial"/>
              <a:sym typeface="Arial"/>
            </a:endParaRPr>
          </a:p>
          <a:p>
            <a:pPr indent="-347345" lvl="0" marL="457200" rtl="0" algn="l">
              <a:lnSpc>
                <a:spcPct val="115000"/>
              </a:lnSpc>
              <a:spcBef>
                <a:spcPts val="1200"/>
              </a:spcBef>
              <a:spcAft>
                <a:spcPts val="0"/>
              </a:spcAft>
              <a:buClr>
                <a:srgbClr val="000000"/>
              </a:buClr>
              <a:buSzPct val="100000"/>
              <a:buFont typeface="Arial"/>
              <a:buChar char="●"/>
            </a:pPr>
            <a:r>
              <a:rPr lang="pt-BR" sz="2200">
                <a:solidFill>
                  <a:srgbClr val="000000"/>
                </a:solidFill>
                <a:latin typeface="Arial"/>
                <a:ea typeface="Arial"/>
                <a:cs typeface="Arial"/>
                <a:sym typeface="Arial"/>
              </a:rPr>
              <a:t>x</a:t>
            </a:r>
            <a:r>
              <a:rPr lang="pt-BR" sz="1500">
                <a:solidFill>
                  <a:srgbClr val="000000"/>
                </a:solidFill>
                <a:latin typeface="Arial"/>
                <a:ea typeface="Arial"/>
                <a:cs typeface="Arial"/>
                <a:sym typeface="Arial"/>
              </a:rPr>
              <a:t>d</a:t>
            </a:r>
            <a:r>
              <a:rPr lang="pt-BR" sz="2200">
                <a:solidFill>
                  <a:srgbClr val="000000"/>
                </a:solidFill>
                <a:latin typeface="Arial"/>
                <a:ea typeface="Arial"/>
                <a:cs typeface="Arial"/>
                <a:sym typeface="Arial"/>
              </a:rPr>
              <a:t>: média das diferenças de cada par</a:t>
            </a:r>
            <a:endParaRPr sz="2200">
              <a:solidFill>
                <a:srgbClr val="000000"/>
              </a:solidFill>
              <a:latin typeface="Arial"/>
              <a:ea typeface="Arial"/>
              <a:cs typeface="Arial"/>
              <a:sym typeface="Arial"/>
            </a:endParaRPr>
          </a:p>
          <a:p>
            <a:pPr indent="-347345" lvl="0" marL="457200" rtl="0" algn="l">
              <a:lnSpc>
                <a:spcPct val="115000"/>
              </a:lnSpc>
              <a:spcBef>
                <a:spcPts val="0"/>
              </a:spcBef>
              <a:spcAft>
                <a:spcPts val="0"/>
              </a:spcAft>
              <a:buClr>
                <a:srgbClr val="000000"/>
              </a:buClr>
              <a:buSzPct val="100000"/>
              <a:buFont typeface="Arial"/>
              <a:buChar char="●"/>
            </a:pPr>
            <a:r>
              <a:rPr lang="pt-BR" sz="2200">
                <a:solidFill>
                  <a:srgbClr val="000000"/>
                </a:solidFill>
                <a:latin typeface="Arial"/>
                <a:ea typeface="Arial"/>
                <a:cs typeface="Arial"/>
                <a:sym typeface="Arial"/>
              </a:rPr>
              <a:t>μ</a:t>
            </a:r>
            <a:r>
              <a:rPr lang="pt-BR" sz="1500">
                <a:solidFill>
                  <a:srgbClr val="000000"/>
                </a:solidFill>
                <a:latin typeface="Arial"/>
                <a:ea typeface="Arial"/>
                <a:cs typeface="Arial"/>
                <a:sym typeface="Arial"/>
              </a:rPr>
              <a:t>0</a:t>
            </a:r>
            <a:r>
              <a:rPr lang="pt-BR" sz="2200">
                <a:solidFill>
                  <a:srgbClr val="000000"/>
                </a:solidFill>
                <a:latin typeface="Arial"/>
                <a:ea typeface="Arial"/>
                <a:cs typeface="Arial"/>
                <a:sym typeface="Arial"/>
              </a:rPr>
              <a:t>: diferença esperada entre os dois grupos (zero)</a:t>
            </a:r>
            <a:endParaRPr sz="2200">
              <a:solidFill>
                <a:srgbClr val="000000"/>
              </a:solidFill>
              <a:latin typeface="Arial"/>
              <a:ea typeface="Arial"/>
              <a:cs typeface="Arial"/>
              <a:sym typeface="Arial"/>
            </a:endParaRPr>
          </a:p>
          <a:p>
            <a:pPr indent="-347345" lvl="0" marL="457200" rtl="0" algn="l">
              <a:lnSpc>
                <a:spcPct val="115000"/>
              </a:lnSpc>
              <a:spcBef>
                <a:spcPts val="0"/>
              </a:spcBef>
              <a:spcAft>
                <a:spcPts val="0"/>
              </a:spcAft>
              <a:buClr>
                <a:srgbClr val="000000"/>
              </a:buClr>
              <a:buSzPct val="100000"/>
              <a:buFont typeface="Arial"/>
              <a:buChar char="●"/>
            </a:pPr>
            <a:r>
              <a:rPr lang="pt-BR" sz="2200">
                <a:solidFill>
                  <a:srgbClr val="000000"/>
                </a:solidFill>
                <a:latin typeface="Arial"/>
                <a:ea typeface="Arial"/>
                <a:cs typeface="Arial"/>
                <a:sym typeface="Arial"/>
              </a:rPr>
              <a:t>S</a:t>
            </a:r>
            <a:r>
              <a:rPr lang="pt-BR" sz="1659">
                <a:solidFill>
                  <a:srgbClr val="000000"/>
                </a:solidFill>
                <a:latin typeface="Arial"/>
                <a:ea typeface="Arial"/>
                <a:cs typeface="Arial"/>
                <a:sym typeface="Arial"/>
              </a:rPr>
              <a:t>d</a:t>
            </a:r>
            <a:r>
              <a:rPr lang="pt-BR" sz="2200">
                <a:solidFill>
                  <a:srgbClr val="000000"/>
                </a:solidFill>
                <a:latin typeface="Arial"/>
                <a:ea typeface="Arial"/>
                <a:cs typeface="Arial"/>
                <a:sym typeface="Arial"/>
              </a:rPr>
              <a:t>: desvio padrão das diferenças</a:t>
            </a:r>
            <a:endParaRPr sz="2200">
              <a:solidFill>
                <a:srgbClr val="000000"/>
              </a:solidFill>
              <a:latin typeface="Arial"/>
              <a:ea typeface="Arial"/>
              <a:cs typeface="Arial"/>
              <a:sym typeface="Arial"/>
            </a:endParaRPr>
          </a:p>
          <a:p>
            <a:pPr indent="-347345" lvl="0" marL="457200" rtl="0" algn="l">
              <a:lnSpc>
                <a:spcPct val="115000"/>
              </a:lnSpc>
              <a:spcBef>
                <a:spcPts val="0"/>
              </a:spcBef>
              <a:spcAft>
                <a:spcPts val="0"/>
              </a:spcAft>
              <a:buClr>
                <a:srgbClr val="000000"/>
              </a:buClr>
              <a:buSzPct val="100000"/>
              <a:buFont typeface="Arial"/>
              <a:buChar char="●"/>
            </a:pPr>
            <a:r>
              <a:rPr lang="pt-BR" sz="2200">
                <a:solidFill>
                  <a:srgbClr val="000000"/>
                </a:solidFill>
                <a:latin typeface="Arial"/>
                <a:ea typeface="Arial"/>
                <a:cs typeface="Arial"/>
                <a:sym typeface="Arial"/>
              </a:rPr>
              <a:t>n: número de pares</a:t>
            </a:r>
            <a:endParaRPr sz="2200">
              <a:solidFill>
                <a:srgbClr val="000000"/>
              </a:solidFill>
              <a:latin typeface="Arial"/>
              <a:ea typeface="Arial"/>
              <a:cs typeface="Arial"/>
              <a:sym typeface="Arial"/>
            </a:endParaRPr>
          </a:p>
          <a:p>
            <a:pPr indent="0" lvl="0" marL="914400" rtl="0" algn="l">
              <a:lnSpc>
                <a:spcPct val="115000"/>
              </a:lnSpc>
              <a:spcBef>
                <a:spcPts val="1200"/>
              </a:spcBef>
              <a:spcAft>
                <a:spcPts val="1200"/>
              </a:spcAft>
              <a:buNone/>
            </a:pPr>
            <a:r>
              <a:t/>
            </a:r>
            <a:endParaRPr sz="2200">
              <a:solidFill>
                <a:srgbClr val="000000"/>
              </a:solidFill>
              <a:latin typeface="Arial"/>
              <a:ea typeface="Arial"/>
              <a:cs typeface="Arial"/>
              <a:sym typeface="Arial"/>
            </a:endParaRPr>
          </a:p>
        </p:txBody>
      </p:sp>
      <p:cxnSp>
        <p:nvCxnSpPr>
          <p:cNvPr id="330" name="Google Shape;330;p49"/>
          <p:cNvCxnSpPr/>
          <p:nvPr/>
        </p:nvCxnSpPr>
        <p:spPr>
          <a:xfrm>
            <a:off x="860125" y="3336500"/>
            <a:ext cx="132900" cy="0"/>
          </a:xfrm>
          <a:prstGeom prst="straightConnector1">
            <a:avLst/>
          </a:prstGeom>
          <a:noFill/>
          <a:ln cap="flat" cmpd="sng" w="9525">
            <a:solidFill>
              <a:schemeClr val="dk2"/>
            </a:solidFill>
            <a:prstDash val="solid"/>
            <a:round/>
            <a:headEnd len="med" w="med" type="none"/>
            <a:tailEnd len="med" w="med" type="none"/>
          </a:ln>
        </p:spPr>
      </p:cxnSp>
      <p:pic>
        <p:nvPicPr>
          <p:cNvPr id="331" name="Google Shape;331;p49"/>
          <p:cNvPicPr preferRelativeResize="0"/>
          <p:nvPr/>
        </p:nvPicPr>
        <p:blipFill>
          <a:blip r:embed="rId3">
            <a:alphaModFix/>
          </a:blip>
          <a:stretch>
            <a:fillRect/>
          </a:stretch>
        </p:blipFill>
        <p:spPr>
          <a:xfrm>
            <a:off x="3744425" y="1996600"/>
            <a:ext cx="1700850" cy="761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0"/>
          <p:cNvSpPr txBox="1"/>
          <p:nvPr>
            <p:ph type="title"/>
          </p:nvPr>
        </p:nvSpPr>
        <p:spPr>
          <a:xfrm>
            <a:off x="311700" y="278250"/>
            <a:ext cx="8520600" cy="107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b="0" sz="2550">
              <a:solidFill>
                <a:srgbClr val="000000"/>
              </a:solidFill>
              <a:latin typeface="Arial"/>
              <a:ea typeface="Arial"/>
              <a:cs typeface="Arial"/>
              <a:sym typeface="Arial"/>
            </a:endParaRPr>
          </a:p>
          <a:p>
            <a:pPr indent="0" lvl="0" marL="0" rtl="0" algn="l">
              <a:spcBef>
                <a:spcPts val="0"/>
              </a:spcBef>
              <a:spcAft>
                <a:spcPts val="0"/>
              </a:spcAft>
              <a:buNone/>
            </a:pPr>
            <a:r>
              <a:rPr b="0" lang="pt-BR" sz="3750">
                <a:solidFill>
                  <a:srgbClr val="000000"/>
                </a:solidFill>
                <a:latin typeface="Arial"/>
                <a:ea typeface="Arial"/>
                <a:cs typeface="Arial"/>
                <a:sym typeface="Arial"/>
              </a:rPr>
              <a:t>Resultados e Discussão</a:t>
            </a:r>
            <a:endParaRPr b="0" sz="3750">
              <a:solidFill>
                <a:srgbClr val="000000"/>
              </a:solidFill>
              <a:latin typeface="Arial"/>
              <a:ea typeface="Arial"/>
              <a:cs typeface="Arial"/>
              <a:sym typeface="Arial"/>
            </a:endParaRPr>
          </a:p>
        </p:txBody>
      </p:sp>
      <p:sp>
        <p:nvSpPr>
          <p:cNvPr id="337" name="Google Shape;337;p50"/>
          <p:cNvSpPr txBox="1"/>
          <p:nvPr/>
        </p:nvSpPr>
        <p:spPr>
          <a:xfrm>
            <a:off x="8515859" y="4569034"/>
            <a:ext cx="548700" cy="52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BR" sz="2000"/>
              <a:t>‹#›</a:t>
            </a:fld>
            <a:endParaRPr sz="2000"/>
          </a:p>
        </p:txBody>
      </p:sp>
      <p:sp>
        <p:nvSpPr>
          <p:cNvPr id="338" name="Google Shape;338;p50"/>
          <p:cNvSpPr txBox="1"/>
          <p:nvPr>
            <p:ph idx="1" type="body"/>
          </p:nvPr>
        </p:nvSpPr>
        <p:spPr>
          <a:xfrm>
            <a:off x="311700" y="1511800"/>
            <a:ext cx="8520600" cy="3302700"/>
          </a:xfrm>
          <a:prstGeom prst="rect">
            <a:avLst/>
          </a:prstGeom>
        </p:spPr>
        <p:txBody>
          <a:bodyPr anchorCtr="0" anchor="t" bIns="91425" lIns="91425" spcFirstLastPara="1" rIns="91425" wrap="square" tIns="91425">
            <a:normAutofit fontScale="77500"/>
          </a:bodyPr>
          <a:lstStyle/>
          <a:p>
            <a:pPr indent="-336867" lvl="0" marL="457200" rtl="0" algn="l">
              <a:lnSpc>
                <a:spcPct val="115000"/>
              </a:lnSpc>
              <a:spcBef>
                <a:spcPts val="0"/>
              </a:spcBef>
              <a:spcAft>
                <a:spcPts val="0"/>
              </a:spcAft>
              <a:buClr>
                <a:srgbClr val="000000"/>
              </a:buClr>
              <a:buSzPct val="100000"/>
              <a:buFont typeface="Arial"/>
              <a:buChar char="●"/>
            </a:pPr>
            <a:r>
              <a:rPr lang="pt-BR" sz="2200">
                <a:solidFill>
                  <a:srgbClr val="000000"/>
                </a:solidFill>
                <a:latin typeface="Arial"/>
                <a:ea typeface="Arial"/>
                <a:cs typeface="Arial"/>
                <a:sym typeface="Arial"/>
              </a:rPr>
              <a:t>Hipóteses tomadas para cada métrica:</a:t>
            </a:r>
            <a:endParaRPr sz="2200">
              <a:solidFill>
                <a:srgbClr val="000000"/>
              </a:solidFill>
              <a:latin typeface="Arial"/>
              <a:ea typeface="Arial"/>
              <a:cs typeface="Arial"/>
              <a:sym typeface="Arial"/>
            </a:endParaRPr>
          </a:p>
          <a:p>
            <a:pPr indent="0" lvl="0" marL="457200" rtl="0" algn="l">
              <a:lnSpc>
                <a:spcPct val="115000"/>
              </a:lnSpc>
              <a:spcBef>
                <a:spcPts val="1200"/>
              </a:spcBef>
              <a:spcAft>
                <a:spcPts val="0"/>
              </a:spcAft>
              <a:buNone/>
            </a:pPr>
            <a:r>
              <a:t/>
            </a:r>
            <a:endParaRPr sz="2200">
              <a:solidFill>
                <a:srgbClr val="000000"/>
              </a:solidFill>
              <a:latin typeface="Arial"/>
              <a:ea typeface="Arial"/>
              <a:cs typeface="Arial"/>
              <a:sym typeface="Arial"/>
            </a:endParaRPr>
          </a:p>
          <a:p>
            <a:pPr indent="-336867" lvl="1" marL="914400" rtl="0" algn="l">
              <a:lnSpc>
                <a:spcPct val="115000"/>
              </a:lnSpc>
              <a:spcBef>
                <a:spcPts val="1200"/>
              </a:spcBef>
              <a:spcAft>
                <a:spcPts val="0"/>
              </a:spcAft>
              <a:buClr>
                <a:srgbClr val="000000"/>
              </a:buClr>
              <a:buSzPct val="100000"/>
              <a:buFont typeface="Arial"/>
              <a:buChar char="○"/>
            </a:pPr>
            <a:r>
              <a:rPr lang="pt-BR" sz="2200">
                <a:solidFill>
                  <a:srgbClr val="000000"/>
                </a:solidFill>
                <a:latin typeface="Arial"/>
                <a:ea typeface="Arial"/>
                <a:cs typeface="Arial"/>
                <a:sym typeface="Arial"/>
              </a:rPr>
              <a:t>Hipótese nula = Utilização dos pesos RadImageNet não impacta nos resultados, ou seja, as médias são iguais.</a:t>
            </a:r>
            <a:endParaRPr sz="2200">
              <a:solidFill>
                <a:srgbClr val="000000"/>
              </a:solidFill>
              <a:latin typeface="Arial"/>
              <a:ea typeface="Arial"/>
              <a:cs typeface="Arial"/>
              <a:sym typeface="Arial"/>
            </a:endParaRPr>
          </a:p>
          <a:p>
            <a:pPr indent="0" lvl="0" marL="914400" rtl="0" algn="l">
              <a:lnSpc>
                <a:spcPct val="115000"/>
              </a:lnSpc>
              <a:spcBef>
                <a:spcPts val="1200"/>
              </a:spcBef>
              <a:spcAft>
                <a:spcPts val="0"/>
              </a:spcAft>
              <a:buNone/>
            </a:pPr>
            <a:r>
              <a:t/>
            </a:r>
            <a:endParaRPr sz="2200">
              <a:solidFill>
                <a:srgbClr val="000000"/>
              </a:solidFill>
              <a:latin typeface="Arial"/>
              <a:ea typeface="Arial"/>
              <a:cs typeface="Arial"/>
              <a:sym typeface="Arial"/>
            </a:endParaRPr>
          </a:p>
          <a:p>
            <a:pPr indent="-336867" lvl="1" marL="914400" rtl="0" algn="l">
              <a:lnSpc>
                <a:spcPct val="115000"/>
              </a:lnSpc>
              <a:spcBef>
                <a:spcPts val="1200"/>
              </a:spcBef>
              <a:spcAft>
                <a:spcPts val="0"/>
              </a:spcAft>
              <a:buClr>
                <a:srgbClr val="000000"/>
              </a:buClr>
              <a:buSzPct val="100000"/>
              <a:buFont typeface="Arial"/>
              <a:buChar char="○"/>
            </a:pPr>
            <a:r>
              <a:rPr lang="pt-BR" sz="2200">
                <a:solidFill>
                  <a:srgbClr val="000000"/>
                </a:solidFill>
                <a:latin typeface="Arial"/>
                <a:ea typeface="Arial"/>
                <a:cs typeface="Arial"/>
                <a:sym typeface="Arial"/>
              </a:rPr>
              <a:t>Hipótese alternativa = Utilização dos pesos RadImageNet melhora os resultados, ou seja, média RadImageNet maior que a média ImageNet.</a:t>
            </a:r>
            <a:endParaRPr sz="2200">
              <a:solidFill>
                <a:srgbClr val="000000"/>
              </a:solidFill>
              <a:latin typeface="Arial"/>
              <a:ea typeface="Arial"/>
              <a:cs typeface="Arial"/>
              <a:sym typeface="Arial"/>
            </a:endParaRPr>
          </a:p>
          <a:p>
            <a:pPr indent="0" lvl="0" marL="914400" rtl="0" algn="l">
              <a:lnSpc>
                <a:spcPct val="115000"/>
              </a:lnSpc>
              <a:spcBef>
                <a:spcPts val="1200"/>
              </a:spcBef>
              <a:spcAft>
                <a:spcPts val="1200"/>
              </a:spcAft>
              <a:buNone/>
            </a:pPr>
            <a:r>
              <a:t/>
            </a:r>
            <a:endParaRPr sz="2200">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1"/>
          <p:cNvSpPr txBox="1"/>
          <p:nvPr>
            <p:ph type="title"/>
          </p:nvPr>
        </p:nvSpPr>
        <p:spPr>
          <a:xfrm>
            <a:off x="311700" y="278250"/>
            <a:ext cx="8520600" cy="107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b="0" sz="2550">
              <a:solidFill>
                <a:srgbClr val="000000"/>
              </a:solidFill>
              <a:latin typeface="Arial"/>
              <a:ea typeface="Arial"/>
              <a:cs typeface="Arial"/>
              <a:sym typeface="Arial"/>
            </a:endParaRPr>
          </a:p>
          <a:p>
            <a:pPr indent="0" lvl="0" marL="0" rtl="0" algn="l">
              <a:spcBef>
                <a:spcPts val="0"/>
              </a:spcBef>
              <a:spcAft>
                <a:spcPts val="0"/>
              </a:spcAft>
              <a:buNone/>
            </a:pPr>
            <a:r>
              <a:rPr b="0" lang="pt-BR" sz="3750">
                <a:solidFill>
                  <a:srgbClr val="000000"/>
                </a:solidFill>
                <a:latin typeface="Arial"/>
                <a:ea typeface="Arial"/>
                <a:cs typeface="Arial"/>
                <a:sym typeface="Arial"/>
              </a:rPr>
              <a:t>Resultados e Discussão</a:t>
            </a:r>
            <a:endParaRPr b="0" sz="3750">
              <a:solidFill>
                <a:srgbClr val="000000"/>
              </a:solidFill>
              <a:latin typeface="Arial"/>
              <a:ea typeface="Arial"/>
              <a:cs typeface="Arial"/>
              <a:sym typeface="Arial"/>
            </a:endParaRPr>
          </a:p>
        </p:txBody>
      </p:sp>
      <p:sp>
        <p:nvSpPr>
          <p:cNvPr id="344" name="Google Shape;344;p51"/>
          <p:cNvSpPr txBox="1"/>
          <p:nvPr/>
        </p:nvSpPr>
        <p:spPr>
          <a:xfrm>
            <a:off x="8515859" y="4569034"/>
            <a:ext cx="548700" cy="52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BR" sz="2000"/>
              <a:t>‹#›</a:t>
            </a:fld>
            <a:endParaRPr sz="2000"/>
          </a:p>
        </p:txBody>
      </p:sp>
      <p:sp>
        <p:nvSpPr>
          <p:cNvPr id="345" name="Google Shape;345;p51"/>
          <p:cNvSpPr txBox="1"/>
          <p:nvPr/>
        </p:nvSpPr>
        <p:spPr>
          <a:xfrm>
            <a:off x="2219463" y="2259313"/>
            <a:ext cx="2270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sz="1800"/>
              <a:t>DenseNet-121</a:t>
            </a:r>
            <a:endParaRPr sz="1800"/>
          </a:p>
        </p:txBody>
      </p:sp>
      <p:sp>
        <p:nvSpPr>
          <p:cNvPr id="346" name="Google Shape;346;p51"/>
          <p:cNvSpPr txBox="1"/>
          <p:nvPr/>
        </p:nvSpPr>
        <p:spPr>
          <a:xfrm>
            <a:off x="5118713" y="2259313"/>
            <a:ext cx="2270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sz="1800"/>
              <a:t>InceptionResNetV2</a:t>
            </a:r>
            <a:endParaRPr sz="1800"/>
          </a:p>
        </p:txBody>
      </p:sp>
      <p:sp>
        <p:nvSpPr>
          <p:cNvPr id="347" name="Google Shape;347;p51"/>
          <p:cNvSpPr txBox="1"/>
          <p:nvPr/>
        </p:nvSpPr>
        <p:spPr>
          <a:xfrm>
            <a:off x="311700" y="1474950"/>
            <a:ext cx="4418700" cy="5232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Font typeface="Open Sans"/>
              <a:buChar char="●"/>
            </a:pPr>
            <a:r>
              <a:rPr lang="pt-BR" sz="2200">
                <a:latin typeface="Open Sans"/>
                <a:ea typeface="Open Sans"/>
                <a:cs typeface="Open Sans"/>
                <a:sym typeface="Open Sans"/>
              </a:rPr>
              <a:t>Teste t pareado</a:t>
            </a:r>
            <a:endParaRPr sz="2200">
              <a:latin typeface="Open Sans"/>
              <a:ea typeface="Open Sans"/>
              <a:cs typeface="Open Sans"/>
              <a:sym typeface="Open Sans"/>
            </a:endParaRPr>
          </a:p>
        </p:txBody>
      </p:sp>
      <p:pic>
        <p:nvPicPr>
          <p:cNvPr id="348" name="Google Shape;348;p51"/>
          <p:cNvPicPr preferRelativeResize="0"/>
          <p:nvPr/>
        </p:nvPicPr>
        <p:blipFill>
          <a:blip r:embed="rId3">
            <a:alphaModFix/>
          </a:blip>
          <a:stretch>
            <a:fillRect/>
          </a:stretch>
        </p:blipFill>
        <p:spPr>
          <a:xfrm>
            <a:off x="766788" y="2614550"/>
            <a:ext cx="7133875" cy="1116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2"/>
          <p:cNvSpPr txBox="1"/>
          <p:nvPr>
            <p:ph type="title"/>
          </p:nvPr>
        </p:nvSpPr>
        <p:spPr>
          <a:xfrm>
            <a:off x="311700" y="278250"/>
            <a:ext cx="8520600" cy="107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b="0" sz="2550">
              <a:solidFill>
                <a:srgbClr val="000000"/>
              </a:solidFill>
              <a:latin typeface="Arial"/>
              <a:ea typeface="Arial"/>
              <a:cs typeface="Arial"/>
              <a:sym typeface="Arial"/>
            </a:endParaRPr>
          </a:p>
          <a:p>
            <a:pPr indent="0" lvl="0" marL="0" rtl="0" algn="l">
              <a:spcBef>
                <a:spcPts val="0"/>
              </a:spcBef>
              <a:spcAft>
                <a:spcPts val="0"/>
              </a:spcAft>
              <a:buNone/>
            </a:pPr>
            <a:r>
              <a:rPr b="0" lang="pt-BR" sz="3750">
                <a:solidFill>
                  <a:srgbClr val="000000"/>
                </a:solidFill>
                <a:latin typeface="Arial"/>
                <a:ea typeface="Arial"/>
                <a:cs typeface="Arial"/>
                <a:sym typeface="Arial"/>
              </a:rPr>
              <a:t>Resultados e Discussão</a:t>
            </a:r>
            <a:endParaRPr b="0" sz="3750">
              <a:solidFill>
                <a:srgbClr val="000000"/>
              </a:solidFill>
              <a:latin typeface="Arial"/>
              <a:ea typeface="Arial"/>
              <a:cs typeface="Arial"/>
              <a:sym typeface="Arial"/>
            </a:endParaRPr>
          </a:p>
        </p:txBody>
      </p:sp>
      <p:sp>
        <p:nvSpPr>
          <p:cNvPr id="354" name="Google Shape;354;p52"/>
          <p:cNvSpPr txBox="1"/>
          <p:nvPr/>
        </p:nvSpPr>
        <p:spPr>
          <a:xfrm>
            <a:off x="8515859" y="4569034"/>
            <a:ext cx="548700" cy="52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BR" sz="2000"/>
              <a:t>‹#›</a:t>
            </a:fld>
            <a:endParaRPr sz="2000"/>
          </a:p>
        </p:txBody>
      </p:sp>
      <p:sp>
        <p:nvSpPr>
          <p:cNvPr id="355" name="Google Shape;355;p52"/>
          <p:cNvSpPr txBox="1"/>
          <p:nvPr/>
        </p:nvSpPr>
        <p:spPr>
          <a:xfrm>
            <a:off x="311700" y="1474950"/>
            <a:ext cx="7922700" cy="5232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Font typeface="Open Sans"/>
              <a:buChar char="●"/>
            </a:pPr>
            <a:r>
              <a:rPr lang="pt-BR" sz="2200">
                <a:latin typeface="Open Sans"/>
                <a:ea typeface="Open Sans"/>
                <a:cs typeface="Open Sans"/>
                <a:sym typeface="Open Sans"/>
              </a:rPr>
              <a:t>Curvas médias de acurácia por época</a:t>
            </a:r>
            <a:endParaRPr sz="2200">
              <a:latin typeface="Open Sans"/>
              <a:ea typeface="Open Sans"/>
              <a:cs typeface="Open Sans"/>
              <a:sym typeface="Open Sans"/>
            </a:endParaRPr>
          </a:p>
        </p:txBody>
      </p:sp>
      <p:pic>
        <p:nvPicPr>
          <p:cNvPr id="356" name="Google Shape;356;p52"/>
          <p:cNvPicPr preferRelativeResize="0"/>
          <p:nvPr/>
        </p:nvPicPr>
        <p:blipFill>
          <a:blip r:embed="rId3">
            <a:alphaModFix/>
          </a:blip>
          <a:stretch>
            <a:fillRect/>
          </a:stretch>
        </p:blipFill>
        <p:spPr>
          <a:xfrm>
            <a:off x="1415838" y="1998150"/>
            <a:ext cx="6312333" cy="2840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3"/>
          <p:cNvSpPr txBox="1"/>
          <p:nvPr>
            <p:ph type="title"/>
          </p:nvPr>
        </p:nvSpPr>
        <p:spPr>
          <a:xfrm>
            <a:off x="311700" y="278250"/>
            <a:ext cx="8520600" cy="107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b="0" sz="2550">
              <a:solidFill>
                <a:srgbClr val="000000"/>
              </a:solidFill>
              <a:latin typeface="Arial"/>
              <a:ea typeface="Arial"/>
              <a:cs typeface="Arial"/>
              <a:sym typeface="Arial"/>
            </a:endParaRPr>
          </a:p>
          <a:p>
            <a:pPr indent="0" lvl="0" marL="0" rtl="0" algn="l">
              <a:spcBef>
                <a:spcPts val="0"/>
              </a:spcBef>
              <a:spcAft>
                <a:spcPts val="0"/>
              </a:spcAft>
              <a:buNone/>
            </a:pPr>
            <a:r>
              <a:rPr b="0" lang="pt-BR" sz="3750">
                <a:solidFill>
                  <a:srgbClr val="000000"/>
                </a:solidFill>
                <a:latin typeface="Arial"/>
                <a:ea typeface="Arial"/>
                <a:cs typeface="Arial"/>
                <a:sym typeface="Arial"/>
              </a:rPr>
              <a:t>Resultados e Discussão</a:t>
            </a:r>
            <a:endParaRPr b="0" sz="3750">
              <a:solidFill>
                <a:srgbClr val="000000"/>
              </a:solidFill>
              <a:latin typeface="Arial"/>
              <a:ea typeface="Arial"/>
              <a:cs typeface="Arial"/>
              <a:sym typeface="Arial"/>
            </a:endParaRPr>
          </a:p>
        </p:txBody>
      </p:sp>
      <p:sp>
        <p:nvSpPr>
          <p:cNvPr id="362" name="Google Shape;362;p53"/>
          <p:cNvSpPr txBox="1"/>
          <p:nvPr/>
        </p:nvSpPr>
        <p:spPr>
          <a:xfrm>
            <a:off x="8515859" y="4569034"/>
            <a:ext cx="548700" cy="52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BR" sz="2000"/>
              <a:t>‹#›</a:t>
            </a:fld>
            <a:endParaRPr sz="2000"/>
          </a:p>
        </p:txBody>
      </p:sp>
      <p:sp>
        <p:nvSpPr>
          <p:cNvPr id="363" name="Google Shape;363;p53"/>
          <p:cNvSpPr txBox="1"/>
          <p:nvPr/>
        </p:nvSpPr>
        <p:spPr>
          <a:xfrm>
            <a:off x="311700" y="1474950"/>
            <a:ext cx="6375600" cy="5232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Font typeface="Open Sans"/>
              <a:buChar char="●"/>
            </a:pPr>
            <a:r>
              <a:rPr lang="pt-BR" sz="2200">
                <a:latin typeface="Open Sans"/>
                <a:ea typeface="Open Sans"/>
                <a:cs typeface="Open Sans"/>
                <a:sym typeface="Open Sans"/>
              </a:rPr>
              <a:t>Curvas médias de acurácia </a:t>
            </a:r>
            <a:r>
              <a:rPr lang="pt-BR" sz="2200">
                <a:latin typeface="Open Sans"/>
                <a:ea typeface="Open Sans"/>
                <a:cs typeface="Open Sans"/>
                <a:sym typeface="Open Sans"/>
              </a:rPr>
              <a:t>por época</a:t>
            </a:r>
            <a:endParaRPr sz="2200">
              <a:latin typeface="Open Sans"/>
              <a:ea typeface="Open Sans"/>
              <a:cs typeface="Open Sans"/>
              <a:sym typeface="Open Sans"/>
            </a:endParaRPr>
          </a:p>
        </p:txBody>
      </p:sp>
      <p:pic>
        <p:nvPicPr>
          <p:cNvPr id="364" name="Google Shape;364;p53"/>
          <p:cNvPicPr preferRelativeResize="0"/>
          <p:nvPr/>
        </p:nvPicPr>
        <p:blipFill>
          <a:blip r:embed="rId3">
            <a:alphaModFix/>
          </a:blip>
          <a:stretch>
            <a:fillRect/>
          </a:stretch>
        </p:blipFill>
        <p:spPr>
          <a:xfrm>
            <a:off x="1415838" y="1998150"/>
            <a:ext cx="6312333" cy="2840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7"/>
          <p:cNvSpPr txBox="1"/>
          <p:nvPr>
            <p:ph type="title"/>
          </p:nvPr>
        </p:nvSpPr>
        <p:spPr>
          <a:xfrm>
            <a:off x="311700" y="278250"/>
            <a:ext cx="8520600" cy="107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pt-BR" sz="2550">
                <a:solidFill>
                  <a:srgbClr val="000000"/>
                </a:solidFill>
                <a:latin typeface="Arial"/>
                <a:ea typeface="Arial"/>
                <a:cs typeface="Arial"/>
                <a:sym typeface="Arial"/>
              </a:rPr>
              <a:t>Introdução</a:t>
            </a:r>
            <a:endParaRPr b="0" sz="2550">
              <a:solidFill>
                <a:srgbClr val="000000"/>
              </a:solidFill>
              <a:latin typeface="Arial"/>
              <a:ea typeface="Arial"/>
              <a:cs typeface="Arial"/>
              <a:sym typeface="Arial"/>
            </a:endParaRPr>
          </a:p>
          <a:p>
            <a:pPr indent="0" lvl="0" marL="0" rtl="0" algn="l">
              <a:spcBef>
                <a:spcPts val="0"/>
              </a:spcBef>
              <a:spcAft>
                <a:spcPts val="0"/>
              </a:spcAft>
              <a:buNone/>
            </a:pPr>
            <a:r>
              <a:rPr b="0" lang="pt-BR" sz="3750">
                <a:solidFill>
                  <a:srgbClr val="000000"/>
                </a:solidFill>
                <a:latin typeface="Arial"/>
                <a:ea typeface="Arial"/>
                <a:cs typeface="Arial"/>
                <a:sym typeface="Arial"/>
              </a:rPr>
              <a:t>Contexto</a:t>
            </a:r>
            <a:endParaRPr b="0" sz="3750">
              <a:solidFill>
                <a:srgbClr val="000000"/>
              </a:solidFill>
              <a:latin typeface="Arial"/>
              <a:ea typeface="Arial"/>
              <a:cs typeface="Arial"/>
              <a:sym typeface="Arial"/>
            </a:endParaRPr>
          </a:p>
        </p:txBody>
      </p:sp>
      <p:sp>
        <p:nvSpPr>
          <p:cNvPr id="129" name="Google Shape;129;p27"/>
          <p:cNvSpPr txBox="1"/>
          <p:nvPr>
            <p:ph idx="1" type="body"/>
          </p:nvPr>
        </p:nvSpPr>
        <p:spPr>
          <a:xfrm>
            <a:off x="311700" y="1511800"/>
            <a:ext cx="8520600" cy="3302700"/>
          </a:xfrm>
          <a:prstGeom prst="rect">
            <a:avLst/>
          </a:prstGeom>
        </p:spPr>
        <p:txBody>
          <a:bodyPr anchorCtr="0" anchor="t" bIns="91425" lIns="91425" spcFirstLastPara="1" rIns="91425" wrap="square" tIns="91425">
            <a:normAutofit lnSpcReduction="10000"/>
          </a:bodyPr>
          <a:lstStyle/>
          <a:p>
            <a:pPr indent="-368300" lvl="0" marL="457200" rtl="0" algn="l">
              <a:lnSpc>
                <a:spcPct val="115000"/>
              </a:lnSpc>
              <a:spcBef>
                <a:spcPts val="0"/>
              </a:spcBef>
              <a:spcAft>
                <a:spcPts val="0"/>
              </a:spcAft>
              <a:buClr>
                <a:srgbClr val="000000"/>
              </a:buClr>
              <a:buSzPts val="2200"/>
              <a:buFont typeface="Arial"/>
              <a:buChar char="●"/>
            </a:pPr>
            <a:r>
              <a:rPr lang="pt-BR" sz="2200">
                <a:solidFill>
                  <a:srgbClr val="000000"/>
                </a:solidFill>
                <a:latin typeface="Arial"/>
                <a:ea typeface="Arial"/>
                <a:cs typeface="Arial"/>
                <a:sym typeface="Arial"/>
              </a:rPr>
              <a:t>Tireoide é uma glândula que regula o metabolismo do corpo humano</a:t>
            </a:r>
            <a:endParaRPr sz="22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2200">
              <a:solidFill>
                <a:srgbClr val="000000"/>
              </a:solidFill>
              <a:latin typeface="Arial"/>
              <a:ea typeface="Arial"/>
              <a:cs typeface="Arial"/>
              <a:sym typeface="Arial"/>
            </a:endParaRPr>
          </a:p>
          <a:p>
            <a:pPr indent="-368300" lvl="0" marL="457200" rtl="0" algn="l">
              <a:lnSpc>
                <a:spcPct val="115000"/>
              </a:lnSpc>
              <a:spcBef>
                <a:spcPts val="1200"/>
              </a:spcBef>
              <a:spcAft>
                <a:spcPts val="0"/>
              </a:spcAft>
              <a:buClr>
                <a:srgbClr val="000000"/>
              </a:buClr>
              <a:buSzPts val="2200"/>
              <a:buFont typeface="Arial"/>
              <a:buChar char="●"/>
            </a:pPr>
            <a:r>
              <a:rPr lang="pt-BR" sz="2200">
                <a:solidFill>
                  <a:srgbClr val="000000"/>
                </a:solidFill>
                <a:latin typeface="Arial"/>
                <a:ea typeface="Arial"/>
                <a:cs typeface="Arial"/>
                <a:sym typeface="Arial"/>
              </a:rPr>
              <a:t>Nódulos são problemas comuns</a:t>
            </a:r>
            <a:endParaRPr sz="22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2200">
              <a:solidFill>
                <a:srgbClr val="000000"/>
              </a:solidFill>
              <a:latin typeface="Arial"/>
              <a:ea typeface="Arial"/>
              <a:cs typeface="Arial"/>
              <a:sym typeface="Arial"/>
            </a:endParaRPr>
          </a:p>
          <a:p>
            <a:pPr indent="-368300" lvl="0" marL="457200" rtl="0" algn="l">
              <a:lnSpc>
                <a:spcPct val="115000"/>
              </a:lnSpc>
              <a:spcBef>
                <a:spcPts val="1200"/>
              </a:spcBef>
              <a:spcAft>
                <a:spcPts val="0"/>
              </a:spcAft>
              <a:buClr>
                <a:srgbClr val="000000"/>
              </a:buClr>
              <a:buSzPts val="2200"/>
              <a:buFont typeface="Arial"/>
              <a:buChar char="●"/>
            </a:pPr>
            <a:r>
              <a:rPr lang="pt-BR" sz="2200">
                <a:solidFill>
                  <a:srgbClr val="000000"/>
                </a:solidFill>
                <a:latin typeface="Arial"/>
                <a:ea typeface="Arial"/>
                <a:cs typeface="Arial"/>
                <a:sym typeface="Arial"/>
              </a:rPr>
              <a:t>A incidência de nódulos palpáveis de tireoide na população adulta é de cerca de 67% e 10% deles podem ser malignos</a:t>
            </a:r>
            <a:endParaRPr sz="2200">
              <a:solidFill>
                <a:srgbClr val="000000"/>
              </a:solidFill>
              <a:latin typeface="Arial"/>
              <a:ea typeface="Arial"/>
              <a:cs typeface="Arial"/>
              <a:sym typeface="Arial"/>
            </a:endParaRPr>
          </a:p>
        </p:txBody>
      </p:sp>
      <p:sp>
        <p:nvSpPr>
          <p:cNvPr id="130" name="Google Shape;130;p27"/>
          <p:cNvSpPr txBox="1"/>
          <p:nvPr/>
        </p:nvSpPr>
        <p:spPr>
          <a:xfrm>
            <a:off x="8515859" y="4569034"/>
            <a:ext cx="548700" cy="52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BR" sz="2000"/>
              <a:t>‹#›</a:t>
            </a:fld>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4"/>
          <p:cNvSpPr txBox="1"/>
          <p:nvPr>
            <p:ph type="title"/>
          </p:nvPr>
        </p:nvSpPr>
        <p:spPr>
          <a:xfrm>
            <a:off x="311700" y="278250"/>
            <a:ext cx="8520600" cy="107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b="0" sz="2550">
              <a:solidFill>
                <a:srgbClr val="000000"/>
              </a:solidFill>
              <a:latin typeface="Arial"/>
              <a:ea typeface="Arial"/>
              <a:cs typeface="Arial"/>
              <a:sym typeface="Arial"/>
            </a:endParaRPr>
          </a:p>
          <a:p>
            <a:pPr indent="0" lvl="0" marL="0" rtl="0" algn="l">
              <a:spcBef>
                <a:spcPts val="0"/>
              </a:spcBef>
              <a:spcAft>
                <a:spcPts val="0"/>
              </a:spcAft>
              <a:buNone/>
            </a:pPr>
            <a:r>
              <a:rPr b="0" lang="pt-BR" sz="3750">
                <a:solidFill>
                  <a:srgbClr val="000000"/>
                </a:solidFill>
                <a:latin typeface="Arial"/>
                <a:ea typeface="Arial"/>
                <a:cs typeface="Arial"/>
                <a:sym typeface="Arial"/>
              </a:rPr>
              <a:t>Considerações Finais</a:t>
            </a:r>
            <a:endParaRPr b="0" sz="3750">
              <a:solidFill>
                <a:srgbClr val="000000"/>
              </a:solidFill>
              <a:latin typeface="Arial"/>
              <a:ea typeface="Arial"/>
              <a:cs typeface="Arial"/>
              <a:sym typeface="Arial"/>
            </a:endParaRPr>
          </a:p>
        </p:txBody>
      </p:sp>
      <p:sp>
        <p:nvSpPr>
          <p:cNvPr id="370" name="Google Shape;370;p54"/>
          <p:cNvSpPr txBox="1"/>
          <p:nvPr/>
        </p:nvSpPr>
        <p:spPr>
          <a:xfrm>
            <a:off x="8515859" y="4569034"/>
            <a:ext cx="548700" cy="52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BR" sz="2000"/>
              <a:t>‹#›</a:t>
            </a:fld>
            <a:endParaRPr sz="2000"/>
          </a:p>
        </p:txBody>
      </p:sp>
      <p:sp>
        <p:nvSpPr>
          <p:cNvPr id="371" name="Google Shape;371;p54"/>
          <p:cNvSpPr txBox="1"/>
          <p:nvPr>
            <p:ph idx="1" type="body"/>
          </p:nvPr>
        </p:nvSpPr>
        <p:spPr>
          <a:xfrm>
            <a:off x="311700" y="1511800"/>
            <a:ext cx="8520600" cy="3302700"/>
          </a:xfrm>
          <a:prstGeom prst="rect">
            <a:avLst/>
          </a:prstGeom>
        </p:spPr>
        <p:txBody>
          <a:bodyPr anchorCtr="0" anchor="t" bIns="91425" lIns="91425" spcFirstLastPara="1" rIns="91425" wrap="square" tIns="91425">
            <a:normAutofit/>
          </a:bodyPr>
          <a:lstStyle/>
          <a:p>
            <a:pPr indent="-368300" lvl="0" marL="457200" rtl="0" algn="l">
              <a:lnSpc>
                <a:spcPct val="115000"/>
              </a:lnSpc>
              <a:spcBef>
                <a:spcPts val="0"/>
              </a:spcBef>
              <a:spcAft>
                <a:spcPts val="0"/>
              </a:spcAft>
              <a:buClr>
                <a:srgbClr val="000000"/>
              </a:buClr>
              <a:buSzPts val="2200"/>
              <a:buFont typeface="Arial"/>
              <a:buChar char="●"/>
            </a:pPr>
            <a:r>
              <a:rPr lang="pt-BR" sz="2200">
                <a:solidFill>
                  <a:srgbClr val="000000"/>
                </a:solidFill>
                <a:latin typeface="Arial"/>
                <a:ea typeface="Arial"/>
                <a:cs typeface="Arial"/>
                <a:sym typeface="Arial"/>
              </a:rPr>
              <a:t>Utilização</a:t>
            </a:r>
            <a:r>
              <a:rPr lang="pt-BR" sz="2200">
                <a:solidFill>
                  <a:srgbClr val="000000"/>
                </a:solidFill>
                <a:latin typeface="Arial"/>
                <a:ea typeface="Arial"/>
                <a:cs typeface="Arial"/>
                <a:sym typeface="Arial"/>
              </a:rPr>
              <a:t> dos pesos médicos apresentaram melhoras estatisticamente significantes para a arquitetura DenseNet-121</a:t>
            </a:r>
            <a:endParaRPr sz="22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2200">
              <a:solidFill>
                <a:srgbClr val="000000"/>
              </a:solidFill>
              <a:latin typeface="Arial"/>
              <a:ea typeface="Arial"/>
              <a:cs typeface="Arial"/>
              <a:sym typeface="Arial"/>
            </a:endParaRPr>
          </a:p>
          <a:p>
            <a:pPr indent="-368300" lvl="0" marL="457200" rtl="0" algn="l">
              <a:lnSpc>
                <a:spcPct val="115000"/>
              </a:lnSpc>
              <a:spcBef>
                <a:spcPts val="1200"/>
              </a:spcBef>
              <a:spcAft>
                <a:spcPts val="0"/>
              </a:spcAft>
              <a:buClr>
                <a:srgbClr val="000000"/>
              </a:buClr>
              <a:buSzPts val="2200"/>
              <a:buFont typeface="Arial"/>
              <a:buChar char="●"/>
            </a:pPr>
            <a:r>
              <a:rPr lang="pt-BR" sz="2200">
                <a:solidFill>
                  <a:srgbClr val="000000"/>
                </a:solidFill>
                <a:latin typeface="Arial"/>
                <a:ea typeface="Arial"/>
                <a:cs typeface="Arial"/>
                <a:sym typeface="Arial"/>
              </a:rPr>
              <a:t>Pode trazer mais rapidez no treinamento</a:t>
            </a:r>
            <a:endParaRPr sz="2200">
              <a:solidFill>
                <a:srgbClr val="000000"/>
              </a:solidFill>
              <a:latin typeface="Arial"/>
              <a:ea typeface="Arial"/>
              <a:cs typeface="Arial"/>
              <a:sym typeface="Arial"/>
            </a:endParaRPr>
          </a:p>
          <a:p>
            <a:pPr indent="0" lvl="0" marL="914400" rtl="0" algn="l">
              <a:lnSpc>
                <a:spcPct val="115000"/>
              </a:lnSpc>
              <a:spcBef>
                <a:spcPts val="1200"/>
              </a:spcBef>
              <a:spcAft>
                <a:spcPts val="1200"/>
              </a:spcAft>
              <a:buNone/>
            </a:pPr>
            <a:r>
              <a:t/>
            </a:r>
            <a:endParaRPr sz="2200">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5"/>
          <p:cNvSpPr txBox="1"/>
          <p:nvPr>
            <p:ph type="title"/>
          </p:nvPr>
        </p:nvSpPr>
        <p:spPr>
          <a:xfrm>
            <a:off x="311700" y="278250"/>
            <a:ext cx="8520600" cy="107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pt-BR" sz="2550">
                <a:solidFill>
                  <a:srgbClr val="000000"/>
                </a:solidFill>
                <a:latin typeface="Arial"/>
                <a:ea typeface="Arial"/>
                <a:cs typeface="Arial"/>
                <a:sym typeface="Arial"/>
              </a:rPr>
              <a:t>Conclusões</a:t>
            </a:r>
            <a:endParaRPr b="0" sz="2550">
              <a:solidFill>
                <a:srgbClr val="000000"/>
              </a:solidFill>
              <a:latin typeface="Arial"/>
              <a:ea typeface="Arial"/>
              <a:cs typeface="Arial"/>
              <a:sym typeface="Arial"/>
            </a:endParaRPr>
          </a:p>
          <a:p>
            <a:pPr indent="0" lvl="0" marL="0" rtl="0" algn="l">
              <a:spcBef>
                <a:spcPts val="0"/>
              </a:spcBef>
              <a:spcAft>
                <a:spcPts val="0"/>
              </a:spcAft>
              <a:buNone/>
            </a:pPr>
            <a:r>
              <a:rPr b="0" lang="pt-BR" sz="3750">
                <a:solidFill>
                  <a:srgbClr val="000000"/>
                </a:solidFill>
                <a:latin typeface="Arial"/>
                <a:ea typeface="Arial"/>
                <a:cs typeface="Arial"/>
                <a:sym typeface="Arial"/>
              </a:rPr>
              <a:t>Trabalhos Futuros</a:t>
            </a:r>
            <a:endParaRPr b="0" sz="3750">
              <a:solidFill>
                <a:srgbClr val="000000"/>
              </a:solidFill>
              <a:latin typeface="Arial"/>
              <a:ea typeface="Arial"/>
              <a:cs typeface="Arial"/>
              <a:sym typeface="Arial"/>
            </a:endParaRPr>
          </a:p>
        </p:txBody>
      </p:sp>
      <p:sp>
        <p:nvSpPr>
          <p:cNvPr id="377" name="Google Shape;377;p55"/>
          <p:cNvSpPr txBox="1"/>
          <p:nvPr/>
        </p:nvSpPr>
        <p:spPr>
          <a:xfrm>
            <a:off x="8515859" y="4569034"/>
            <a:ext cx="548700" cy="52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BR" sz="2000"/>
              <a:t>‹#›</a:t>
            </a:fld>
            <a:endParaRPr sz="2000"/>
          </a:p>
        </p:txBody>
      </p:sp>
      <p:sp>
        <p:nvSpPr>
          <p:cNvPr id="378" name="Google Shape;378;p55"/>
          <p:cNvSpPr txBox="1"/>
          <p:nvPr>
            <p:ph idx="1" type="body"/>
          </p:nvPr>
        </p:nvSpPr>
        <p:spPr>
          <a:xfrm>
            <a:off x="311700" y="1511800"/>
            <a:ext cx="8520600" cy="3302700"/>
          </a:xfrm>
          <a:prstGeom prst="rect">
            <a:avLst/>
          </a:prstGeom>
        </p:spPr>
        <p:txBody>
          <a:bodyPr anchorCtr="0" anchor="t" bIns="91425" lIns="91425" spcFirstLastPara="1" rIns="91425" wrap="square" tIns="91425">
            <a:normAutofit lnSpcReduction="20000"/>
          </a:bodyPr>
          <a:lstStyle/>
          <a:p>
            <a:pPr indent="-368300" lvl="0" marL="457200" rtl="0" algn="l">
              <a:lnSpc>
                <a:spcPct val="115000"/>
              </a:lnSpc>
              <a:spcBef>
                <a:spcPts val="0"/>
              </a:spcBef>
              <a:spcAft>
                <a:spcPts val="0"/>
              </a:spcAft>
              <a:buClr>
                <a:srgbClr val="000000"/>
              </a:buClr>
              <a:buSzPts val="2200"/>
              <a:buFont typeface="Arial"/>
              <a:buChar char="●"/>
            </a:pPr>
            <a:r>
              <a:rPr lang="pt-BR" sz="2200">
                <a:solidFill>
                  <a:srgbClr val="000000"/>
                </a:solidFill>
                <a:latin typeface="Arial"/>
                <a:ea typeface="Arial"/>
                <a:cs typeface="Arial"/>
                <a:sym typeface="Arial"/>
              </a:rPr>
              <a:t>Testes para arquiteturas restantes (ResNet50 e  InceptionV3)</a:t>
            </a:r>
            <a:endParaRPr sz="22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2200">
              <a:solidFill>
                <a:srgbClr val="000000"/>
              </a:solidFill>
              <a:latin typeface="Arial"/>
              <a:ea typeface="Arial"/>
              <a:cs typeface="Arial"/>
              <a:sym typeface="Arial"/>
            </a:endParaRPr>
          </a:p>
          <a:p>
            <a:pPr indent="-368300" lvl="0" marL="457200" rtl="0" algn="l">
              <a:lnSpc>
                <a:spcPct val="115000"/>
              </a:lnSpc>
              <a:spcBef>
                <a:spcPts val="1200"/>
              </a:spcBef>
              <a:spcAft>
                <a:spcPts val="0"/>
              </a:spcAft>
              <a:buClr>
                <a:srgbClr val="000000"/>
              </a:buClr>
              <a:buSzPts val="2200"/>
              <a:buFont typeface="Arial"/>
              <a:buChar char="●"/>
            </a:pPr>
            <a:r>
              <a:rPr lang="pt-BR" sz="2200">
                <a:solidFill>
                  <a:srgbClr val="000000"/>
                </a:solidFill>
                <a:latin typeface="Arial"/>
                <a:ea typeface="Arial"/>
                <a:cs typeface="Arial"/>
                <a:sym typeface="Arial"/>
              </a:rPr>
              <a:t>Aumentar número de épocas</a:t>
            </a:r>
            <a:endParaRPr sz="2200">
              <a:solidFill>
                <a:srgbClr val="000000"/>
              </a:solidFill>
              <a:latin typeface="Arial"/>
              <a:ea typeface="Arial"/>
              <a:cs typeface="Arial"/>
              <a:sym typeface="Arial"/>
            </a:endParaRPr>
          </a:p>
          <a:p>
            <a:pPr indent="0" lvl="0" marL="457200" rtl="0" algn="l">
              <a:lnSpc>
                <a:spcPct val="115000"/>
              </a:lnSpc>
              <a:spcBef>
                <a:spcPts val="1200"/>
              </a:spcBef>
              <a:spcAft>
                <a:spcPts val="0"/>
              </a:spcAft>
              <a:buNone/>
            </a:pPr>
            <a:r>
              <a:t/>
            </a:r>
            <a:endParaRPr sz="2200">
              <a:solidFill>
                <a:srgbClr val="000000"/>
              </a:solidFill>
              <a:latin typeface="Arial"/>
              <a:ea typeface="Arial"/>
              <a:cs typeface="Arial"/>
              <a:sym typeface="Arial"/>
            </a:endParaRPr>
          </a:p>
          <a:p>
            <a:pPr indent="-368300" lvl="0" marL="457200" rtl="0" algn="l">
              <a:lnSpc>
                <a:spcPct val="115000"/>
              </a:lnSpc>
              <a:spcBef>
                <a:spcPts val="1200"/>
              </a:spcBef>
              <a:spcAft>
                <a:spcPts val="0"/>
              </a:spcAft>
              <a:buClr>
                <a:srgbClr val="000000"/>
              </a:buClr>
              <a:buSzPts val="2200"/>
              <a:buFont typeface="Arial"/>
              <a:buChar char="●"/>
            </a:pPr>
            <a:r>
              <a:rPr lang="pt-BR" sz="2200">
                <a:solidFill>
                  <a:srgbClr val="000000"/>
                </a:solidFill>
                <a:latin typeface="Arial"/>
                <a:ea typeface="Arial"/>
                <a:cs typeface="Arial"/>
                <a:sym typeface="Arial"/>
              </a:rPr>
              <a:t>Avaliar outras técnicas de pré-processamento e aumento de dados como a apresentada por Chi et al</a:t>
            </a:r>
            <a:endParaRPr sz="2200">
              <a:solidFill>
                <a:srgbClr val="000000"/>
              </a:solidFill>
              <a:latin typeface="Arial"/>
              <a:ea typeface="Arial"/>
              <a:cs typeface="Arial"/>
              <a:sym typeface="Arial"/>
            </a:endParaRPr>
          </a:p>
          <a:p>
            <a:pPr indent="0" lvl="0" marL="914400" rtl="0" algn="l">
              <a:lnSpc>
                <a:spcPct val="115000"/>
              </a:lnSpc>
              <a:spcBef>
                <a:spcPts val="1200"/>
              </a:spcBef>
              <a:spcAft>
                <a:spcPts val="1200"/>
              </a:spcAft>
              <a:buNone/>
            </a:pPr>
            <a:r>
              <a:t/>
            </a:r>
            <a:endParaRPr sz="2200">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6"/>
          <p:cNvSpPr txBox="1"/>
          <p:nvPr/>
        </p:nvSpPr>
        <p:spPr>
          <a:xfrm>
            <a:off x="8515859" y="4569034"/>
            <a:ext cx="548700" cy="52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BR" sz="2000"/>
              <a:t>‹#›</a:t>
            </a:fld>
            <a:endParaRPr sz="2000"/>
          </a:p>
        </p:txBody>
      </p:sp>
      <p:sp>
        <p:nvSpPr>
          <p:cNvPr id="384" name="Google Shape;384;p56"/>
          <p:cNvSpPr txBox="1"/>
          <p:nvPr>
            <p:ph idx="1" type="body"/>
          </p:nvPr>
        </p:nvSpPr>
        <p:spPr>
          <a:xfrm>
            <a:off x="3411300" y="1946850"/>
            <a:ext cx="2321400" cy="1249800"/>
          </a:xfrm>
          <a:prstGeom prst="rect">
            <a:avLst/>
          </a:prstGeom>
        </p:spPr>
        <p:txBody>
          <a:bodyPr anchorCtr="0" anchor="ctr" bIns="91425" lIns="91425" spcFirstLastPara="1" rIns="91425" wrap="square" tIns="91425">
            <a:normAutofit/>
          </a:bodyPr>
          <a:lstStyle/>
          <a:p>
            <a:pPr indent="0" lvl="0" marL="457200" rtl="0" algn="l">
              <a:lnSpc>
                <a:spcPct val="115000"/>
              </a:lnSpc>
              <a:spcBef>
                <a:spcPts val="0"/>
              </a:spcBef>
              <a:spcAft>
                <a:spcPts val="0"/>
              </a:spcAft>
              <a:buNone/>
            </a:pPr>
            <a:r>
              <a:rPr lang="pt-BR" sz="2200">
                <a:solidFill>
                  <a:srgbClr val="000000"/>
                </a:solidFill>
                <a:latin typeface="Arial"/>
                <a:ea typeface="Arial"/>
                <a:cs typeface="Arial"/>
                <a:sym typeface="Arial"/>
              </a:rPr>
              <a:t>Obrigada!</a:t>
            </a:r>
            <a:endParaRPr sz="2200">
              <a:solidFill>
                <a:srgbClr val="000000"/>
              </a:solidFill>
              <a:latin typeface="Arial"/>
              <a:ea typeface="Arial"/>
              <a:cs typeface="Arial"/>
              <a:sym typeface="Arial"/>
            </a:endParaRPr>
          </a:p>
          <a:p>
            <a:pPr indent="0" lvl="0" marL="914400" rtl="0" algn="l">
              <a:lnSpc>
                <a:spcPct val="115000"/>
              </a:lnSpc>
              <a:spcBef>
                <a:spcPts val="1200"/>
              </a:spcBef>
              <a:spcAft>
                <a:spcPts val="1200"/>
              </a:spcAft>
              <a:buNone/>
            </a:pPr>
            <a:r>
              <a:t/>
            </a:r>
            <a:endParaRPr sz="22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8"/>
          <p:cNvSpPr txBox="1"/>
          <p:nvPr>
            <p:ph type="title"/>
          </p:nvPr>
        </p:nvSpPr>
        <p:spPr>
          <a:xfrm>
            <a:off x="311700" y="278250"/>
            <a:ext cx="8520600" cy="107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pt-BR" sz="2550">
                <a:solidFill>
                  <a:srgbClr val="000000"/>
                </a:solidFill>
                <a:latin typeface="Arial"/>
                <a:ea typeface="Arial"/>
                <a:cs typeface="Arial"/>
                <a:sym typeface="Arial"/>
              </a:rPr>
              <a:t>Introdução</a:t>
            </a:r>
            <a:endParaRPr b="0" sz="2550">
              <a:solidFill>
                <a:srgbClr val="000000"/>
              </a:solidFill>
              <a:latin typeface="Arial"/>
              <a:ea typeface="Arial"/>
              <a:cs typeface="Arial"/>
              <a:sym typeface="Arial"/>
            </a:endParaRPr>
          </a:p>
          <a:p>
            <a:pPr indent="0" lvl="0" marL="0" rtl="0" algn="l">
              <a:spcBef>
                <a:spcPts val="0"/>
              </a:spcBef>
              <a:spcAft>
                <a:spcPts val="0"/>
              </a:spcAft>
              <a:buNone/>
            </a:pPr>
            <a:r>
              <a:rPr b="0" lang="pt-BR" sz="3750">
                <a:solidFill>
                  <a:srgbClr val="000000"/>
                </a:solidFill>
                <a:latin typeface="Arial"/>
                <a:ea typeface="Arial"/>
                <a:cs typeface="Arial"/>
                <a:sym typeface="Arial"/>
              </a:rPr>
              <a:t>Contexto</a:t>
            </a:r>
            <a:endParaRPr b="0" sz="3750">
              <a:solidFill>
                <a:srgbClr val="000000"/>
              </a:solidFill>
              <a:latin typeface="Arial"/>
              <a:ea typeface="Arial"/>
              <a:cs typeface="Arial"/>
              <a:sym typeface="Arial"/>
            </a:endParaRPr>
          </a:p>
        </p:txBody>
      </p:sp>
      <p:sp>
        <p:nvSpPr>
          <p:cNvPr id="136" name="Google Shape;136;p28"/>
          <p:cNvSpPr txBox="1"/>
          <p:nvPr>
            <p:ph idx="1" type="body"/>
          </p:nvPr>
        </p:nvSpPr>
        <p:spPr>
          <a:xfrm>
            <a:off x="311700" y="1511800"/>
            <a:ext cx="8520600" cy="3302700"/>
          </a:xfrm>
          <a:prstGeom prst="rect">
            <a:avLst/>
          </a:prstGeom>
        </p:spPr>
        <p:txBody>
          <a:bodyPr anchorCtr="0" anchor="t" bIns="91425" lIns="91425" spcFirstLastPara="1" rIns="91425" wrap="square" tIns="91425">
            <a:normAutofit lnSpcReduction="20000"/>
          </a:bodyPr>
          <a:lstStyle/>
          <a:p>
            <a:pPr indent="-368300" lvl="0" marL="457200" rtl="0" algn="l">
              <a:lnSpc>
                <a:spcPct val="115000"/>
              </a:lnSpc>
              <a:spcBef>
                <a:spcPts val="0"/>
              </a:spcBef>
              <a:spcAft>
                <a:spcPts val="0"/>
              </a:spcAft>
              <a:buClr>
                <a:srgbClr val="000000"/>
              </a:buClr>
              <a:buSzPts val="2200"/>
              <a:buFont typeface="Arial"/>
              <a:buChar char="●"/>
            </a:pPr>
            <a:r>
              <a:rPr lang="pt-BR" sz="2200">
                <a:solidFill>
                  <a:srgbClr val="000000"/>
                </a:solidFill>
                <a:latin typeface="Arial"/>
                <a:ea typeface="Arial"/>
                <a:cs typeface="Arial"/>
                <a:sym typeface="Arial"/>
              </a:rPr>
              <a:t>Ultrassonografia para detectar e diagnosticar</a:t>
            </a:r>
            <a:endParaRPr sz="2200">
              <a:solidFill>
                <a:srgbClr val="000000"/>
              </a:solidFill>
              <a:latin typeface="Arial"/>
              <a:ea typeface="Arial"/>
              <a:cs typeface="Arial"/>
              <a:sym typeface="Arial"/>
            </a:endParaRPr>
          </a:p>
          <a:p>
            <a:pPr indent="0" lvl="0" marL="457200" rtl="0" algn="l">
              <a:lnSpc>
                <a:spcPct val="115000"/>
              </a:lnSpc>
              <a:spcBef>
                <a:spcPts val="1200"/>
              </a:spcBef>
              <a:spcAft>
                <a:spcPts val="0"/>
              </a:spcAft>
              <a:buNone/>
            </a:pPr>
            <a:r>
              <a:t/>
            </a:r>
            <a:endParaRPr sz="2200">
              <a:solidFill>
                <a:srgbClr val="000000"/>
              </a:solidFill>
              <a:latin typeface="Arial"/>
              <a:ea typeface="Arial"/>
              <a:cs typeface="Arial"/>
              <a:sym typeface="Arial"/>
            </a:endParaRPr>
          </a:p>
          <a:p>
            <a:pPr indent="-368300" lvl="1" marL="914400" rtl="0" algn="l">
              <a:lnSpc>
                <a:spcPct val="115000"/>
              </a:lnSpc>
              <a:spcBef>
                <a:spcPts val="1200"/>
              </a:spcBef>
              <a:spcAft>
                <a:spcPts val="0"/>
              </a:spcAft>
              <a:buClr>
                <a:srgbClr val="000000"/>
              </a:buClr>
              <a:buSzPts val="2200"/>
              <a:buFont typeface="Arial"/>
              <a:buChar char="○"/>
            </a:pPr>
            <a:r>
              <a:rPr lang="pt-BR" sz="2200">
                <a:solidFill>
                  <a:srgbClr val="000000"/>
                </a:solidFill>
                <a:latin typeface="Arial"/>
                <a:ea typeface="Arial"/>
                <a:cs typeface="Arial"/>
                <a:sym typeface="Arial"/>
              </a:rPr>
              <a:t>São menos invasivas e apresentam o melhor custo-benefício</a:t>
            </a:r>
            <a:endParaRPr sz="22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2200">
              <a:solidFill>
                <a:srgbClr val="000000"/>
              </a:solidFill>
              <a:latin typeface="Arial"/>
              <a:ea typeface="Arial"/>
              <a:cs typeface="Arial"/>
              <a:sym typeface="Arial"/>
            </a:endParaRPr>
          </a:p>
          <a:p>
            <a:pPr indent="-368300" lvl="1" marL="914400" rtl="0" algn="l">
              <a:lnSpc>
                <a:spcPct val="115000"/>
              </a:lnSpc>
              <a:spcBef>
                <a:spcPts val="1200"/>
              </a:spcBef>
              <a:spcAft>
                <a:spcPts val="0"/>
              </a:spcAft>
              <a:buClr>
                <a:srgbClr val="000000"/>
              </a:buClr>
              <a:buSzPts val="2200"/>
              <a:buFont typeface="Arial"/>
              <a:buChar char="○"/>
            </a:pPr>
            <a:r>
              <a:rPr lang="pt-BR" sz="2200">
                <a:solidFill>
                  <a:srgbClr val="000000"/>
                </a:solidFill>
                <a:latin typeface="Arial"/>
                <a:ea typeface="Arial"/>
                <a:cs typeface="Arial"/>
                <a:sym typeface="Arial"/>
              </a:rPr>
              <a:t>Alto nível de expertise para interpretá-las</a:t>
            </a:r>
            <a:endParaRPr sz="2200">
              <a:solidFill>
                <a:srgbClr val="000000"/>
              </a:solidFill>
              <a:latin typeface="Arial"/>
              <a:ea typeface="Arial"/>
              <a:cs typeface="Arial"/>
              <a:sym typeface="Arial"/>
            </a:endParaRPr>
          </a:p>
          <a:p>
            <a:pPr indent="0" lvl="0" marL="457200" rtl="0" algn="l">
              <a:lnSpc>
                <a:spcPct val="115000"/>
              </a:lnSpc>
              <a:spcBef>
                <a:spcPts val="1200"/>
              </a:spcBef>
              <a:spcAft>
                <a:spcPts val="1200"/>
              </a:spcAft>
              <a:buNone/>
            </a:pPr>
            <a:r>
              <a:t/>
            </a:r>
            <a:endParaRPr sz="2200">
              <a:solidFill>
                <a:srgbClr val="000000"/>
              </a:solidFill>
              <a:latin typeface="Arial"/>
              <a:ea typeface="Arial"/>
              <a:cs typeface="Arial"/>
              <a:sym typeface="Arial"/>
            </a:endParaRPr>
          </a:p>
        </p:txBody>
      </p:sp>
      <p:sp>
        <p:nvSpPr>
          <p:cNvPr id="137" name="Google Shape;137;p28"/>
          <p:cNvSpPr txBox="1"/>
          <p:nvPr/>
        </p:nvSpPr>
        <p:spPr>
          <a:xfrm>
            <a:off x="8515859" y="4569034"/>
            <a:ext cx="548700" cy="52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BR" sz="2000"/>
              <a:t>‹#›</a:t>
            </a:fld>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278250"/>
            <a:ext cx="8520600" cy="107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pt-BR" sz="2550">
                <a:solidFill>
                  <a:srgbClr val="000000"/>
                </a:solidFill>
                <a:latin typeface="Arial"/>
                <a:ea typeface="Arial"/>
                <a:cs typeface="Arial"/>
                <a:sym typeface="Arial"/>
              </a:rPr>
              <a:t>Introdução</a:t>
            </a:r>
            <a:endParaRPr b="0" sz="2550">
              <a:solidFill>
                <a:srgbClr val="000000"/>
              </a:solidFill>
              <a:latin typeface="Arial"/>
              <a:ea typeface="Arial"/>
              <a:cs typeface="Arial"/>
              <a:sym typeface="Arial"/>
            </a:endParaRPr>
          </a:p>
          <a:p>
            <a:pPr indent="0" lvl="0" marL="0" rtl="0" algn="l">
              <a:spcBef>
                <a:spcPts val="0"/>
              </a:spcBef>
              <a:spcAft>
                <a:spcPts val="0"/>
              </a:spcAft>
              <a:buNone/>
            </a:pPr>
            <a:r>
              <a:rPr b="0" lang="pt-BR" sz="3750">
                <a:solidFill>
                  <a:srgbClr val="000000"/>
                </a:solidFill>
                <a:latin typeface="Arial"/>
                <a:ea typeface="Arial"/>
                <a:cs typeface="Arial"/>
                <a:sym typeface="Arial"/>
              </a:rPr>
              <a:t>Contexto</a:t>
            </a:r>
            <a:endParaRPr b="0" sz="3750">
              <a:solidFill>
                <a:srgbClr val="000000"/>
              </a:solidFill>
              <a:latin typeface="Arial"/>
              <a:ea typeface="Arial"/>
              <a:cs typeface="Arial"/>
              <a:sym typeface="Arial"/>
            </a:endParaRPr>
          </a:p>
        </p:txBody>
      </p:sp>
      <p:sp>
        <p:nvSpPr>
          <p:cNvPr id="143" name="Google Shape;143;p29"/>
          <p:cNvSpPr txBox="1"/>
          <p:nvPr>
            <p:ph idx="1" type="body"/>
          </p:nvPr>
        </p:nvSpPr>
        <p:spPr>
          <a:xfrm>
            <a:off x="311700" y="1511800"/>
            <a:ext cx="8520600" cy="3302700"/>
          </a:xfrm>
          <a:prstGeom prst="rect">
            <a:avLst/>
          </a:prstGeom>
        </p:spPr>
        <p:txBody>
          <a:bodyPr anchorCtr="0" anchor="t" bIns="91425" lIns="91425" spcFirstLastPara="1" rIns="91425" wrap="square" tIns="91425">
            <a:normAutofit lnSpcReduction="10000"/>
          </a:bodyPr>
          <a:lstStyle/>
          <a:p>
            <a:pPr indent="-368300" lvl="0" marL="457200" rtl="0" algn="l">
              <a:lnSpc>
                <a:spcPct val="115000"/>
              </a:lnSpc>
              <a:spcBef>
                <a:spcPts val="0"/>
              </a:spcBef>
              <a:spcAft>
                <a:spcPts val="0"/>
              </a:spcAft>
              <a:buClr>
                <a:srgbClr val="000000"/>
              </a:buClr>
              <a:buSzPts val="2200"/>
              <a:buFont typeface="Arial"/>
              <a:buChar char="●"/>
            </a:pPr>
            <a:r>
              <a:rPr lang="pt-BR" sz="2200">
                <a:solidFill>
                  <a:srgbClr val="000000"/>
                </a:solidFill>
                <a:latin typeface="Arial"/>
                <a:ea typeface="Arial"/>
                <a:cs typeface="Arial"/>
                <a:sym typeface="Arial"/>
              </a:rPr>
              <a:t>Classificação dos nódulos é um desafio para os médicos</a:t>
            </a:r>
            <a:endParaRPr sz="2200">
              <a:solidFill>
                <a:srgbClr val="000000"/>
              </a:solidFill>
              <a:latin typeface="Arial"/>
              <a:ea typeface="Arial"/>
              <a:cs typeface="Arial"/>
              <a:sym typeface="Arial"/>
            </a:endParaRPr>
          </a:p>
          <a:p>
            <a:pPr indent="0" lvl="0" marL="457200" rtl="0" algn="l">
              <a:lnSpc>
                <a:spcPct val="115000"/>
              </a:lnSpc>
              <a:spcBef>
                <a:spcPts val="1200"/>
              </a:spcBef>
              <a:spcAft>
                <a:spcPts val="0"/>
              </a:spcAft>
              <a:buNone/>
            </a:pPr>
            <a:r>
              <a:t/>
            </a:r>
            <a:endParaRPr sz="2200">
              <a:solidFill>
                <a:srgbClr val="000000"/>
              </a:solidFill>
              <a:latin typeface="Arial"/>
              <a:ea typeface="Arial"/>
              <a:cs typeface="Arial"/>
              <a:sym typeface="Arial"/>
            </a:endParaRPr>
          </a:p>
          <a:p>
            <a:pPr indent="-368300" lvl="0" marL="457200" rtl="0" algn="l">
              <a:lnSpc>
                <a:spcPct val="115000"/>
              </a:lnSpc>
              <a:spcBef>
                <a:spcPts val="1200"/>
              </a:spcBef>
              <a:spcAft>
                <a:spcPts val="0"/>
              </a:spcAft>
              <a:buClr>
                <a:srgbClr val="000000"/>
              </a:buClr>
              <a:buSzPts val="2200"/>
              <a:buFont typeface="Arial"/>
              <a:buChar char="●"/>
            </a:pPr>
            <a:r>
              <a:rPr lang="pt-BR" sz="2200">
                <a:solidFill>
                  <a:srgbClr val="000000"/>
                </a:solidFill>
                <a:latin typeface="Arial"/>
                <a:ea typeface="Arial"/>
                <a:cs typeface="Arial"/>
                <a:sym typeface="Arial"/>
              </a:rPr>
              <a:t>Sistema de classificação</a:t>
            </a:r>
            <a:endParaRPr sz="2200">
              <a:solidFill>
                <a:srgbClr val="000000"/>
              </a:solidFill>
              <a:latin typeface="Arial"/>
              <a:ea typeface="Arial"/>
              <a:cs typeface="Arial"/>
              <a:sym typeface="Arial"/>
            </a:endParaRPr>
          </a:p>
          <a:p>
            <a:pPr indent="-368300" lvl="1" marL="914400" rtl="0" algn="l">
              <a:lnSpc>
                <a:spcPct val="115000"/>
              </a:lnSpc>
              <a:spcBef>
                <a:spcPts val="0"/>
              </a:spcBef>
              <a:spcAft>
                <a:spcPts val="0"/>
              </a:spcAft>
              <a:buClr>
                <a:srgbClr val="000000"/>
              </a:buClr>
              <a:buSzPts val="2200"/>
              <a:buFont typeface="Arial"/>
              <a:buChar char="○"/>
            </a:pPr>
            <a:r>
              <a:rPr lang="pt-BR" sz="2200">
                <a:solidFill>
                  <a:srgbClr val="000000"/>
                </a:solidFill>
                <a:latin typeface="Arial"/>
                <a:ea typeface="Arial"/>
                <a:cs typeface="Arial"/>
                <a:sym typeface="Arial"/>
              </a:rPr>
              <a:t>TI-RADS, Kwak et al. 2011</a:t>
            </a:r>
            <a:endParaRPr sz="2200">
              <a:solidFill>
                <a:srgbClr val="000000"/>
              </a:solidFill>
              <a:latin typeface="Arial"/>
              <a:ea typeface="Arial"/>
              <a:cs typeface="Arial"/>
              <a:sym typeface="Arial"/>
            </a:endParaRPr>
          </a:p>
          <a:p>
            <a:pPr indent="-368300" lvl="2" marL="1371600" rtl="0" algn="l">
              <a:lnSpc>
                <a:spcPct val="115000"/>
              </a:lnSpc>
              <a:spcBef>
                <a:spcPts val="0"/>
              </a:spcBef>
              <a:spcAft>
                <a:spcPts val="0"/>
              </a:spcAft>
              <a:buClr>
                <a:srgbClr val="000000"/>
              </a:buClr>
              <a:buSzPts val="2200"/>
              <a:buFont typeface="Arial"/>
              <a:buChar char="■"/>
            </a:pPr>
            <a:r>
              <a:rPr lang="pt-BR" sz="2200">
                <a:solidFill>
                  <a:srgbClr val="000000"/>
                </a:solidFill>
                <a:latin typeface="Arial"/>
                <a:ea typeface="Arial"/>
                <a:cs typeface="Arial"/>
                <a:sym typeface="Arial"/>
              </a:rPr>
              <a:t>1, 2, 3, 4a, 4b, 4c, 5</a:t>
            </a:r>
            <a:endParaRPr sz="22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2200">
              <a:solidFill>
                <a:srgbClr val="000000"/>
              </a:solidFill>
              <a:latin typeface="Arial"/>
              <a:ea typeface="Arial"/>
              <a:cs typeface="Arial"/>
              <a:sym typeface="Arial"/>
            </a:endParaRPr>
          </a:p>
          <a:p>
            <a:pPr indent="0" lvl="0" marL="457200" rtl="0" algn="l">
              <a:lnSpc>
                <a:spcPct val="115000"/>
              </a:lnSpc>
              <a:spcBef>
                <a:spcPts val="1200"/>
              </a:spcBef>
              <a:spcAft>
                <a:spcPts val="1200"/>
              </a:spcAft>
              <a:buNone/>
            </a:pPr>
            <a:r>
              <a:t/>
            </a:r>
            <a:endParaRPr sz="2200">
              <a:solidFill>
                <a:srgbClr val="000000"/>
              </a:solidFill>
              <a:latin typeface="Arial"/>
              <a:ea typeface="Arial"/>
              <a:cs typeface="Arial"/>
              <a:sym typeface="Arial"/>
            </a:endParaRPr>
          </a:p>
        </p:txBody>
      </p:sp>
      <p:sp>
        <p:nvSpPr>
          <p:cNvPr id="144" name="Google Shape;144;p29"/>
          <p:cNvSpPr txBox="1"/>
          <p:nvPr/>
        </p:nvSpPr>
        <p:spPr>
          <a:xfrm>
            <a:off x="8515859" y="4569034"/>
            <a:ext cx="548700" cy="52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BR" sz="2000"/>
              <a:t>‹#›</a:t>
            </a:fld>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0"/>
          <p:cNvSpPr txBox="1"/>
          <p:nvPr>
            <p:ph type="title"/>
          </p:nvPr>
        </p:nvSpPr>
        <p:spPr>
          <a:xfrm>
            <a:off x="311700" y="278250"/>
            <a:ext cx="8520600" cy="107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pt-BR" sz="2550">
                <a:solidFill>
                  <a:srgbClr val="000000"/>
                </a:solidFill>
                <a:latin typeface="Arial"/>
                <a:ea typeface="Arial"/>
                <a:cs typeface="Arial"/>
                <a:sym typeface="Arial"/>
              </a:rPr>
              <a:t>Introdução</a:t>
            </a:r>
            <a:endParaRPr b="0" sz="2550">
              <a:solidFill>
                <a:srgbClr val="000000"/>
              </a:solidFill>
              <a:latin typeface="Arial"/>
              <a:ea typeface="Arial"/>
              <a:cs typeface="Arial"/>
              <a:sym typeface="Arial"/>
            </a:endParaRPr>
          </a:p>
          <a:p>
            <a:pPr indent="0" lvl="0" marL="0" rtl="0" algn="l">
              <a:spcBef>
                <a:spcPts val="0"/>
              </a:spcBef>
              <a:spcAft>
                <a:spcPts val="0"/>
              </a:spcAft>
              <a:buNone/>
            </a:pPr>
            <a:r>
              <a:rPr b="0" lang="pt-BR" sz="3750">
                <a:solidFill>
                  <a:srgbClr val="000000"/>
                </a:solidFill>
                <a:latin typeface="Arial"/>
                <a:ea typeface="Arial"/>
                <a:cs typeface="Arial"/>
                <a:sym typeface="Arial"/>
              </a:rPr>
              <a:t>Motivação</a:t>
            </a:r>
            <a:endParaRPr b="0" sz="3750">
              <a:solidFill>
                <a:srgbClr val="000000"/>
              </a:solidFill>
              <a:latin typeface="Arial"/>
              <a:ea typeface="Arial"/>
              <a:cs typeface="Arial"/>
              <a:sym typeface="Arial"/>
            </a:endParaRPr>
          </a:p>
        </p:txBody>
      </p:sp>
      <p:sp>
        <p:nvSpPr>
          <p:cNvPr id="150" name="Google Shape;150;p30"/>
          <p:cNvSpPr txBox="1"/>
          <p:nvPr>
            <p:ph idx="1" type="body"/>
          </p:nvPr>
        </p:nvSpPr>
        <p:spPr>
          <a:xfrm>
            <a:off x="311700" y="1511800"/>
            <a:ext cx="8520600" cy="3302700"/>
          </a:xfrm>
          <a:prstGeom prst="rect">
            <a:avLst/>
          </a:prstGeom>
        </p:spPr>
        <p:txBody>
          <a:bodyPr anchorCtr="0" anchor="t" bIns="91425" lIns="91425" spcFirstLastPara="1" rIns="91425" wrap="square" tIns="91425">
            <a:normAutofit lnSpcReduction="10000"/>
          </a:bodyPr>
          <a:lstStyle/>
          <a:p>
            <a:pPr indent="-368300" lvl="0" marL="457200" rtl="0" algn="l">
              <a:lnSpc>
                <a:spcPct val="115000"/>
              </a:lnSpc>
              <a:spcBef>
                <a:spcPts val="0"/>
              </a:spcBef>
              <a:spcAft>
                <a:spcPts val="0"/>
              </a:spcAft>
              <a:buClr>
                <a:srgbClr val="000000"/>
              </a:buClr>
              <a:buSzPts val="2200"/>
              <a:buFont typeface="Arial"/>
              <a:buChar char="●"/>
            </a:pPr>
            <a:r>
              <a:rPr lang="pt-BR" sz="2200">
                <a:solidFill>
                  <a:srgbClr val="000000"/>
                </a:solidFill>
                <a:latin typeface="Arial"/>
                <a:ea typeface="Arial"/>
                <a:cs typeface="Arial"/>
                <a:sym typeface="Arial"/>
              </a:rPr>
              <a:t>Sistemas de diagnóstico assistido por computador (CAD) e aprendizado profundo</a:t>
            </a:r>
            <a:endParaRPr sz="2200">
              <a:solidFill>
                <a:srgbClr val="000000"/>
              </a:solidFill>
              <a:latin typeface="Arial"/>
              <a:ea typeface="Arial"/>
              <a:cs typeface="Arial"/>
              <a:sym typeface="Arial"/>
            </a:endParaRPr>
          </a:p>
          <a:p>
            <a:pPr indent="-368300" lvl="1" marL="914400" rtl="0" algn="l">
              <a:spcBef>
                <a:spcPts val="0"/>
              </a:spcBef>
              <a:spcAft>
                <a:spcPts val="0"/>
              </a:spcAft>
              <a:buClr>
                <a:srgbClr val="000000"/>
              </a:buClr>
              <a:buSzPts val="2200"/>
              <a:buFont typeface="Arial"/>
              <a:buChar char="○"/>
            </a:pPr>
            <a:r>
              <a:rPr lang="pt-BR" sz="2200">
                <a:solidFill>
                  <a:srgbClr val="000000"/>
                </a:solidFill>
                <a:latin typeface="Arial"/>
                <a:ea typeface="Arial"/>
                <a:cs typeface="Arial"/>
                <a:sym typeface="Arial"/>
              </a:rPr>
              <a:t>Redes Neurais Convolucionais (CNNs)</a:t>
            </a:r>
            <a:endParaRPr sz="2200">
              <a:solidFill>
                <a:srgbClr val="000000"/>
              </a:solidFill>
              <a:latin typeface="Arial"/>
              <a:ea typeface="Arial"/>
              <a:cs typeface="Arial"/>
              <a:sym typeface="Arial"/>
            </a:endParaRPr>
          </a:p>
          <a:p>
            <a:pPr indent="0" lvl="0" marL="457200" rtl="0" algn="l">
              <a:lnSpc>
                <a:spcPct val="115000"/>
              </a:lnSpc>
              <a:spcBef>
                <a:spcPts val="1200"/>
              </a:spcBef>
              <a:spcAft>
                <a:spcPts val="0"/>
              </a:spcAft>
              <a:buNone/>
            </a:pPr>
            <a:r>
              <a:t/>
            </a:r>
            <a:endParaRPr sz="2200">
              <a:solidFill>
                <a:srgbClr val="000000"/>
              </a:solidFill>
              <a:latin typeface="Arial"/>
              <a:ea typeface="Arial"/>
              <a:cs typeface="Arial"/>
              <a:sym typeface="Arial"/>
            </a:endParaRPr>
          </a:p>
          <a:p>
            <a:pPr indent="-368300" lvl="0" marL="457200" rtl="0" algn="l">
              <a:spcBef>
                <a:spcPts val="1200"/>
              </a:spcBef>
              <a:spcAft>
                <a:spcPts val="0"/>
              </a:spcAft>
              <a:buClr>
                <a:srgbClr val="000000"/>
              </a:buClr>
              <a:buSzPts val="2200"/>
              <a:buFont typeface="Arial"/>
              <a:buChar char="●"/>
            </a:pPr>
            <a:r>
              <a:rPr lang="pt-BR" sz="2200">
                <a:solidFill>
                  <a:srgbClr val="000000"/>
                </a:solidFill>
                <a:latin typeface="Arial"/>
                <a:ea typeface="Arial"/>
                <a:cs typeface="Arial"/>
                <a:sym typeface="Arial"/>
              </a:rPr>
              <a:t>Tamanho da base de dados interfere na qualidade de aprendizado</a:t>
            </a:r>
            <a:endParaRPr sz="2200">
              <a:solidFill>
                <a:srgbClr val="000000"/>
              </a:solidFill>
              <a:latin typeface="Arial"/>
              <a:ea typeface="Arial"/>
              <a:cs typeface="Arial"/>
              <a:sym typeface="Arial"/>
            </a:endParaRPr>
          </a:p>
          <a:p>
            <a:pPr indent="-368300" lvl="1" marL="914400" rtl="0" algn="l">
              <a:spcBef>
                <a:spcPts val="0"/>
              </a:spcBef>
              <a:spcAft>
                <a:spcPts val="0"/>
              </a:spcAft>
              <a:buClr>
                <a:srgbClr val="000000"/>
              </a:buClr>
              <a:buSzPts val="2200"/>
              <a:buFont typeface="Arial"/>
              <a:buChar char="○"/>
            </a:pPr>
            <a:r>
              <a:rPr lang="pt-BR" sz="2200">
                <a:solidFill>
                  <a:srgbClr val="000000"/>
                </a:solidFill>
                <a:latin typeface="Arial"/>
                <a:ea typeface="Arial"/>
                <a:cs typeface="Arial"/>
                <a:sym typeface="Arial"/>
              </a:rPr>
              <a:t>Imagenet</a:t>
            </a:r>
            <a:endParaRPr sz="2200">
              <a:solidFill>
                <a:srgbClr val="000000"/>
              </a:solidFill>
              <a:latin typeface="Arial"/>
              <a:ea typeface="Arial"/>
              <a:cs typeface="Arial"/>
              <a:sym typeface="Arial"/>
            </a:endParaRPr>
          </a:p>
          <a:p>
            <a:pPr indent="-368300" lvl="1" marL="914400" rtl="0" algn="l">
              <a:spcBef>
                <a:spcPts val="0"/>
              </a:spcBef>
              <a:spcAft>
                <a:spcPts val="0"/>
              </a:spcAft>
              <a:buClr>
                <a:srgbClr val="000000"/>
              </a:buClr>
              <a:buSzPts val="2200"/>
              <a:buFont typeface="Arial"/>
              <a:buChar char="○"/>
            </a:pPr>
            <a:r>
              <a:rPr lang="pt-BR" sz="2200">
                <a:solidFill>
                  <a:srgbClr val="000000"/>
                </a:solidFill>
                <a:latin typeface="Arial"/>
                <a:ea typeface="Arial"/>
                <a:cs typeface="Arial"/>
                <a:sym typeface="Arial"/>
              </a:rPr>
              <a:t>RadImageNet</a:t>
            </a:r>
            <a:endParaRPr sz="2200">
              <a:solidFill>
                <a:srgbClr val="000000"/>
              </a:solidFill>
              <a:latin typeface="Arial"/>
              <a:ea typeface="Arial"/>
              <a:cs typeface="Arial"/>
              <a:sym typeface="Arial"/>
            </a:endParaRPr>
          </a:p>
        </p:txBody>
      </p:sp>
      <p:sp>
        <p:nvSpPr>
          <p:cNvPr id="151" name="Google Shape;151;p30"/>
          <p:cNvSpPr txBox="1"/>
          <p:nvPr/>
        </p:nvSpPr>
        <p:spPr>
          <a:xfrm>
            <a:off x="8515859" y="4569034"/>
            <a:ext cx="548700" cy="52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BR" sz="2000"/>
              <a:t>‹#›</a:t>
            </a:fld>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1"/>
          <p:cNvSpPr txBox="1"/>
          <p:nvPr>
            <p:ph type="title"/>
          </p:nvPr>
        </p:nvSpPr>
        <p:spPr>
          <a:xfrm>
            <a:off x="311700" y="278250"/>
            <a:ext cx="8520600" cy="107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pt-BR" sz="2550">
                <a:solidFill>
                  <a:srgbClr val="000000"/>
                </a:solidFill>
                <a:latin typeface="Arial"/>
                <a:ea typeface="Arial"/>
                <a:cs typeface="Arial"/>
                <a:sym typeface="Arial"/>
              </a:rPr>
              <a:t>Introdução</a:t>
            </a:r>
            <a:endParaRPr b="0" sz="2550">
              <a:solidFill>
                <a:srgbClr val="000000"/>
              </a:solidFill>
              <a:latin typeface="Arial"/>
              <a:ea typeface="Arial"/>
              <a:cs typeface="Arial"/>
              <a:sym typeface="Arial"/>
            </a:endParaRPr>
          </a:p>
          <a:p>
            <a:pPr indent="0" lvl="0" marL="0" rtl="0" algn="l">
              <a:spcBef>
                <a:spcPts val="0"/>
              </a:spcBef>
              <a:spcAft>
                <a:spcPts val="0"/>
              </a:spcAft>
              <a:buNone/>
            </a:pPr>
            <a:r>
              <a:rPr b="0" lang="pt-BR" sz="3750">
                <a:solidFill>
                  <a:srgbClr val="000000"/>
                </a:solidFill>
                <a:latin typeface="Arial"/>
                <a:ea typeface="Arial"/>
                <a:cs typeface="Arial"/>
                <a:sym typeface="Arial"/>
              </a:rPr>
              <a:t>Objetivo</a:t>
            </a:r>
            <a:endParaRPr b="0" sz="3750">
              <a:solidFill>
                <a:srgbClr val="000000"/>
              </a:solidFill>
              <a:latin typeface="Arial"/>
              <a:ea typeface="Arial"/>
              <a:cs typeface="Arial"/>
              <a:sym typeface="Arial"/>
            </a:endParaRPr>
          </a:p>
        </p:txBody>
      </p:sp>
      <p:sp>
        <p:nvSpPr>
          <p:cNvPr id="157" name="Google Shape;157;p31"/>
          <p:cNvSpPr txBox="1"/>
          <p:nvPr>
            <p:ph idx="1" type="body"/>
          </p:nvPr>
        </p:nvSpPr>
        <p:spPr>
          <a:xfrm>
            <a:off x="311700" y="1511800"/>
            <a:ext cx="8520600" cy="3302700"/>
          </a:xfrm>
          <a:prstGeom prst="rect">
            <a:avLst/>
          </a:prstGeom>
        </p:spPr>
        <p:txBody>
          <a:bodyPr anchorCtr="0" anchor="t" bIns="91425" lIns="91425" spcFirstLastPara="1" rIns="91425" wrap="square" tIns="91425">
            <a:normAutofit/>
          </a:bodyPr>
          <a:lstStyle/>
          <a:p>
            <a:pPr indent="-368300" lvl="0" marL="457200" rtl="0" algn="l">
              <a:lnSpc>
                <a:spcPct val="115000"/>
              </a:lnSpc>
              <a:spcBef>
                <a:spcPts val="0"/>
              </a:spcBef>
              <a:spcAft>
                <a:spcPts val="0"/>
              </a:spcAft>
              <a:buClr>
                <a:srgbClr val="000000"/>
              </a:buClr>
              <a:buSzPts val="2200"/>
              <a:buFont typeface="Arial"/>
              <a:buChar char="●"/>
            </a:pPr>
            <a:r>
              <a:rPr lang="pt-BR" sz="2200">
                <a:solidFill>
                  <a:srgbClr val="000000"/>
                </a:solidFill>
                <a:latin typeface="Arial"/>
                <a:ea typeface="Arial"/>
                <a:cs typeface="Arial"/>
                <a:sym typeface="Arial"/>
              </a:rPr>
              <a:t>Avaliação da adaptação de </a:t>
            </a:r>
            <a:r>
              <a:rPr lang="pt-BR" sz="2200">
                <a:solidFill>
                  <a:srgbClr val="000000"/>
                </a:solidFill>
                <a:latin typeface="Arial"/>
                <a:ea typeface="Arial"/>
                <a:cs typeface="Arial"/>
                <a:sym typeface="Arial"/>
              </a:rPr>
              <a:t>domínio</a:t>
            </a:r>
            <a:r>
              <a:rPr lang="pt-BR" sz="2200">
                <a:solidFill>
                  <a:srgbClr val="000000"/>
                </a:solidFill>
                <a:latin typeface="Arial"/>
                <a:ea typeface="Arial"/>
                <a:cs typeface="Arial"/>
                <a:sym typeface="Arial"/>
              </a:rPr>
              <a:t> no aprendizado por </a:t>
            </a:r>
            <a:r>
              <a:rPr lang="pt-BR" sz="2200">
                <a:solidFill>
                  <a:srgbClr val="000000"/>
                </a:solidFill>
                <a:latin typeface="Arial"/>
                <a:ea typeface="Arial"/>
                <a:cs typeface="Arial"/>
                <a:sym typeface="Arial"/>
              </a:rPr>
              <a:t>transferência</a:t>
            </a:r>
            <a:r>
              <a:rPr lang="pt-BR" sz="2200">
                <a:solidFill>
                  <a:srgbClr val="000000"/>
                </a:solidFill>
                <a:latin typeface="Arial"/>
                <a:ea typeface="Arial"/>
                <a:cs typeface="Arial"/>
                <a:sym typeface="Arial"/>
              </a:rPr>
              <a:t> na classificação de nódulos tireoidianos</a:t>
            </a:r>
            <a:endParaRPr sz="2200">
              <a:solidFill>
                <a:srgbClr val="000000"/>
              </a:solidFill>
              <a:latin typeface="Arial"/>
              <a:ea typeface="Arial"/>
              <a:cs typeface="Arial"/>
              <a:sym typeface="Arial"/>
            </a:endParaRPr>
          </a:p>
          <a:p>
            <a:pPr indent="0" lvl="0" marL="914400" rtl="0" algn="l">
              <a:lnSpc>
                <a:spcPct val="115000"/>
              </a:lnSpc>
              <a:spcBef>
                <a:spcPts val="1200"/>
              </a:spcBef>
              <a:spcAft>
                <a:spcPts val="0"/>
              </a:spcAft>
              <a:buNone/>
            </a:pPr>
            <a:r>
              <a:t/>
            </a:r>
            <a:endParaRPr sz="2200">
              <a:solidFill>
                <a:srgbClr val="000000"/>
              </a:solidFill>
              <a:latin typeface="Arial"/>
              <a:ea typeface="Arial"/>
              <a:cs typeface="Arial"/>
              <a:sym typeface="Arial"/>
            </a:endParaRPr>
          </a:p>
          <a:p>
            <a:pPr indent="-368300" lvl="1" marL="914400" rtl="0" algn="l">
              <a:lnSpc>
                <a:spcPct val="115000"/>
              </a:lnSpc>
              <a:spcBef>
                <a:spcPts val="1200"/>
              </a:spcBef>
              <a:spcAft>
                <a:spcPts val="0"/>
              </a:spcAft>
              <a:buClr>
                <a:srgbClr val="000000"/>
              </a:buClr>
              <a:buSzPts val="2200"/>
              <a:buFont typeface="Arial"/>
              <a:buChar char="○"/>
            </a:pPr>
            <a:r>
              <a:rPr lang="pt-BR" sz="2200">
                <a:solidFill>
                  <a:srgbClr val="000000"/>
                </a:solidFill>
                <a:latin typeface="Arial"/>
                <a:ea typeface="Arial"/>
                <a:cs typeface="Arial"/>
                <a:sym typeface="Arial"/>
              </a:rPr>
              <a:t>Pesos ImageNet e RadImageNet</a:t>
            </a:r>
            <a:endParaRPr sz="2200">
              <a:solidFill>
                <a:srgbClr val="000000"/>
              </a:solidFill>
              <a:latin typeface="Arial"/>
              <a:ea typeface="Arial"/>
              <a:cs typeface="Arial"/>
              <a:sym typeface="Arial"/>
            </a:endParaRPr>
          </a:p>
          <a:p>
            <a:pPr indent="0" lvl="0" marL="914400" rtl="0" algn="l">
              <a:lnSpc>
                <a:spcPct val="115000"/>
              </a:lnSpc>
              <a:spcBef>
                <a:spcPts val="1200"/>
              </a:spcBef>
              <a:spcAft>
                <a:spcPts val="1200"/>
              </a:spcAft>
              <a:buNone/>
            </a:pPr>
            <a:r>
              <a:t/>
            </a:r>
            <a:endParaRPr sz="2200">
              <a:solidFill>
                <a:srgbClr val="000000"/>
              </a:solidFill>
              <a:latin typeface="Arial"/>
              <a:ea typeface="Arial"/>
              <a:cs typeface="Arial"/>
              <a:sym typeface="Arial"/>
            </a:endParaRPr>
          </a:p>
        </p:txBody>
      </p:sp>
      <p:sp>
        <p:nvSpPr>
          <p:cNvPr id="158" name="Google Shape;158;p31"/>
          <p:cNvSpPr txBox="1"/>
          <p:nvPr/>
        </p:nvSpPr>
        <p:spPr>
          <a:xfrm>
            <a:off x="8515859" y="4569034"/>
            <a:ext cx="548700" cy="52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BR" sz="2000"/>
              <a:t>‹#›</a:t>
            </a:fld>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ph type="title"/>
          </p:nvPr>
        </p:nvSpPr>
        <p:spPr>
          <a:xfrm>
            <a:off x="311700" y="278250"/>
            <a:ext cx="8520600" cy="107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pt-BR" sz="2550">
                <a:solidFill>
                  <a:srgbClr val="000000"/>
                </a:solidFill>
                <a:latin typeface="Arial"/>
                <a:ea typeface="Arial"/>
                <a:cs typeface="Arial"/>
                <a:sym typeface="Arial"/>
              </a:rPr>
              <a:t>Introdução</a:t>
            </a:r>
            <a:endParaRPr b="0" sz="2550">
              <a:solidFill>
                <a:srgbClr val="000000"/>
              </a:solidFill>
              <a:latin typeface="Arial"/>
              <a:ea typeface="Arial"/>
              <a:cs typeface="Arial"/>
              <a:sym typeface="Arial"/>
            </a:endParaRPr>
          </a:p>
          <a:p>
            <a:pPr indent="0" lvl="0" marL="0" rtl="0" algn="l">
              <a:spcBef>
                <a:spcPts val="0"/>
              </a:spcBef>
              <a:spcAft>
                <a:spcPts val="0"/>
              </a:spcAft>
              <a:buNone/>
            </a:pPr>
            <a:r>
              <a:rPr b="0" lang="pt-BR" sz="3750">
                <a:solidFill>
                  <a:srgbClr val="000000"/>
                </a:solidFill>
                <a:latin typeface="Arial"/>
                <a:ea typeface="Arial"/>
                <a:cs typeface="Arial"/>
                <a:sym typeface="Arial"/>
              </a:rPr>
              <a:t>Objetivo</a:t>
            </a:r>
            <a:endParaRPr b="0" sz="3750">
              <a:solidFill>
                <a:srgbClr val="000000"/>
              </a:solidFill>
              <a:latin typeface="Arial"/>
              <a:ea typeface="Arial"/>
              <a:cs typeface="Arial"/>
              <a:sym typeface="Arial"/>
            </a:endParaRPr>
          </a:p>
        </p:txBody>
      </p:sp>
      <p:sp>
        <p:nvSpPr>
          <p:cNvPr id="164" name="Google Shape;164;p32"/>
          <p:cNvSpPr txBox="1"/>
          <p:nvPr>
            <p:ph idx="1" type="body"/>
          </p:nvPr>
        </p:nvSpPr>
        <p:spPr>
          <a:xfrm>
            <a:off x="311700" y="1511800"/>
            <a:ext cx="8520600" cy="3302700"/>
          </a:xfrm>
          <a:prstGeom prst="rect">
            <a:avLst/>
          </a:prstGeom>
        </p:spPr>
        <p:txBody>
          <a:bodyPr anchorCtr="0" anchor="t" bIns="91425" lIns="91425" spcFirstLastPara="1" rIns="91425" wrap="square" tIns="91425">
            <a:normAutofit/>
          </a:bodyPr>
          <a:lstStyle/>
          <a:p>
            <a:pPr indent="-368300" lvl="0" marL="457200" rtl="0" algn="l">
              <a:lnSpc>
                <a:spcPct val="115000"/>
              </a:lnSpc>
              <a:spcBef>
                <a:spcPts val="0"/>
              </a:spcBef>
              <a:spcAft>
                <a:spcPts val="0"/>
              </a:spcAft>
              <a:buClr>
                <a:srgbClr val="000000"/>
              </a:buClr>
              <a:buSzPts val="2200"/>
              <a:buFont typeface="Arial"/>
              <a:buChar char="●"/>
            </a:pPr>
            <a:r>
              <a:rPr lang="pt-BR" sz="2200">
                <a:solidFill>
                  <a:srgbClr val="000000"/>
                </a:solidFill>
                <a:latin typeface="Arial"/>
                <a:ea typeface="Arial"/>
                <a:cs typeface="Arial"/>
                <a:sym typeface="Arial"/>
              </a:rPr>
              <a:t>TI-RADS categoria 4</a:t>
            </a:r>
            <a:endParaRPr sz="2200">
              <a:solidFill>
                <a:srgbClr val="000000"/>
              </a:solidFill>
              <a:latin typeface="Arial"/>
              <a:ea typeface="Arial"/>
              <a:cs typeface="Arial"/>
              <a:sym typeface="Arial"/>
            </a:endParaRPr>
          </a:p>
          <a:p>
            <a:pPr indent="0" lvl="0" marL="914400" rtl="0" algn="l">
              <a:lnSpc>
                <a:spcPct val="115000"/>
              </a:lnSpc>
              <a:spcBef>
                <a:spcPts val="1200"/>
              </a:spcBef>
              <a:spcAft>
                <a:spcPts val="1200"/>
              </a:spcAft>
              <a:buNone/>
            </a:pPr>
            <a:r>
              <a:t/>
            </a:r>
            <a:endParaRPr sz="2200">
              <a:solidFill>
                <a:srgbClr val="000000"/>
              </a:solidFill>
              <a:latin typeface="Arial"/>
              <a:ea typeface="Arial"/>
              <a:cs typeface="Arial"/>
              <a:sym typeface="Arial"/>
            </a:endParaRPr>
          </a:p>
        </p:txBody>
      </p:sp>
      <p:sp>
        <p:nvSpPr>
          <p:cNvPr id="165" name="Google Shape;165;p32"/>
          <p:cNvSpPr txBox="1"/>
          <p:nvPr/>
        </p:nvSpPr>
        <p:spPr>
          <a:xfrm>
            <a:off x="8515859" y="4569034"/>
            <a:ext cx="548700" cy="52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BR" sz="2000"/>
              <a:t>‹#›</a:t>
            </a:fld>
            <a:endParaRPr sz="2000"/>
          </a:p>
        </p:txBody>
      </p:sp>
      <p:pic>
        <p:nvPicPr>
          <p:cNvPr id="166" name="Google Shape;166;p32"/>
          <p:cNvPicPr preferRelativeResize="0"/>
          <p:nvPr/>
        </p:nvPicPr>
        <p:blipFill>
          <a:blip r:embed="rId3">
            <a:alphaModFix/>
          </a:blip>
          <a:stretch>
            <a:fillRect/>
          </a:stretch>
        </p:blipFill>
        <p:spPr>
          <a:xfrm>
            <a:off x="447875" y="2294100"/>
            <a:ext cx="2428425" cy="1561125"/>
          </a:xfrm>
          <a:prstGeom prst="rect">
            <a:avLst/>
          </a:prstGeom>
          <a:noFill/>
          <a:ln>
            <a:noFill/>
          </a:ln>
        </p:spPr>
      </p:pic>
      <p:pic>
        <p:nvPicPr>
          <p:cNvPr id="167" name="Google Shape;167;p32"/>
          <p:cNvPicPr preferRelativeResize="0"/>
          <p:nvPr/>
        </p:nvPicPr>
        <p:blipFill>
          <a:blip r:embed="rId4">
            <a:alphaModFix/>
          </a:blip>
          <a:stretch>
            <a:fillRect/>
          </a:stretch>
        </p:blipFill>
        <p:spPr>
          <a:xfrm>
            <a:off x="3357788" y="2294100"/>
            <a:ext cx="2428425" cy="1561127"/>
          </a:xfrm>
          <a:prstGeom prst="rect">
            <a:avLst/>
          </a:prstGeom>
          <a:noFill/>
          <a:ln>
            <a:noFill/>
          </a:ln>
        </p:spPr>
      </p:pic>
      <p:pic>
        <p:nvPicPr>
          <p:cNvPr id="168" name="Google Shape;168;p32"/>
          <p:cNvPicPr preferRelativeResize="0"/>
          <p:nvPr/>
        </p:nvPicPr>
        <p:blipFill>
          <a:blip r:embed="rId5">
            <a:alphaModFix/>
          </a:blip>
          <a:stretch>
            <a:fillRect/>
          </a:stretch>
        </p:blipFill>
        <p:spPr>
          <a:xfrm>
            <a:off x="6267700" y="2294096"/>
            <a:ext cx="2428425" cy="1561122"/>
          </a:xfrm>
          <a:prstGeom prst="rect">
            <a:avLst/>
          </a:prstGeom>
          <a:noFill/>
          <a:ln>
            <a:noFill/>
          </a:ln>
        </p:spPr>
      </p:pic>
      <p:sp>
        <p:nvSpPr>
          <p:cNvPr id="169" name="Google Shape;169;p32"/>
          <p:cNvSpPr txBox="1"/>
          <p:nvPr/>
        </p:nvSpPr>
        <p:spPr>
          <a:xfrm>
            <a:off x="1431988" y="3920950"/>
            <a:ext cx="46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latin typeface="Open Sans"/>
                <a:ea typeface="Open Sans"/>
                <a:cs typeface="Open Sans"/>
                <a:sym typeface="Open Sans"/>
              </a:rPr>
              <a:t>4a</a:t>
            </a:r>
            <a:endParaRPr>
              <a:latin typeface="Open Sans"/>
              <a:ea typeface="Open Sans"/>
              <a:cs typeface="Open Sans"/>
              <a:sym typeface="Open Sans"/>
            </a:endParaRPr>
          </a:p>
        </p:txBody>
      </p:sp>
      <p:sp>
        <p:nvSpPr>
          <p:cNvPr id="170" name="Google Shape;170;p32"/>
          <p:cNvSpPr txBox="1"/>
          <p:nvPr/>
        </p:nvSpPr>
        <p:spPr>
          <a:xfrm>
            <a:off x="447875" y="4449400"/>
            <a:ext cx="2161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i="0" lang="pt-BR" sz="1400" u="none" cap="none" strike="noStrike">
                <a:solidFill>
                  <a:srgbClr val="000000"/>
                </a:solidFill>
              </a:rPr>
              <a:t>Fonte: Pedraza et al.</a:t>
            </a:r>
            <a:endParaRPr i="0" sz="1400" u="none" cap="none" strike="noStrike">
              <a:solidFill>
                <a:srgbClr val="000000"/>
              </a:solidFill>
            </a:endParaRPr>
          </a:p>
        </p:txBody>
      </p:sp>
      <p:sp>
        <p:nvSpPr>
          <p:cNvPr id="171" name="Google Shape;171;p32"/>
          <p:cNvSpPr txBox="1"/>
          <p:nvPr/>
        </p:nvSpPr>
        <p:spPr>
          <a:xfrm>
            <a:off x="4341888" y="3920950"/>
            <a:ext cx="46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latin typeface="Open Sans"/>
                <a:ea typeface="Open Sans"/>
                <a:cs typeface="Open Sans"/>
                <a:sym typeface="Open Sans"/>
              </a:rPr>
              <a:t>4b</a:t>
            </a:r>
            <a:endParaRPr>
              <a:latin typeface="Open Sans"/>
              <a:ea typeface="Open Sans"/>
              <a:cs typeface="Open Sans"/>
              <a:sym typeface="Open Sans"/>
            </a:endParaRPr>
          </a:p>
        </p:txBody>
      </p:sp>
      <p:sp>
        <p:nvSpPr>
          <p:cNvPr id="172" name="Google Shape;172;p32"/>
          <p:cNvSpPr txBox="1"/>
          <p:nvPr/>
        </p:nvSpPr>
        <p:spPr>
          <a:xfrm>
            <a:off x="7251788" y="3920950"/>
            <a:ext cx="46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latin typeface="Open Sans"/>
                <a:ea typeface="Open Sans"/>
                <a:cs typeface="Open Sans"/>
                <a:sym typeface="Open Sans"/>
              </a:rPr>
              <a:t>4c</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311700" y="278250"/>
            <a:ext cx="8520600" cy="107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b="0" sz="2550">
              <a:solidFill>
                <a:srgbClr val="000000"/>
              </a:solidFill>
              <a:latin typeface="Arial"/>
              <a:ea typeface="Arial"/>
              <a:cs typeface="Arial"/>
              <a:sym typeface="Arial"/>
            </a:endParaRPr>
          </a:p>
          <a:p>
            <a:pPr indent="0" lvl="0" marL="0" rtl="0" algn="l">
              <a:spcBef>
                <a:spcPts val="0"/>
              </a:spcBef>
              <a:spcAft>
                <a:spcPts val="0"/>
              </a:spcAft>
              <a:buNone/>
            </a:pPr>
            <a:r>
              <a:rPr b="0" lang="pt-BR" sz="3750">
                <a:solidFill>
                  <a:srgbClr val="000000"/>
                </a:solidFill>
                <a:latin typeface="Arial"/>
                <a:ea typeface="Arial"/>
                <a:cs typeface="Arial"/>
                <a:sym typeface="Arial"/>
              </a:rPr>
              <a:t>Materiais e Métodos</a:t>
            </a:r>
            <a:endParaRPr b="0" sz="3750">
              <a:solidFill>
                <a:srgbClr val="000000"/>
              </a:solidFill>
              <a:latin typeface="Arial"/>
              <a:ea typeface="Arial"/>
              <a:cs typeface="Arial"/>
              <a:sym typeface="Arial"/>
            </a:endParaRPr>
          </a:p>
        </p:txBody>
      </p:sp>
      <p:sp>
        <p:nvSpPr>
          <p:cNvPr id="178" name="Google Shape;178;p33"/>
          <p:cNvSpPr txBox="1"/>
          <p:nvPr>
            <p:ph idx="1" type="body"/>
          </p:nvPr>
        </p:nvSpPr>
        <p:spPr>
          <a:xfrm>
            <a:off x="311700" y="1511800"/>
            <a:ext cx="8520600" cy="3302700"/>
          </a:xfrm>
          <a:prstGeom prst="rect">
            <a:avLst/>
          </a:prstGeom>
        </p:spPr>
        <p:txBody>
          <a:bodyPr anchorCtr="0" anchor="t" bIns="91425" lIns="91425" spcFirstLastPara="1" rIns="91425" wrap="square" tIns="91425">
            <a:normAutofit/>
          </a:bodyPr>
          <a:lstStyle/>
          <a:p>
            <a:pPr indent="-368300" lvl="0" marL="457200" rtl="0" algn="l">
              <a:lnSpc>
                <a:spcPct val="115000"/>
              </a:lnSpc>
              <a:spcBef>
                <a:spcPts val="0"/>
              </a:spcBef>
              <a:spcAft>
                <a:spcPts val="0"/>
              </a:spcAft>
              <a:buClr>
                <a:srgbClr val="000000"/>
              </a:buClr>
              <a:buSzPts val="2200"/>
              <a:buFont typeface="Arial"/>
              <a:buAutoNum type="arabicPeriod"/>
            </a:pPr>
            <a:r>
              <a:rPr lang="pt-BR" sz="2200">
                <a:solidFill>
                  <a:srgbClr val="000000"/>
                </a:solidFill>
                <a:latin typeface="Arial"/>
                <a:ea typeface="Arial"/>
                <a:cs typeface="Arial"/>
                <a:sym typeface="Arial"/>
              </a:rPr>
              <a:t>Base de dados</a:t>
            </a:r>
            <a:endParaRPr sz="2200">
              <a:solidFill>
                <a:srgbClr val="000000"/>
              </a:solidFill>
              <a:latin typeface="Arial"/>
              <a:ea typeface="Arial"/>
              <a:cs typeface="Arial"/>
              <a:sym typeface="Arial"/>
            </a:endParaRPr>
          </a:p>
          <a:p>
            <a:pPr indent="-368300" lvl="0" marL="457200" rtl="0" algn="l">
              <a:lnSpc>
                <a:spcPct val="115000"/>
              </a:lnSpc>
              <a:spcBef>
                <a:spcPts val="0"/>
              </a:spcBef>
              <a:spcAft>
                <a:spcPts val="0"/>
              </a:spcAft>
              <a:buClr>
                <a:srgbClr val="000000"/>
              </a:buClr>
              <a:buSzPts val="2200"/>
              <a:buFont typeface="Arial"/>
              <a:buAutoNum type="arabicPeriod"/>
            </a:pPr>
            <a:r>
              <a:rPr lang="pt-BR" sz="2200">
                <a:solidFill>
                  <a:srgbClr val="000000"/>
                </a:solidFill>
                <a:latin typeface="Arial"/>
                <a:ea typeface="Arial"/>
                <a:cs typeface="Arial"/>
                <a:sym typeface="Arial"/>
              </a:rPr>
              <a:t>Seleção das imagens</a:t>
            </a:r>
            <a:endParaRPr sz="2200">
              <a:solidFill>
                <a:srgbClr val="000000"/>
              </a:solidFill>
              <a:latin typeface="Arial"/>
              <a:ea typeface="Arial"/>
              <a:cs typeface="Arial"/>
              <a:sym typeface="Arial"/>
            </a:endParaRPr>
          </a:p>
          <a:p>
            <a:pPr indent="-368300" lvl="0" marL="457200" rtl="0" algn="l">
              <a:lnSpc>
                <a:spcPct val="115000"/>
              </a:lnSpc>
              <a:spcBef>
                <a:spcPts val="0"/>
              </a:spcBef>
              <a:spcAft>
                <a:spcPts val="0"/>
              </a:spcAft>
              <a:buClr>
                <a:srgbClr val="000000"/>
              </a:buClr>
              <a:buSzPts val="2200"/>
              <a:buFont typeface="Arial"/>
              <a:buAutoNum type="arabicPeriod"/>
            </a:pPr>
            <a:r>
              <a:rPr lang="pt-BR" sz="2200">
                <a:solidFill>
                  <a:srgbClr val="000000"/>
                </a:solidFill>
                <a:latin typeface="Arial"/>
                <a:ea typeface="Arial"/>
                <a:cs typeface="Arial"/>
                <a:sym typeface="Arial"/>
              </a:rPr>
              <a:t>Modelos de treinamento e Arquitetura</a:t>
            </a:r>
            <a:endParaRPr sz="2200">
              <a:solidFill>
                <a:srgbClr val="000000"/>
              </a:solidFill>
              <a:latin typeface="Arial"/>
              <a:ea typeface="Arial"/>
              <a:cs typeface="Arial"/>
              <a:sym typeface="Arial"/>
            </a:endParaRPr>
          </a:p>
          <a:p>
            <a:pPr indent="-368300" lvl="0" marL="457200" rtl="0" algn="l">
              <a:lnSpc>
                <a:spcPct val="115000"/>
              </a:lnSpc>
              <a:spcBef>
                <a:spcPts val="0"/>
              </a:spcBef>
              <a:spcAft>
                <a:spcPts val="0"/>
              </a:spcAft>
              <a:buClr>
                <a:srgbClr val="000000"/>
              </a:buClr>
              <a:buSzPts val="2200"/>
              <a:buFont typeface="Arial"/>
              <a:buAutoNum type="arabicPeriod"/>
            </a:pPr>
            <a:r>
              <a:rPr lang="pt-BR" sz="2200">
                <a:solidFill>
                  <a:srgbClr val="000000"/>
                </a:solidFill>
                <a:latin typeface="Arial"/>
                <a:ea typeface="Arial"/>
                <a:cs typeface="Arial"/>
                <a:sym typeface="Arial"/>
              </a:rPr>
              <a:t>Métricas de Avaliação</a:t>
            </a:r>
            <a:endParaRPr sz="2200">
              <a:solidFill>
                <a:srgbClr val="000000"/>
              </a:solidFill>
              <a:latin typeface="Arial"/>
              <a:ea typeface="Arial"/>
              <a:cs typeface="Arial"/>
              <a:sym typeface="Arial"/>
            </a:endParaRPr>
          </a:p>
          <a:p>
            <a:pPr indent="0" lvl="0" marL="914400" rtl="0" algn="l">
              <a:lnSpc>
                <a:spcPct val="115000"/>
              </a:lnSpc>
              <a:spcBef>
                <a:spcPts val="1200"/>
              </a:spcBef>
              <a:spcAft>
                <a:spcPts val="1200"/>
              </a:spcAft>
              <a:buNone/>
            </a:pPr>
            <a:r>
              <a:t/>
            </a:r>
            <a:endParaRPr sz="2200">
              <a:solidFill>
                <a:srgbClr val="000000"/>
              </a:solidFill>
              <a:latin typeface="Arial"/>
              <a:ea typeface="Arial"/>
              <a:cs typeface="Arial"/>
              <a:sym typeface="Arial"/>
            </a:endParaRPr>
          </a:p>
        </p:txBody>
      </p:sp>
      <p:sp>
        <p:nvSpPr>
          <p:cNvPr id="179" name="Google Shape;179;p33"/>
          <p:cNvSpPr txBox="1"/>
          <p:nvPr/>
        </p:nvSpPr>
        <p:spPr>
          <a:xfrm>
            <a:off x="8515859" y="4569034"/>
            <a:ext cx="548700" cy="52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BR" sz="2000"/>
              <a:t>‹#›</a:t>
            </a:fld>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