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88" r:id="rId3"/>
    <p:sldId id="308" r:id="rId4"/>
    <p:sldId id="313" r:id="rId5"/>
    <p:sldId id="314" r:id="rId6"/>
    <p:sldId id="319" r:id="rId7"/>
    <p:sldId id="315" r:id="rId8"/>
    <p:sldId id="316" r:id="rId9"/>
    <p:sldId id="317" r:id="rId10"/>
    <p:sldId id="318" r:id="rId11"/>
    <p:sldId id="320" r:id="rId12"/>
    <p:sldId id="321" r:id="rId13"/>
    <p:sldId id="303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79CC93D-E52E-4D84-901B-11D7331DD495}">
          <p14:sldIdLst>
            <p14:sldId id="259"/>
          </p14:sldIdLst>
        </p14:section>
        <p14:section name="Visão Geral e Objetivos" id="{ABA716BF-3A5C-4ADB-94C9-CFEF84EBA240}">
          <p14:sldIdLst>
            <p14:sldId id="288"/>
            <p14:sldId id="308"/>
            <p14:sldId id="313"/>
            <p14:sldId id="314"/>
            <p14:sldId id="319"/>
            <p14:sldId id="315"/>
            <p14:sldId id="316"/>
            <p14:sldId id="317"/>
            <p14:sldId id="318"/>
            <p14:sldId id="320"/>
            <p14:sldId id="321"/>
          </p14:sldIdLst>
        </p14:section>
        <p14:section name="Tópico 1" id="{6D9936A3-3945-4757-BC8B-B5C252D8E036}">
          <p14:sldIdLst>
            <p14:sldId id="3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86855" autoAdjust="0"/>
  </p:normalViewPr>
  <p:slideViewPr>
    <p:cSldViewPr>
      <p:cViewPr>
        <p:scale>
          <a:sx n="70" d="100"/>
          <a:sy n="70" d="100"/>
        </p:scale>
        <p:origin x="-1500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pt-BR" sz="44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pt-BR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pt-BR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pt-BR" sz="4400" dirty="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pt-BR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pt-BR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pt-BR" sz="3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Swing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pt-BR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pt-BR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AWT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pt-BR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pt-BR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pt-BR"/>
        </a:p>
      </dgm:t>
    </dgm:pt>
    <dgm:pt modelId="{7E429971-BC57-430F-BB25-C0574E5E39E3}" type="pres">
      <dgm:prSet presAssocID="{74EE5CD8-078F-4590-BF9C-A341A294A016}" presName="parentText" presStyleLbl="node1" presStyleIdx="0" presStyleCnt="2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2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pt-BR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pt-BR"/>
        </a:p>
      </dgm:t>
    </dgm:pt>
    <dgm:pt modelId="{C04276DC-EE64-470A-B8BC-09067B8045FA}" type="pres">
      <dgm:prSet presAssocID="{AA046201-5C4D-445E-BF0B-5C6D2B0A1945}" presName="parentText" presStyleLbl="node1" presStyleIdx="1" presStyleCnt="2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2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</dgm:ptLst>
  <dgm:cxnLst>
    <dgm:cxn modelId="{819C2690-B9E0-451B-9AFE-72B483763114}" type="presOf" srcId="{74EE5CD8-078F-4590-BF9C-A341A294A016}" destId="{7E429971-BC57-430F-BB25-C0574E5E39E3}" srcOrd="0" destOrd="0" presId="urn:microsoft.com/office/officeart/2005/8/layout/vList5"/>
    <dgm:cxn modelId="{16BA49ED-55EF-4E82-9F9A-509579A0EE86}" type="presOf" srcId="{F6FEADD9-F67D-41F5-BA4C-3C84956E7F46}" destId="{AAE7A1E6-6847-453D-B55B-8A82BF138C1D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278BC06F-4B11-4E42-81FC-8BF7EE7373AD}" type="presOf" srcId="{AA046201-5C4D-445E-BF0B-5C6D2B0A1945}" destId="{C04276DC-EE64-470A-B8BC-09067B8045FA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6E7A3C6C-3378-4E9F-93AF-A21D1DCA6ACF}" type="presOf" srcId="{1E4D3931-0DBD-4211-A24A-6AF364284B1E}" destId="{D54B1729-BC98-42C1-9C6C-D65DCBA4358F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633C54C9-1FBA-4991-A8C8-677F40AD0A48}" type="presOf" srcId="{C59269D0-92A5-481C-BA64-727AFB0DD545}" destId="{B37A5355-225B-4C6F-AED7-6C620F99EECC}" srcOrd="0" destOrd="0" presId="urn:microsoft.com/office/officeart/2005/8/layout/vList5"/>
    <dgm:cxn modelId="{0363FBEF-61EC-45B7-AED4-C8CE699F5572}" type="presParOf" srcId="{AAE7A1E6-6847-453D-B55B-8A82BF138C1D}" destId="{C4407577-18A2-46E0-8805-2838042EB67A}" srcOrd="0" destOrd="0" presId="urn:microsoft.com/office/officeart/2005/8/layout/vList5"/>
    <dgm:cxn modelId="{D1854797-2C46-49F2-81D0-9DBA0B8BF6E7}" type="presParOf" srcId="{C4407577-18A2-46E0-8805-2838042EB67A}" destId="{7E429971-BC57-430F-BB25-C0574E5E39E3}" srcOrd="0" destOrd="0" presId="urn:microsoft.com/office/officeart/2005/8/layout/vList5"/>
    <dgm:cxn modelId="{24D3F413-4DAB-441C-9AD3-5292ED547036}" type="presParOf" srcId="{C4407577-18A2-46E0-8805-2838042EB67A}" destId="{D54B1729-BC98-42C1-9C6C-D65DCBA4358F}" srcOrd="1" destOrd="0" presId="urn:microsoft.com/office/officeart/2005/8/layout/vList5"/>
    <dgm:cxn modelId="{8AFAA7BB-8256-4F58-86B3-A6EF57A4D407}" type="presParOf" srcId="{AAE7A1E6-6847-453D-B55B-8A82BF138C1D}" destId="{AB8574CC-D4F2-4555-AEE3-F4EE58B11D03}" srcOrd="1" destOrd="0" presId="urn:microsoft.com/office/officeart/2005/8/layout/vList5"/>
    <dgm:cxn modelId="{77EDDEF3-9FF9-4A07-971F-AFEB250CD2E1}" type="presParOf" srcId="{AAE7A1E6-6847-453D-B55B-8A82BF138C1D}" destId="{85B8F607-FDD8-476A-ADBE-E1250824F294}" srcOrd="2" destOrd="0" presId="urn:microsoft.com/office/officeart/2005/8/layout/vList5"/>
    <dgm:cxn modelId="{AEC898CF-758B-4BF7-8736-3FD974FE9203}" type="presParOf" srcId="{85B8F607-FDD8-476A-ADBE-E1250824F294}" destId="{C04276DC-EE64-470A-B8BC-09067B8045FA}" srcOrd="0" destOrd="0" presId="urn:microsoft.com/office/officeart/2005/8/layout/vList5"/>
    <dgm:cxn modelId="{4680EB54-AE11-4096-BAF6-BA52A53D332D}" type="presParOf" srcId="{85B8F607-FDD8-476A-ADBE-E1250824F294}" destId="{B37A5355-225B-4C6F-AED7-6C620F99EE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495443" y="-1956240"/>
          <a:ext cx="1746623" cy="609586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AWT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320820" y="218383"/>
        <a:ext cx="6095869" cy="1746623"/>
      </dsp:txXfrm>
    </dsp:sp>
    <dsp:sp modelId="{7E429971-BC57-430F-BB25-C0574E5E39E3}">
      <dsp:nvSpPr>
        <dsp:cNvPr id="0" name=""/>
        <dsp:cNvSpPr/>
      </dsp:nvSpPr>
      <dsp:spPr>
        <a:xfrm>
          <a:off x="133" y="0"/>
          <a:ext cx="1320687" cy="21832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/>
            <a:t>1</a:t>
          </a:r>
        </a:p>
      </dsp:txBody>
      <dsp:txXfrm>
        <a:off x="64604" y="64471"/>
        <a:ext cx="1191745" cy="2054337"/>
      </dsp:txXfrm>
    </dsp:sp>
    <dsp:sp modelId="{B37A5355-225B-4C6F-AED7-6C620F99EECC}">
      <dsp:nvSpPr>
        <dsp:cNvPr id="0" name=""/>
        <dsp:cNvSpPr/>
      </dsp:nvSpPr>
      <dsp:spPr>
        <a:xfrm rot="5400000">
          <a:off x="3495443" y="336202"/>
          <a:ext cx="1746623" cy="6095869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Swing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320820" y="2510825"/>
        <a:ext cx="6095869" cy="1746623"/>
      </dsp:txXfrm>
    </dsp:sp>
    <dsp:sp modelId="{C04276DC-EE64-470A-B8BC-09067B8045FA}">
      <dsp:nvSpPr>
        <dsp:cNvPr id="0" name=""/>
        <dsp:cNvSpPr/>
      </dsp:nvSpPr>
      <dsp:spPr>
        <a:xfrm>
          <a:off x="133" y="2292497"/>
          <a:ext cx="1320687" cy="2183279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dirty="0"/>
            <a:t>2</a:t>
          </a:r>
        </a:p>
      </dsp:txBody>
      <dsp:txXfrm>
        <a:off x="64604" y="2356968"/>
        <a:ext cx="1191745" cy="2054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09/08/2015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946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pPr/>
              <a:t>09/08/2015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3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pt-BR"/>
            </a:pPr>
            <a:endParaRPr lang="pt-BR" sz="12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dirty="0" smtClean="0"/>
              <a:t>Microsoft </a:t>
            </a:r>
            <a:r>
              <a:rPr lang="pt-BR" b="1" dirty="0" smtClean="0"/>
              <a:t>Excelência em Engenharia</a:t>
            </a:r>
            <a:endParaRPr lang="pt-B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dirty="0" smtClean="0"/>
              <a:t>Confidencial da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pt-BR" smtClean="0"/>
              <a:pPr/>
              <a:t>13</a:t>
            </a:fld>
            <a:endParaRPr lang="pt-B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267744" y="1196752"/>
            <a:ext cx="6503280" cy="2559273"/>
          </a:xfrm>
        </p:spPr>
        <p:txBody>
          <a:bodyPr>
            <a:noAutofit/>
          </a:bodyPr>
          <a:lstStyle/>
          <a:p>
            <a:pPr algn="l"/>
            <a:r>
              <a:rPr lang="pt-BR" dirty="0"/>
              <a:t>Aplicações de Linguagem de Programação Orientada a Objetos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+mn-lt"/>
              </a:rPr>
              <a:t> Alécio Godoi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 </a:t>
            </a:r>
            <a:r>
              <a:rPr lang="pt-BR" dirty="0" err="1"/>
              <a:t>javax.swing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10</a:t>
            </a:fld>
            <a:endParaRPr kumimoji="0"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92696"/>
            <a:ext cx="5467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323610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Métodos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dirty="0" smtClean="0"/>
              <a:t>Apresentação - 10/08/2013</a:t>
            </a:r>
            <a:endParaRPr kumimoji="0"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Linguagem de Programação Estruturada</a:t>
            </a:r>
            <a:endParaRPr kumimoji="0"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11</a:t>
            </a:fld>
            <a:endParaRPr kumimoji="0"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466178"/>
              </p:ext>
            </p:extLst>
          </p:nvPr>
        </p:nvGraphicFramePr>
        <p:xfrm>
          <a:off x="666464" y="1296769"/>
          <a:ext cx="8298024" cy="4761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368"/>
                <a:gridCol w="2736304"/>
                <a:gridCol w="316835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Classe/Método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Descrição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Exemplo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Dimension (</a:t>
                      </a:r>
                      <a:r>
                        <a:rPr lang="pt-BR" sz="1200" dirty="0" err="1" smtClean="0"/>
                        <a:t>int</a:t>
                      </a:r>
                      <a:r>
                        <a:rPr lang="pt-BR" sz="1200" dirty="0" smtClean="0"/>
                        <a:t> width,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baseline="0" dirty="0" err="1" smtClean="0"/>
                        <a:t>int</a:t>
                      </a:r>
                      <a:r>
                        <a:rPr lang="pt-BR" sz="1200" baseline="0" dirty="0" smtClean="0"/>
                        <a:t> height)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Encapsula</a:t>
                      </a:r>
                      <a:r>
                        <a:rPr lang="pt-BR" sz="1200" baseline="0" dirty="0" smtClean="0"/>
                        <a:t> a largura(width) e o comprimento (height)  de um componente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Dimension d01 = new Dimension (640, 480);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</a:tr>
              <a:tr h="545247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Frame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 smtClean="0"/>
                        <a:t>É uma janela de nível superior com um título e uma borda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Frame t01 = new Frame();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setVisible (boolean </a:t>
                      </a:r>
                      <a:r>
                        <a:rPr lang="pt-BR" sz="1200" b="1" dirty="0" smtClean="0"/>
                        <a:t>b</a:t>
                      </a:r>
                      <a:r>
                        <a:rPr lang="pt-BR" sz="1200" dirty="0" smtClean="0"/>
                        <a:t>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 smtClean="0"/>
                        <a:t>Metodo que mostra ou oculta um</a:t>
                      </a:r>
                      <a:r>
                        <a:rPr lang="pt-PT" sz="1200" baseline="0" dirty="0" smtClean="0"/>
                        <a:t>a Janela (Frame)</a:t>
                      </a:r>
                      <a:r>
                        <a:rPr lang="pt-PT" sz="1200" dirty="0" smtClean="0"/>
                        <a:t>, dependendo do valor</a:t>
                      </a:r>
                      <a:r>
                        <a:rPr lang="pt-PT" sz="1200" baseline="0" dirty="0" smtClean="0"/>
                        <a:t> passado para </a:t>
                      </a:r>
                      <a:r>
                        <a:rPr lang="pt-PT" sz="1200" b="1" baseline="0" dirty="0" smtClean="0"/>
                        <a:t>b</a:t>
                      </a:r>
                      <a:r>
                        <a:rPr lang="pt-PT" sz="1200" baseline="0" dirty="0" smtClean="0"/>
                        <a:t> true = visivel  ou false = invisivel  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t01.setVisible</a:t>
                      </a:r>
                      <a:r>
                        <a:rPr lang="pt-BR" sz="1200" baseline="0" dirty="0" smtClean="0"/>
                        <a:t> ( true );    // Janela visível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t01.setVisible</a:t>
                      </a:r>
                      <a:r>
                        <a:rPr lang="pt-BR" sz="1200" baseline="0" dirty="0" smtClean="0"/>
                        <a:t> ( false);    // Janela invisível</a:t>
                      </a:r>
                      <a:endParaRPr lang="pt-BR" sz="1200" dirty="0" smtClean="0"/>
                    </a:p>
                    <a:p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setTitle</a:t>
                      </a:r>
                      <a:r>
                        <a:rPr lang="pt-BR" sz="1200" baseline="0" dirty="0" smtClean="0"/>
                        <a:t> ( </a:t>
                      </a:r>
                      <a:r>
                        <a:rPr lang="pt-BR" sz="1200" baseline="0" dirty="0" err="1" smtClean="0"/>
                        <a:t>String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b="1" baseline="0" dirty="0" smtClean="0"/>
                        <a:t>texto</a:t>
                      </a:r>
                      <a:r>
                        <a:rPr lang="pt-BR" sz="1200" baseline="0" dirty="0" smtClean="0"/>
                        <a:t> 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Define o titulo de uma Janela (Frame)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t01.setTitle ( “Janela</a:t>
                      </a:r>
                      <a:r>
                        <a:rPr lang="pt-BR" sz="1200" baseline="0" dirty="0" smtClean="0"/>
                        <a:t> 01</a:t>
                      </a:r>
                      <a:r>
                        <a:rPr lang="pt-BR" sz="1200" dirty="0" smtClean="0"/>
                        <a:t>” );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setResizable</a:t>
                      </a:r>
                      <a:r>
                        <a:rPr lang="pt-BR" sz="1200" dirty="0" smtClean="0"/>
                        <a:t> (boolean </a:t>
                      </a:r>
                      <a:r>
                        <a:rPr lang="pt-BR" sz="1200" b="1" dirty="0" smtClean="0"/>
                        <a:t>b</a:t>
                      </a:r>
                      <a:r>
                        <a:rPr lang="pt-BR" sz="1200" dirty="0" smtClean="0"/>
                        <a:t>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Define</a:t>
                      </a:r>
                      <a:r>
                        <a:rPr lang="pt-BR" sz="1200" baseline="0" dirty="0" smtClean="0"/>
                        <a:t> se a Janela (Frame) pode ou não ser redimensionada, através do valor de </a:t>
                      </a:r>
                      <a:r>
                        <a:rPr lang="pt-BR" sz="1200" b="1" baseline="0" dirty="0" smtClean="0"/>
                        <a:t>b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aseline="0" dirty="0" smtClean="0"/>
                        <a:t>// Janela pode ser redimensionada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t01.setResizable </a:t>
                      </a:r>
                      <a:r>
                        <a:rPr lang="pt-BR" sz="1200" baseline="0" dirty="0" smtClean="0"/>
                        <a:t> ( true );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/>
                    </a:p>
                    <a:p>
                      <a:r>
                        <a:rPr lang="pt-BR" sz="1200" baseline="0" dirty="0" smtClean="0"/>
                        <a:t>// Janela  NÃO pode ser redimensionada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t01.setResizable </a:t>
                      </a:r>
                      <a:r>
                        <a:rPr lang="pt-BR" sz="1200" baseline="0" dirty="0" smtClean="0"/>
                        <a:t> ( false );    </a:t>
                      </a:r>
                      <a:endParaRPr lang="pt-BR" sz="1200" dirty="0" smtClean="0"/>
                    </a:p>
                    <a:p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setSize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width, 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height)</a:t>
                      </a:r>
                    </a:p>
                    <a:p>
                      <a:r>
                        <a:rPr lang="en-US" sz="1200" dirty="0" err="1" smtClean="0"/>
                        <a:t>setSize</a:t>
                      </a:r>
                      <a:r>
                        <a:rPr lang="en-US" sz="1200" dirty="0" smtClean="0"/>
                        <a:t>(Dimension d)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/>
                        <a:t>Define o tamanho de um componente,</a:t>
                      </a:r>
                      <a:r>
                        <a:rPr lang="pt-BR" sz="1200" b="0" baseline="0" dirty="0" smtClean="0"/>
                        <a:t> podem ser passadas a largura (width)  e a altura (height) ou uma objeto do tipo Dimension</a:t>
                      </a:r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t01.setSize</a:t>
                      </a:r>
                      <a:r>
                        <a:rPr lang="pt-BR" sz="1200" baseline="0" dirty="0" smtClean="0"/>
                        <a:t> ( 500, 200);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7900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Métodos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dirty="0" smtClean="0"/>
              <a:t>Apresentação - 10/08/2013</a:t>
            </a:r>
            <a:endParaRPr kumimoji="0"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Linguagem de Programação Estruturada</a:t>
            </a:r>
            <a:endParaRPr kumimoji="0"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12</a:t>
            </a:fld>
            <a:endParaRPr kumimoji="0"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553709"/>
              </p:ext>
            </p:extLst>
          </p:nvPr>
        </p:nvGraphicFramePr>
        <p:xfrm>
          <a:off x="666464" y="1296769"/>
          <a:ext cx="797812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466"/>
                <a:gridCol w="3200222"/>
                <a:gridCol w="270443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Classe/Método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Descrição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Exemplo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setBackground</a:t>
                      </a:r>
                      <a:r>
                        <a:rPr lang="pt-BR" sz="1200" dirty="0" smtClean="0"/>
                        <a:t>(Color </a:t>
                      </a:r>
                      <a:r>
                        <a:rPr lang="pt-BR" sz="1200" dirty="0" err="1" smtClean="0"/>
                        <a:t>bgColor</a:t>
                      </a:r>
                      <a:r>
                        <a:rPr lang="pt-BR" sz="1200" dirty="0" smtClean="0"/>
                        <a:t>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Método</a:t>
                      </a:r>
                      <a:r>
                        <a:rPr lang="pt-BR" sz="1200" baseline="0" dirty="0" smtClean="0"/>
                        <a:t> que d</a:t>
                      </a:r>
                      <a:r>
                        <a:rPr lang="pt-BR" sz="1200" dirty="0" smtClean="0"/>
                        <a:t>efine a cor de fundo de um componente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// de</a:t>
                      </a:r>
                      <a:r>
                        <a:rPr lang="pt-BR" sz="1200" baseline="0" dirty="0" smtClean="0"/>
                        <a:t> fine a cor de fundo como vermelha</a:t>
                      </a:r>
                      <a:endParaRPr lang="pt-BR" sz="1200" dirty="0" smtClean="0"/>
                    </a:p>
                    <a:p>
                      <a:r>
                        <a:rPr lang="pt-BR" sz="1200" dirty="0" smtClean="0"/>
                        <a:t>t01.setBackground ( </a:t>
                      </a:r>
                      <a:r>
                        <a:rPr lang="pt-BR" sz="1200" dirty="0" err="1" smtClean="0"/>
                        <a:t>Color.red</a:t>
                      </a:r>
                      <a:r>
                        <a:rPr lang="pt-BR" sz="1200" dirty="0" smtClean="0"/>
                        <a:t> );</a:t>
                      </a:r>
                    </a:p>
                  </a:txBody>
                  <a:tcPr/>
                </a:tc>
              </a:tr>
              <a:tr h="54524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setBounds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x, 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y,</a:t>
                      </a:r>
                    </a:p>
                    <a:p>
                      <a:r>
                        <a:rPr lang="en-US" sz="1200" dirty="0" smtClean="0"/>
                        <a:t>             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width,</a:t>
                      </a:r>
                    </a:p>
                    <a:p>
                      <a:r>
                        <a:rPr lang="en-US" sz="1200" dirty="0" smtClean="0"/>
                        <a:t>             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height)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Posiciona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e </a:t>
                      </a:r>
                      <a:r>
                        <a:rPr lang="pt-BR" sz="1200" dirty="0" smtClean="0"/>
                        <a:t>redimensiona um componente. A nova localização do canto superior-esquerdo é especificado por x e y, e o novo tamanho é especificado pela sua largura e altura.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t01.setBounds(</a:t>
                      </a:r>
                      <a:r>
                        <a:rPr lang="pt-BR" sz="1200" baseline="0" dirty="0" smtClean="0"/>
                        <a:t> 10, 50, 500, 300 );</a:t>
                      </a:r>
                      <a:endParaRPr lang="pt-BR" sz="1200" dirty="0"/>
                    </a:p>
                  </a:txBody>
                  <a:tcPr/>
                </a:tc>
              </a:tr>
              <a:tr h="545247"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setLocation</a:t>
                      </a:r>
                      <a:r>
                        <a:rPr lang="pt-BR" sz="1200" dirty="0" smtClean="0"/>
                        <a:t>(</a:t>
                      </a:r>
                      <a:r>
                        <a:rPr lang="pt-BR" sz="1200" dirty="0" err="1" smtClean="0"/>
                        <a:t>int</a:t>
                      </a:r>
                      <a:r>
                        <a:rPr lang="pt-BR" sz="1200" dirty="0" smtClean="0"/>
                        <a:t> x, </a:t>
                      </a:r>
                      <a:r>
                        <a:rPr lang="pt-BR" sz="1200" dirty="0" err="1" smtClean="0"/>
                        <a:t>int</a:t>
                      </a:r>
                      <a:r>
                        <a:rPr lang="pt-BR" sz="1200" dirty="0" smtClean="0"/>
                        <a:t> y)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Define a localização de um componente. O canto superior esquerdo da nova localização é especificado pelos parâmetros x e y.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t01.setLocation ( 10, 50 );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2291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pt-BR"/>
            </a:pPr>
            <a:r>
              <a:rPr lang="pt-BR"/>
              <a:t>Perguntas?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13</a:t>
            </a:fld>
            <a:endParaRPr kumimoji="0"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51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95913233"/>
              </p:ext>
            </p:extLst>
          </p:nvPr>
        </p:nvGraphicFramePr>
        <p:xfrm>
          <a:off x="1115616" y="1545456"/>
          <a:ext cx="7416824" cy="4475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Sistemas Distribuídos</a:t>
            </a:r>
            <a:endParaRPr kumimoji="0"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833629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/>
              <a:t>Introdução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13980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 </a:t>
            </a:r>
            <a:r>
              <a:rPr lang="pt-BR" dirty="0" err="1"/>
              <a:t>java.awt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0" y="1169456"/>
            <a:ext cx="8077200" cy="5256584"/>
          </a:xfrm>
        </p:spPr>
        <p:txBody>
          <a:bodyPr>
            <a:noAutofit/>
          </a:bodyPr>
          <a:lstStyle/>
          <a:p>
            <a:r>
              <a:rPr lang="pt-BR" sz="2400" b="1" dirty="0"/>
              <a:t>AWT (Abstract </a:t>
            </a:r>
            <a:r>
              <a:rPr lang="pt-BR" sz="2400" b="1" dirty="0" err="1"/>
              <a:t>Window</a:t>
            </a:r>
            <a:r>
              <a:rPr lang="pt-BR" sz="2400" b="1" dirty="0"/>
              <a:t> Toolkit)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É</a:t>
            </a:r>
            <a:r>
              <a:rPr lang="pt-BR" sz="2000" dirty="0" smtClean="0"/>
              <a:t> </a:t>
            </a:r>
            <a:r>
              <a:rPr lang="pt-BR" sz="2000" dirty="0"/>
              <a:t>uma biblioteca para a programação de interface gráfica com o </a:t>
            </a:r>
            <a:r>
              <a:rPr lang="pt-BR" sz="2000" dirty="0" smtClean="0"/>
              <a:t>usuário (</a:t>
            </a:r>
            <a:r>
              <a:rPr lang="pt-BR" sz="2000" b="1" dirty="0" err="1" smtClean="0"/>
              <a:t>Graphical</a:t>
            </a:r>
            <a:r>
              <a:rPr lang="pt-BR" sz="2000" b="1" dirty="0" smtClean="0"/>
              <a:t> </a:t>
            </a:r>
            <a:r>
              <a:rPr lang="pt-BR" sz="2000" b="1" dirty="0" err="1"/>
              <a:t>User</a:t>
            </a:r>
            <a:r>
              <a:rPr lang="pt-BR" sz="2000" b="1" dirty="0"/>
              <a:t> Interface - GUI</a:t>
            </a:r>
            <a:r>
              <a:rPr lang="pt-BR" sz="2000" dirty="0"/>
              <a:t>) no qual seus elementos dependem </a:t>
            </a:r>
            <a:r>
              <a:rPr lang="pt-BR" sz="2000" dirty="0" smtClean="0"/>
              <a:t>do sistema </a:t>
            </a:r>
            <a:r>
              <a:rPr lang="pt-BR" sz="2000" dirty="0"/>
              <a:t>de interface gráfica nativo.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 smtClean="0"/>
              <a:t>Possibilita </a:t>
            </a:r>
            <a:r>
              <a:rPr lang="pt-BR" sz="2000" dirty="0"/>
              <a:t>também manipular eventos (ações) realizadas nesta interface.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 smtClean="0"/>
              <a:t>Controla </a:t>
            </a:r>
            <a:r>
              <a:rPr lang="pt-BR" sz="2000" dirty="0"/>
              <a:t>o posicionamento de componentes visuais em programas que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P</a:t>
            </a:r>
            <a:r>
              <a:rPr lang="pt-BR" sz="2000" dirty="0" smtClean="0"/>
              <a:t>ossuem </a:t>
            </a:r>
            <a:r>
              <a:rPr lang="pt-BR" sz="2000" dirty="0"/>
              <a:t>interface gráfica com a API Java.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 smtClean="0"/>
              <a:t>As </a:t>
            </a:r>
            <a:r>
              <a:rPr lang="pt-BR" sz="2000" dirty="0"/>
              <a:t>atuais </a:t>
            </a:r>
            <a:r>
              <a:rPr lang="pt-BR" sz="2000" dirty="0" err="1" smtClean="0"/>
              <a:t>JDK’s</a:t>
            </a:r>
            <a:r>
              <a:rPr lang="pt-BR" sz="2000" dirty="0" smtClean="0"/>
              <a:t> (Java </a:t>
            </a:r>
            <a:r>
              <a:rPr lang="pt-BR" sz="2000" dirty="0" err="1" smtClean="0"/>
              <a:t>Development</a:t>
            </a:r>
            <a:r>
              <a:rPr lang="pt-BR" sz="2000" dirty="0" smtClean="0"/>
              <a:t> Kit) </a:t>
            </a:r>
            <a:r>
              <a:rPr lang="pt-BR" sz="2000" dirty="0"/>
              <a:t>apresentam um grande número de componentes gráficos</a:t>
            </a:r>
            <a:r>
              <a:rPr lang="pt-BR" sz="2000" dirty="0" smtClean="0"/>
              <a:t>.</a:t>
            </a:r>
          </a:p>
          <a:p>
            <a:r>
              <a:rPr lang="pt-BR" sz="2400" b="1" dirty="0"/>
              <a:t>Containers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 smtClean="0"/>
              <a:t>Componentes</a:t>
            </a:r>
            <a:endParaRPr lang="pt-B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 smtClean="0"/>
              <a:t>Gerenciadores </a:t>
            </a:r>
            <a:r>
              <a:rPr lang="pt-BR" sz="2000" dirty="0"/>
              <a:t>de Layout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 smtClean="0"/>
              <a:t>Cores </a:t>
            </a:r>
            <a:r>
              <a:rPr lang="pt-BR" sz="2000" dirty="0"/>
              <a:t>Desenhos e Fontes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29282397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 </a:t>
            </a:r>
            <a:r>
              <a:rPr lang="pt-BR" dirty="0" err="1"/>
              <a:t>java.awt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b="1" dirty="0" smtClean="0"/>
              <a:t>Componentes </a:t>
            </a:r>
            <a:r>
              <a:rPr lang="pt-BR" sz="2800" b="1" dirty="0"/>
              <a:t>gráficos</a:t>
            </a:r>
            <a:r>
              <a:rPr lang="pt-BR" sz="2800" dirty="0"/>
              <a:t> </a:t>
            </a:r>
            <a:endParaRPr lang="pt-B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/>
              <a:t>São </a:t>
            </a:r>
            <a:r>
              <a:rPr lang="pt-BR" sz="2400" dirty="0"/>
              <a:t>classes que contém membros associados </a:t>
            </a:r>
            <a:r>
              <a:rPr lang="pt-BR" sz="2400" dirty="0" smtClean="0"/>
              <a:t>a informações </a:t>
            </a:r>
            <a:r>
              <a:rPr lang="pt-BR" sz="2400" dirty="0"/>
              <a:t>visuais, como cores, dimensões e bordas.</a:t>
            </a:r>
          </a:p>
          <a:p>
            <a:r>
              <a:rPr lang="pt-BR" sz="2800" dirty="0" smtClean="0"/>
              <a:t>Para </a:t>
            </a:r>
            <a:r>
              <a:rPr lang="pt-BR" sz="2800" dirty="0"/>
              <a:t>criar um programa com interface gráfica com o usuário, deve </a:t>
            </a:r>
            <a:r>
              <a:rPr lang="pt-BR" sz="2800" dirty="0" smtClean="0"/>
              <a:t>ser levado </a:t>
            </a:r>
            <a:r>
              <a:rPr lang="pt-BR" sz="2800" dirty="0"/>
              <a:t>em considerações fatores como: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/>
              <a:t>Aspectos </a:t>
            </a:r>
            <a:r>
              <a:rPr lang="pt-BR" sz="2400" dirty="0"/>
              <a:t>de ergonomia de software;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/>
              <a:t>Aspectos </a:t>
            </a:r>
            <a:r>
              <a:rPr lang="pt-BR" sz="2400" dirty="0"/>
              <a:t>de usabilidade;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/>
              <a:t>Entre </a:t>
            </a:r>
            <a:r>
              <a:rPr lang="pt-BR" sz="2400" dirty="0"/>
              <a:t>outros fatores.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2850037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 </a:t>
            </a:r>
            <a:r>
              <a:rPr lang="pt-BR" dirty="0" err="1"/>
              <a:t>java.awt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Alguns Componentes AWT</a:t>
            </a:r>
          </a:p>
          <a:p>
            <a:pPr lvl="1"/>
            <a:r>
              <a:rPr lang="pt-BR" dirty="0" smtClean="0"/>
              <a:t>Frame</a:t>
            </a:r>
          </a:p>
          <a:p>
            <a:pPr lvl="1"/>
            <a:r>
              <a:rPr lang="pt-BR" dirty="0" err="1" smtClean="0"/>
              <a:t>Label</a:t>
            </a:r>
            <a:endParaRPr lang="pt-BR" dirty="0"/>
          </a:p>
          <a:p>
            <a:pPr lvl="1"/>
            <a:r>
              <a:rPr lang="pt-BR" dirty="0" smtClean="0"/>
              <a:t>Button</a:t>
            </a:r>
            <a:endParaRPr lang="pt-BR" dirty="0"/>
          </a:p>
          <a:p>
            <a:pPr lvl="1"/>
            <a:r>
              <a:rPr lang="pt-BR" dirty="0" err="1" smtClean="0"/>
              <a:t>Checkbox</a:t>
            </a:r>
            <a:endParaRPr lang="pt-BR" dirty="0"/>
          </a:p>
          <a:p>
            <a:pPr lvl="1"/>
            <a:r>
              <a:rPr lang="pt-BR" dirty="0" err="1" smtClean="0"/>
              <a:t>CheckboxGroup</a:t>
            </a:r>
            <a:endParaRPr lang="pt-BR" dirty="0"/>
          </a:p>
          <a:p>
            <a:pPr lvl="1"/>
            <a:r>
              <a:rPr lang="pt-BR" dirty="0" err="1" smtClean="0"/>
              <a:t>TextField</a:t>
            </a:r>
            <a:endParaRPr lang="pt-BR" dirty="0"/>
          </a:p>
          <a:p>
            <a:pPr lvl="1"/>
            <a:r>
              <a:rPr lang="pt-BR" dirty="0" err="1" smtClean="0"/>
              <a:t>Choice</a:t>
            </a:r>
            <a:endParaRPr lang="pt-BR" dirty="0"/>
          </a:p>
          <a:p>
            <a:pPr lvl="1"/>
            <a:r>
              <a:rPr lang="pt-BR" dirty="0" err="1" smtClean="0"/>
              <a:t>TextArea</a:t>
            </a:r>
            <a:endParaRPr lang="pt-BR" dirty="0"/>
          </a:p>
          <a:p>
            <a:pPr lvl="1"/>
            <a:r>
              <a:rPr lang="pt-BR" dirty="0" err="1" smtClean="0"/>
              <a:t>List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6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364556269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Swing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Swing </a:t>
            </a:r>
            <a:r>
              <a:rPr lang="pt-BR" dirty="0"/>
              <a:t>é o nome dado ao pacote de classes desenvolvidas pelo "</a:t>
            </a:r>
            <a:r>
              <a:rPr lang="pt-BR" dirty="0" smtClean="0"/>
              <a:t>Projeto Swing</a:t>
            </a:r>
            <a:r>
              <a:rPr lang="pt-BR" dirty="0"/>
              <a:t>" – parte de um contexto maior chamado de Java </a:t>
            </a:r>
            <a:r>
              <a:rPr lang="pt-BR" dirty="0" smtClean="0"/>
              <a:t>Foundation Classes </a:t>
            </a:r>
            <a:r>
              <a:rPr lang="pt-BR" dirty="0"/>
              <a:t>- JFC.</a:t>
            </a:r>
          </a:p>
          <a:p>
            <a:r>
              <a:rPr lang="pt-BR" dirty="0" smtClean="0"/>
              <a:t>O </a:t>
            </a:r>
            <a:r>
              <a:rPr lang="pt-BR" dirty="0"/>
              <a:t>Swing consiste de um conjunto de componentes gráficos (</a:t>
            </a:r>
            <a:r>
              <a:rPr lang="pt-BR" dirty="0" smtClean="0"/>
              <a:t>extensões dos </a:t>
            </a:r>
            <a:r>
              <a:rPr lang="pt-BR" dirty="0"/>
              <a:t>componentes AWT e novos componentes)</a:t>
            </a:r>
          </a:p>
          <a:p>
            <a:r>
              <a:rPr lang="pt-BR" dirty="0" smtClean="0"/>
              <a:t>Conceito </a:t>
            </a:r>
            <a:r>
              <a:rPr lang="pt-BR" b="1" dirty="0"/>
              <a:t>look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feel</a:t>
            </a:r>
            <a:r>
              <a:rPr lang="pt-BR" b="1" dirty="0"/>
              <a:t> (L&amp;F) - </a:t>
            </a:r>
            <a:r>
              <a:rPr lang="pt-BR" dirty="0"/>
              <a:t>capacidade de um componente </a:t>
            </a:r>
            <a:r>
              <a:rPr lang="pt-BR" dirty="0" smtClean="0"/>
              <a:t>assumir aparências </a:t>
            </a:r>
            <a:r>
              <a:rPr lang="pt-BR" dirty="0"/>
              <a:t>diferentes sem alterações no código.</a:t>
            </a:r>
          </a:p>
          <a:p>
            <a:r>
              <a:rPr lang="pt-BR" dirty="0" smtClean="0"/>
              <a:t>É </a:t>
            </a:r>
            <a:r>
              <a:rPr lang="pt-BR" dirty="0"/>
              <a:t>possível criar uma aplicação Java que se adapte à aparência </a:t>
            </a:r>
            <a:r>
              <a:rPr lang="pt-BR" dirty="0" smtClean="0"/>
              <a:t>gráfica do </a:t>
            </a:r>
            <a:r>
              <a:rPr lang="pt-BR" dirty="0"/>
              <a:t>SO – assumindo um aspecto semelhante as demais </a:t>
            </a:r>
            <a:r>
              <a:rPr lang="pt-BR" dirty="0" smtClean="0"/>
              <a:t>janelas Windows</a:t>
            </a:r>
            <a:r>
              <a:rPr lang="pt-BR" dirty="0"/>
              <a:t>, Linux, Solaris, Macintosh, etc.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7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820840589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Swing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Os componentes Swing são 100% escritos em Java.</a:t>
            </a:r>
          </a:p>
          <a:p>
            <a:r>
              <a:rPr lang="pt-BR" dirty="0"/>
              <a:t>No Swing o objetivo é codificar apenas a funcionalidade do </a:t>
            </a:r>
            <a:r>
              <a:rPr lang="pt-BR" dirty="0" smtClean="0"/>
              <a:t>componente e </a:t>
            </a:r>
            <a:r>
              <a:rPr lang="pt-BR" dirty="0"/>
              <a:t>a sua relação com o modelo de dados ao qual está associado</a:t>
            </a:r>
          </a:p>
          <a:p>
            <a:r>
              <a:rPr lang="pt-BR" dirty="0"/>
              <a:t>A aparência fica a encargo do gerenciador de interface do usuário (</a:t>
            </a:r>
            <a:r>
              <a:rPr lang="pt-BR" dirty="0" smtClean="0"/>
              <a:t>GUI Manager</a:t>
            </a:r>
            <a:r>
              <a:rPr lang="pt-BR" dirty="0"/>
              <a:t>)</a:t>
            </a:r>
          </a:p>
          <a:p>
            <a:r>
              <a:rPr lang="pt-BR" dirty="0"/>
              <a:t>Este recurso foi incorporado às máquinas virtuais a partir da </a:t>
            </a:r>
            <a:r>
              <a:rPr lang="pt-BR"/>
              <a:t>versão </a:t>
            </a:r>
            <a:r>
              <a:rPr lang="pt-BR" smtClean="0"/>
              <a:t>1.3 do </a:t>
            </a:r>
            <a:r>
              <a:rPr lang="pt-BR" dirty="0"/>
              <a:t>ambiente de desenvolvimento Java (jdk1.3.1).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8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4266863363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 </a:t>
            </a:r>
            <a:r>
              <a:rPr lang="pt-BR" dirty="0" err="1"/>
              <a:t>javax.swing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9</a:t>
            </a:fld>
            <a:endParaRPr kumimoji="0"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14" y="1344513"/>
            <a:ext cx="798195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679305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770</Words>
  <Application>Microsoft Office PowerPoint</Application>
  <PresentationFormat>Apresentação na tela (4:3)</PresentationFormat>
  <Paragraphs>131</Paragraphs>
  <Slides>13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Treinamento</vt:lpstr>
      <vt:lpstr>Aplicações de Linguagem de Programação Orientada a Objetos</vt:lpstr>
      <vt:lpstr>Agenda</vt:lpstr>
      <vt:lpstr>Introdução</vt:lpstr>
      <vt:lpstr>Pacote java.awt</vt:lpstr>
      <vt:lpstr>Pacote java.awt</vt:lpstr>
      <vt:lpstr>Pacote java.awt</vt:lpstr>
      <vt:lpstr>Swing</vt:lpstr>
      <vt:lpstr>Swing</vt:lpstr>
      <vt:lpstr>Pacote javax.swing</vt:lpstr>
      <vt:lpstr>Pacote javax.swing</vt:lpstr>
      <vt:lpstr>Classes e Métodos</vt:lpstr>
      <vt:lpstr>Classes e Métodos</vt:lpstr>
      <vt:lpstr>Perguntas?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2013-08-10T11:58:17Z</dcterms:created>
  <dcterms:modified xsi:type="dcterms:W3CDTF">2015-08-09T15:08:01Z</dcterms:modified>
</cp:coreProperties>
</file>