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288" r:id="rId3"/>
    <p:sldId id="308" r:id="rId4"/>
    <p:sldId id="313" r:id="rId5"/>
    <p:sldId id="314" r:id="rId6"/>
    <p:sldId id="315" r:id="rId7"/>
    <p:sldId id="318" r:id="rId8"/>
    <p:sldId id="316" r:id="rId9"/>
    <p:sldId id="317" r:id="rId10"/>
    <p:sldId id="319" r:id="rId11"/>
    <p:sldId id="321" r:id="rId12"/>
    <p:sldId id="320" r:id="rId13"/>
    <p:sldId id="322" r:id="rId14"/>
    <p:sldId id="324" r:id="rId15"/>
    <p:sldId id="323" r:id="rId16"/>
    <p:sldId id="325" r:id="rId17"/>
    <p:sldId id="327" r:id="rId18"/>
    <p:sldId id="326" r:id="rId19"/>
    <p:sldId id="303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79CC93D-E52E-4D84-901B-11D7331DD495}">
          <p14:sldIdLst>
            <p14:sldId id="259"/>
          </p14:sldIdLst>
        </p14:section>
        <p14:section name="Visão Geral e Objetivos" id="{ABA716BF-3A5C-4ADB-94C9-CFEF84EBA240}">
          <p14:sldIdLst>
            <p14:sldId id="288"/>
            <p14:sldId id="308"/>
            <p14:sldId id="313"/>
            <p14:sldId id="314"/>
            <p14:sldId id="315"/>
            <p14:sldId id="318"/>
            <p14:sldId id="316"/>
            <p14:sldId id="317"/>
            <p14:sldId id="319"/>
            <p14:sldId id="321"/>
            <p14:sldId id="320"/>
            <p14:sldId id="322"/>
            <p14:sldId id="324"/>
            <p14:sldId id="323"/>
            <p14:sldId id="325"/>
            <p14:sldId id="327"/>
            <p14:sldId id="326"/>
          </p14:sldIdLst>
        </p14:section>
        <p14:section name="Tópico 1" id="{6D9936A3-3945-4757-BC8B-B5C252D8E036}">
          <p14:sldIdLst>
            <p14:sldId id="3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855" autoAdjust="0"/>
  </p:normalViewPr>
  <p:slideViewPr>
    <p:cSldViewPr>
      <p:cViewPr>
        <p:scale>
          <a:sx n="70" d="100"/>
          <a:sy n="70" d="100"/>
        </p:scale>
        <p:origin x="-79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pt-BR" sz="440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pt-BR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pt-BR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pt-BR" sz="4400" dirty="0"/>
            <a:t>2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pt-BR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pt-BR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pt-BR" sz="3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FlowLayout</a:t>
          </a:r>
          <a:endParaRPr lang="pt-B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pt-BR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pt-BR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Gerenciadores de Layout</a:t>
          </a:r>
          <a:endParaRPr lang="pt-B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pt-BR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pt-BR" sz="3200"/>
        </a:p>
      </dgm:t>
    </dgm:pt>
    <dgm:pt modelId="{C7635885-E1ED-42ED-AE3A-B4E5F9ED1BA2}">
      <dgm:prSet phldrT="[Text]" custT="1"/>
      <dgm:spPr/>
      <dgm:t>
        <a:bodyPr/>
        <a:lstStyle/>
        <a:p>
          <a:pPr marL="280988" indent="-280988"/>
          <a:r>
            <a: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Containers</a:t>
          </a:r>
          <a:endParaRPr lang="pt-B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2627B21-BB74-43D6-A42A-878F376FCDBF}" type="parTrans" cxnId="{9A2FCE66-23F3-4D27-8E37-9DB800297CAB}">
      <dgm:prSet/>
      <dgm:spPr/>
      <dgm:t>
        <a:bodyPr/>
        <a:lstStyle/>
        <a:p>
          <a:endParaRPr lang="pt-BR"/>
        </a:p>
      </dgm:t>
    </dgm:pt>
    <dgm:pt modelId="{CE56DA60-844F-4081-B8F5-56072523348F}" type="sibTrans" cxnId="{9A2FCE66-23F3-4D27-8E37-9DB800297CAB}">
      <dgm:prSet/>
      <dgm:spPr/>
      <dgm:t>
        <a:bodyPr/>
        <a:lstStyle/>
        <a:p>
          <a:endParaRPr lang="pt-BR"/>
        </a:p>
      </dgm:t>
    </dgm:pt>
    <dgm:pt modelId="{D32FD511-22E0-4DBF-BB76-BAB2356DABF1}">
      <dgm:prSet phldrT="[Text]" custT="1"/>
      <dgm:spPr/>
      <dgm:t>
        <a:bodyPr/>
        <a:lstStyle/>
        <a:p>
          <a:r>
            <a:rPr lang="pt-BR" sz="3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BorderLayout</a:t>
          </a:r>
          <a:endParaRPr lang="pt-B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3612309-EA32-4A72-BD69-6DDF937D54FA}" type="parTrans" cxnId="{2638BD7C-1519-4219-BE4E-C1D64CB33F16}">
      <dgm:prSet/>
      <dgm:spPr/>
      <dgm:t>
        <a:bodyPr/>
        <a:lstStyle/>
        <a:p>
          <a:endParaRPr lang="pt-BR"/>
        </a:p>
      </dgm:t>
    </dgm:pt>
    <dgm:pt modelId="{DE49C1F2-4C2C-4C9F-A404-830C36431B85}" type="sibTrans" cxnId="{2638BD7C-1519-4219-BE4E-C1D64CB33F16}">
      <dgm:prSet/>
      <dgm:spPr/>
      <dgm:t>
        <a:bodyPr/>
        <a:lstStyle/>
        <a:p>
          <a:endParaRPr lang="pt-BR"/>
        </a:p>
      </dgm:t>
    </dgm:pt>
    <dgm:pt modelId="{4E935B0F-C3A0-4DA2-861D-92FC000DB7E6}">
      <dgm:prSet phldrT="[Text]" custT="1"/>
      <dgm:spPr/>
      <dgm:t>
        <a:bodyPr/>
        <a:lstStyle/>
        <a:p>
          <a:r>
            <a:rPr lang="pt-BR" sz="3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GridLayout</a:t>
          </a:r>
          <a:endParaRPr lang="pt-B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586669-2575-4C70-8045-57F08ADB6DD2}" type="parTrans" cxnId="{583B9A5C-518B-4DBE-99E7-FF2BDB663B35}">
      <dgm:prSet/>
      <dgm:spPr/>
      <dgm:t>
        <a:bodyPr/>
        <a:lstStyle/>
        <a:p>
          <a:endParaRPr lang="pt-BR"/>
        </a:p>
      </dgm:t>
    </dgm:pt>
    <dgm:pt modelId="{30EF64BC-2201-4171-BB73-50307E7BF74E}" type="sibTrans" cxnId="{583B9A5C-518B-4DBE-99E7-FF2BDB663B35}">
      <dgm:prSet/>
      <dgm:spPr/>
      <dgm:t>
        <a:bodyPr/>
        <a:lstStyle/>
        <a:p>
          <a:endParaRPr lang="pt-BR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pt-BR"/>
        </a:p>
      </dgm:t>
    </dgm:pt>
    <dgm:pt modelId="{7E429971-BC57-430F-BB25-C0574E5E39E3}" type="pres">
      <dgm:prSet presAssocID="{74EE5CD8-078F-4590-BF9C-A341A294A016}" presName="parentText" presStyleLbl="node1" presStyleIdx="0" presStyleCnt="2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2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pt-BR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pt-BR"/>
        </a:p>
      </dgm:t>
    </dgm:pt>
    <dgm:pt modelId="{C04276DC-EE64-470A-B8BC-09067B8045FA}" type="pres">
      <dgm:prSet presAssocID="{AA046201-5C4D-445E-BF0B-5C6D2B0A1945}" presName="parentText" presStyleLbl="node1" presStyleIdx="1" presStyleCnt="2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2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</dgm:ptLst>
  <dgm:cxnLst>
    <dgm:cxn modelId="{583B9A5C-518B-4DBE-99E7-FF2BDB663B35}" srcId="{AA046201-5C4D-445E-BF0B-5C6D2B0A1945}" destId="{4E935B0F-C3A0-4DA2-861D-92FC000DB7E6}" srcOrd="2" destOrd="0" parTransId="{82586669-2575-4C70-8045-57F08ADB6DD2}" sibTransId="{30EF64BC-2201-4171-BB73-50307E7BF74E}"/>
    <dgm:cxn modelId="{819C2690-B9E0-451B-9AFE-72B483763114}" type="presOf" srcId="{74EE5CD8-078F-4590-BF9C-A341A294A016}" destId="{7E429971-BC57-430F-BB25-C0574E5E39E3}" srcOrd="0" destOrd="0" presId="urn:microsoft.com/office/officeart/2005/8/layout/vList5"/>
    <dgm:cxn modelId="{54A7ACB6-3C3D-449B-A096-AD66397B713F}" type="presOf" srcId="{C7635885-E1ED-42ED-AE3A-B4E5F9ED1BA2}" destId="{D54B1729-BC98-42C1-9C6C-D65DCBA4358F}" srcOrd="0" destOrd="1" presId="urn:microsoft.com/office/officeart/2005/8/layout/vList5"/>
    <dgm:cxn modelId="{2638BD7C-1519-4219-BE4E-C1D64CB33F16}" srcId="{AA046201-5C4D-445E-BF0B-5C6D2B0A1945}" destId="{D32FD511-22E0-4DBF-BB76-BAB2356DABF1}" srcOrd="1" destOrd="0" parTransId="{83612309-EA32-4A72-BD69-6DDF937D54FA}" sibTransId="{DE49C1F2-4C2C-4C9F-A404-830C36431B85}"/>
    <dgm:cxn modelId="{16BA49ED-55EF-4E82-9F9A-509579A0EE86}" type="presOf" srcId="{F6FEADD9-F67D-41F5-BA4C-3C84956E7F46}" destId="{AAE7A1E6-6847-453D-B55B-8A82BF138C1D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278BC06F-4B11-4E42-81FC-8BF7EE7373AD}" type="presOf" srcId="{AA046201-5C4D-445E-BF0B-5C6D2B0A1945}" destId="{C04276DC-EE64-470A-B8BC-09067B8045FA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C93D5F18-7EF4-49CF-88BD-03D3B4842630}" type="presOf" srcId="{4E935B0F-C3A0-4DA2-861D-92FC000DB7E6}" destId="{B37A5355-225B-4C6F-AED7-6C620F99EECC}" srcOrd="0" destOrd="2" presId="urn:microsoft.com/office/officeart/2005/8/layout/vList5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9A2FCE66-23F3-4D27-8E37-9DB800297CAB}" srcId="{1E4D3931-0DBD-4211-A24A-6AF364284B1E}" destId="{C7635885-E1ED-42ED-AE3A-B4E5F9ED1BA2}" srcOrd="0" destOrd="0" parTransId="{B2627B21-BB74-43D6-A42A-878F376FCDBF}" sibTransId="{CE56DA60-844F-4081-B8F5-56072523348F}"/>
    <dgm:cxn modelId="{6E7A3C6C-3378-4E9F-93AF-A21D1DCA6ACF}" type="presOf" srcId="{1E4D3931-0DBD-4211-A24A-6AF364284B1E}" destId="{D54B1729-BC98-42C1-9C6C-D65DCBA4358F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E5301AAF-57FF-44A3-B5A6-29D14B5625B5}" type="presOf" srcId="{D32FD511-22E0-4DBF-BB76-BAB2356DABF1}" destId="{B37A5355-225B-4C6F-AED7-6C620F99EECC}" srcOrd="0" destOrd="1" presId="urn:microsoft.com/office/officeart/2005/8/layout/vList5"/>
    <dgm:cxn modelId="{633C54C9-1FBA-4991-A8C8-677F40AD0A48}" type="presOf" srcId="{C59269D0-92A5-481C-BA64-727AFB0DD545}" destId="{B37A5355-225B-4C6F-AED7-6C620F99EECC}" srcOrd="0" destOrd="0" presId="urn:microsoft.com/office/officeart/2005/8/layout/vList5"/>
    <dgm:cxn modelId="{0363FBEF-61EC-45B7-AED4-C8CE699F5572}" type="presParOf" srcId="{AAE7A1E6-6847-453D-B55B-8A82BF138C1D}" destId="{C4407577-18A2-46E0-8805-2838042EB67A}" srcOrd="0" destOrd="0" presId="urn:microsoft.com/office/officeart/2005/8/layout/vList5"/>
    <dgm:cxn modelId="{D1854797-2C46-49F2-81D0-9DBA0B8BF6E7}" type="presParOf" srcId="{C4407577-18A2-46E0-8805-2838042EB67A}" destId="{7E429971-BC57-430F-BB25-C0574E5E39E3}" srcOrd="0" destOrd="0" presId="urn:microsoft.com/office/officeart/2005/8/layout/vList5"/>
    <dgm:cxn modelId="{24D3F413-4DAB-441C-9AD3-5292ED547036}" type="presParOf" srcId="{C4407577-18A2-46E0-8805-2838042EB67A}" destId="{D54B1729-BC98-42C1-9C6C-D65DCBA4358F}" srcOrd="1" destOrd="0" presId="urn:microsoft.com/office/officeart/2005/8/layout/vList5"/>
    <dgm:cxn modelId="{8AFAA7BB-8256-4F58-86B3-A6EF57A4D407}" type="presParOf" srcId="{AAE7A1E6-6847-453D-B55B-8A82BF138C1D}" destId="{AB8574CC-D4F2-4555-AEE3-F4EE58B11D03}" srcOrd="1" destOrd="0" presId="urn:microsoft.com/office/officeart/2005/8/layout/vList5"/>
    <dgm:cxn modelId="{77EDDEF3-9FF9-4A07-971F-AFEB250CD2E1}" type="presParOf" srcId="{AAE7A1E6-6847-453D-B55B-8A82BF138C1D}" destId="{85B8F607-FDD8-476A-ADBE-E1250824F294}" srcOrd="2" destOrd="0" presId="urn:microsoft.com/office/officeart/2005/8/layout/vList5"/>
    <dgm:cxn modelId="{AEC898CF-758B-4BF7-8736-3FD974FE9203}" type="presParOf" srcId="{85B8F607-FDD8-476A-ADBE-E1250824F294}" destId="{C04276DC-EE64-470A-B8BC-09067B8045FA}" srcOrd="0" destOrd="0" presId="urn:microsoft.com/office/officeart/2005/8/layout/vList5"/>
    <dgm:cxn modelId="{4680EB54-AE11-4096-BAF6-BA52A53D332D}" type="presParOf" srcId="{85B8F607-FDD8-476A-ADBE-E1250824F294}" destId="{B37A5355-225B-4C6F-AED7-6C620F99EEC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495443" y="-1956240"/>
          <a:ext cx="1746623" cy="609586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Gerenciadores de Layout</a:t>
          </a:r>
          <a:endParaRPr lang="pt-B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80988" lvl="2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Containers</a:t>
          </a:r>
          <a:endParaRPr lang="pt-B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320820" y="218383"/>
        <a:ext cx="6095869" cy="1746623"/>
      </dsp:txXfrm>
    </dsp:sp>
    <dsp:sp modelId="{7E429971-BC57-430F-BB25-C0574E5E39E3}">
      <dsp:nvSpPr>
        <dsp:cNvPr id="0" name=""/>
        <dsp:cNvSpPr/>
      </dsp:nvSpPr>
      <dsp:spPr>
        <a:xfrm>
          <a:off x="133" y="0"/>
          <a:ext cx="1320687" cy="21832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kern="1200"/>
            <a:t>1</a:t>
          </a:r>
        </a:p>
      </dsp:txBody>
      <dsp:txXfrm>
        <a:off x="64604" y="64471"/>
        <a:ext cx="1191745" cy="2054337"/>
      </dsp:txXfrm>
    </dsp:sp>
    <dsp:sp modelId="{B37A5355-225B-4C6F-AED7-6C620F99EECC}">
      <dsp:nvSpPr>
        <dsp:cNvPr id="0" name=""/>
        <dsp:cNvSpPr/>
      </dsp:nvSpPr>
      <dsp:spPr>
        <a:xfrm rot="5400000">
          <a:off x="3495443" y="336202"/>
          <a:ext cx="1746623" cy="6095869"/>
        </a:xfrm>
        <a:prstGeom prst="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FlowLayout</a:t>
          </a:r>
          <a:endParaRPr lang="pt-B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BorderLayout</a:t>
          </a:r>
          <a:endParaRPr lang="pt-B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GridLayout</a:t>
          </a:r>
          <a:endParaRPr lang="pt-B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320820" y="2510825"/>
        <a:ext cx="6095869" cy="1746623"/>
      </dsp:txXfrm>
    </dsp:sp>
    <dsp:sp modelId="{C04276DC-EE64-470A-B8BC-09067B8045FA}">
      <dsp:nvSpPr>
        <dsp:cNvPr id="0" name=""/>
        <dsp:cNvSpPr/>
      </dsp:nvSpPr>
      <dsp:spPr>
        <a:xfrm>
          <a:off x="133" y="2292497"/>
          <a:ext cx="1320687" cy="2183279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kern="1200" dirty="0"/>
            <a:t>2</a:t>
          </a:r>
        </a:p>
      </dsp:txBody>
      <dsp:txXfrm>
        <a:off x="64604" y="2356968"/>
        <a:ext cx="1191745" cy="2054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D83FDC75-7F73-4A4A-A77C-09AADF00E0EA}" type="datetimeFigureOut">
              <a:rPr lang="pt-BR" smtClean="0"/>
              <a:pPr/>
              <a:t>15/8/2015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459226BF-1F13-42D3-80DC-373E7ADD1EB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9946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48AEF76B-3757-4A0B-AF93-28494465C1DD}" type="datetimeFigureOut">
              <a:pPr/>
              <a:t>15/8/2015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75693FD4-8F83-4EF7-AC3F-0DC0388986B0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53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pt-BR"/>
            </a:pPr>
            <a:endParaRPr lang="pt-BR" sz="12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dirty="0" smtClean="0"/>
              <a:t>Microsoft </a:t>
            </a:r>
            <a:r>
              <a:rPr lang="pt-BR" b="1" dirty="0" smtClean="0"/>
              <a:t>Excelência em Engenharia</a:t>
            </a:r>
            <a:endParaRPr lang="pt-B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dirty="0" smtClean="0"/>
              <a:t>Confidencial da Microsoft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pt-BR" smtClean="0"/>
              <a:pPr/>
              <a:t>19</a:t>
            </a:fld>
            <a:endParaRPr lang="pt-B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 smtClean="0"/>
              <a:t>Clique para editar o título mestre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267744" y="1196752"/>
            <a:ext cx="6503280" cy="2559273"/>
          </a:xfrm>
        </p:spPr>
        <p:txBody>
          <a:bodyPr>
            <a:noAutofit/>
          </a:bodyPr>
          <a:lstStyle/>
          <a:p>
            <a:pPr algn="l"/>
            <a:r>
              <a:rPr lang="pt-BR" dirty="0"/>
              <a:t>Aplicações de Linguagem de Programação Orientada a Objetos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FlowLayout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Os componentes </a:t>
            </a:r>
            <a:r>
              <a:rPr lang="pt-BR" dirty="0" smtClean="0"/>
              <a:t>são </a:t>
            </a:r>
            <a:r>
              <a:rPr lang="pt-BR" dirty="0"/>
              <a:t>colocados em um C</a:t>
            </a:r>
            <a:r>
              <a:rPr lang="pt-BR" dirty="0" smtClean="0"/>
              <a:t>ontainer </a:t>
            </a:r>
            <a:r>
              <a:rPr lang="pt-BR" dirty="0"/>
              <a:t>da esquerda para a direita na ordem em que são adicionados </a:t>
            </a:r>
            <a:r>
              <a:rPr lang="pt-BR" dirty="0" smtClean="0"/>
              <a:t>no Container</a:t>
            </a:r>
          </a:p>
          <a:p>
            <a:r>
              <a:rPr lang="pt-BR" dirty="0" smtClean="0"/>
              <a:t>Quando </a:t>
            </a:r>
            <a:r>
              <a:rPr lang="pt-BR" dirty="0"/>
              <a:t>a borda do </a:t>
            </a:r>
            <a:r>
              <a:rPr lang="pt-BR" dirty="0" smtClean="0"/>
              <a:t>Container é </a:t>
            </a:r>
            <a:r>
              <a:rPr lang="pt-BR" dirty="0"/>
              <a:t>alcançada, os componentes continuarão a ser exibidos </a:t>
            </a:r>
            <a:r>
              <a:rPr lang="pt-BR" dirty="0" smtClean="0"/>
              <a:t>na próxima linha</a:t>
            </a:r>
          </a:p>
          <a:p>
            <a:r>
              <a:rPr lang="pt-BR" dirty="0" smtClean="0"/>
              <a:t>A</a:t>
            </a:r>
            <a:r>
              <a:rPr lang="pt-BR" dirty="0"/>
              <a:t> </a:t>
            </a:r>
            <a:r>
              <a:rPr lang="pt-BR" dirty="0" smtClean="0"/>
              <a:t>classe </a:t>
            </a:r>
            <a:r>
              <a:rPr lang="pt-BR" dirty="0" err="1"/>
              <a:t>FlowLayout</a:t>
            </a:r>
            <a:r>
              <a:rPr lang="pt-BR" dirty="0"/>
              <a:t> permite </a:t>
            </a:r>
            <a:r>
              <a:rPr lang="pt-BR" dirty="0" smtClean="0"/>
              <a:t>aos componentes </a:t>
            </a:r>
            <a:r>
              <a:rPr lang="pt-BR" dirty="0"/>
              <a:t>GUI ser alinhados à esquerda, centralizados (padrão) e alinhados à direita.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10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42812779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FlowLayout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11</a:t>
            </a:fld>
            <a:endParaRPr kumimoji="0"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19274"/>
            <a:ext cx="5400599" cy="470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7775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FlowLayout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976" y="1268760"/>
            <a:ext cx="10290720" cy="518457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java.awt</a:t>
            </a:r>
            <a:r>
              <a:rPr lang="pt-BR">
                <a:latin typeface="Consolas" panose="020B0609020204030204" pitchFamily="49" charset="0"/>
                <a:cs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FlowLayoutTest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Frame {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FlowLayoutTest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setSize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(400, 350);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setLayout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FlowLayout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());		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(new Button("Um") );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(new Button("Dois"));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(new Button("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Três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"));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FlowLayoutTest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flowLayoutTest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FlowLayoutTest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flowLayoutTest.setVisible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12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6824802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BoderLayout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C</a:t>
            </a:r>
            <a:r>
              <a:rPr lang="pt-BR" dirty="0" smtClean="0"/>
              <a:t>onsiderar </a:t>
            </a:r>
            <a:r>
              <a:rPr lang="pt-BR" dirty="0"/>
              <a:t>a interface como uma </a:t>
            </a:r>
            <a:r>
              <a:rPr lang="pt-BR" dirty="0" smtClean="0"/>
              <a:t>moldura dividida </a:t>
            </a:r>
            <a:r>
              <a:rPr lang="pt-BR" dirty="0"/>
              <a:t>em cinco partes:</a:t>
            </a:r>
          </a:p>
          <a:p>
            <a:pPr lvl="1"/>
            <a:r>
              <a:rPr lang="pt-BR" dirty="0" smtClean="0"/>
              <a:t>NORTH - borda superior</a:t>
            </a:r>
            <a:endParaRPr lang="pt-BR" dirty="0"/>
          </a:p>
          <a:p>
            <a:pPr lvl="1"/>
            <a:r>
              <a:rPr lang="pt-BR" dirty="0" smtClean="0"/>
              <a:t>SOUTH - borda inferior</a:t>
            </a:r>
            <a:endParaRPr lang="pt-BR" dirty="0"/>
          </a:p>
          <a:p>
            <a:pPr lvl="1"/>
            <a:r>
              <a:rPr lang="pt-BR" dirty="0" smtClean="0"/>
              <a:t>EAST - borda esquerda</a:t>
            </a:r>
            <a:endParaRPr lang="pt-BR" dirty="0"/>
          </a:p>
          <a:p>
            <a:pPr lvl="1"/>
            <a:r>
              <a:rPr lang="pt-BR" dirty="0" smtClean="0"/>
              <a:t>WEST - borda direita</a:t>
            </a:r>
            <a:endParaRPr lang="pt-BR" dirty="0"/>
          </a:p>
          <a:p>
            <a:pPr lvl="1"/>
            <a:r>
              <a:rPr lang="pt-BR" dirty="0" smtClean="0"/>
              <a:t>CENTER - área central</a:t>
            </a:r>
          </a:p>
          <a:p>
            <a:pPr lvl="1"/>
            <a:endParaRPr lang="pt-BR" dirty="0" smtClean="0"/>
          </a:p>
          <a:p>
            <a:r>
              <a:rPr lang="pt-BR" dirty="0"/>
              <a:t>A área central prevalece sobre as demais quando esta "moldura" </a:t>
            </a:r>
            <a:r>
              <a:rPr lang="pt-BR" dirty="0" smtClean="0"/>
              <a:t>for redimensionada</a:t>
            </a:r>
            <a:r>
              <a:rPr lang="pt-BR" dirty="0"/>
              <a:t>.</a:t>
            </a:r>
          </a:p>
          <a:p>
            <a:r>
              <a:rPr lang="pt-BR" dirty="0" smtClean="0"/>
              <a:t>O </a:t>
            </a:r>
            <a:r>
              <a:rPr lang="pt-BR" dirty="0"/>
              <a:t>componente no centro da interface é redimensionado em </a:t>
            </a:r>
            <a:r>
              <a:rPr lang="pt-BR" dirty="0" smtClean="0"/>
              <a:t>igual proporção </a:t>
            </a:r>
            <a:r>
              <a:rPr lang="pt-BR" dirty="0"/>
              <a:t>ao redimensionamento do container enquanto os </a:t>
            </a:r>
            <a:r>
              <a:rPr lang="pt-BR" dirty="0" smtClean="0"/>
              <a:t>demais componentes </a:t>
            </a:r>
            <a:r>
              <a:rPr lang="pt-BR" dirty="0"/>
              <a:t>apenas preenchem os espaços que forem </a:t>
            </a:r>
            <a:r>
              <a:rPr lang="pt-BR" dirty="0" smtClean="0"/>
              <a:t>adicionados em </a:t>
            </a:r>
            <a:r>
              <a:rPr lang="pt-BR" dirty="0"/>
              <a:t>suas respectivas bordas.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13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2297670473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BorderLayout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14</a:t>
            </a:fld>
            <a:endParaRPr kumimoji="0"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453" y="1628800"/>
            <a:ext cx="4919811" cy="4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401217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BorderLayout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124744"/>
            <a:ext cx="9649072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java.awt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endParaRPr lang="pt-B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BorderLayoutTest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Frame {</a:t>
            </a:r>
          </a:p>
          <a:p>
            <a:pPr marL="0" indent="0">
              <a:buNone/>
            </a:pP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BorderLayoutTest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setSize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(400, 350);</a:t>
            </a:r>
          </a:p>
          <a:p>
            <a:pPr marL="0" indent="0">
              <a:buNone/>
            </a:pP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setLayout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BorderLayout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BorderLayout.NORTH,new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Button("Norte"));</a:t>
            </a:r>
          </a:p>
          <a:p>
            <a:pPr marL="0" indent="0">
              <a:buNone/>
            </a:pP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BorderLayout.EAST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new Button("Leste"));</a:t>
            </a:r>
          </a:p>
          <a:p>
            <a:pPr marL="0" indent="0">
              <a:buNone/>
            </a:pP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BorderLayout.SOUTH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new Button("Sul"));</a:t>
            </a:r>
          </a:p>
          <a:p>
            <a:pPr marL="0" indent="0">
              <a:buNone/>
            </a:pP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BorderLayout.WEST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new Button("Oeste"));</a:t>
            </a:r>
          </a:p>
          <a:p>
            <a:pPr marL="0" indent="0">
              <a:buNone/>
            </a:pP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BorderLayout.CENTER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new Button("Centro"));</a:t>
            </a:r>
          </a:p>
          <a:p>
            <a:pPr marL="0" indent="0">
              <a:buNone/>
            </a:pP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BorderLayoutTest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borderLayoutTest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BorderLayoutTest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borderLayoutTest.setVisible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15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083414887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GridLayout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É um gerenciador de layout que divide o C</a:t>
            </a:r>
            <a:r>
              <a:rPr lang="pt-BR" dirty="0" smtClean="0"/>
              <a:t>ontainer </a:t>
            </a:r>
            <a:r>
              <a:rPr lang="pt-BR" dirty="0"/>
              <a:t>em uma grade de modo que os componentes podem ser </a:t>
            </a:r>
            <a:r>
              <a:rPr lang="pt-BR" dirty="0" smtClean="0"/>
              <a:t>colocados nas </a:t>
            </a:r>
            <a:r>
              <a:rPr lang="pt-BR" dirty="0"/>
              <a:t>linhas e colunas.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classe </a:t>
            </a:r>
            <a:r>
              <a:rPr lang="pt-BR" b="1" dirty="0" err="1"/>
              <a:t>GridLayout</a:t>
            </a:r>
            <a:r>
              <a:rPr lang="pt-BR" dirty="0"/>
              <a:t> </a:t>
            </a:r>
            <a:r>
              <a:rPr lang="pt-BR" dirty="0" smtClean="0"/>
              <a:t>estende </a:t>
            </a:r>
            <a:r>
              <a:rPr lang="pt-BR" dirty="0"/>
              <a:t>a classe </a:t>
            </a:r>
            <a:r>
              <a:rPr lang="pt-BR" b="1" dirty="0" err="1"/>
              <a:t>Object</a:t>
            </a:r>
            <a:r>
              <a:rPr lang="pt-BR" dirty="0"/>
              <a:t> e implementa a interface </a:t>
            </a:r>
            <a:r>
              <a:rPr lang="pt-BR" b="1" dirty="0" err="1" smtClean="0"/>
              <a:t>LayoutManager</a:t>
            </a:r>
            <a:endParaRPr lang="pt-BR" dirty="0" smtClean="0"/>
          </a:p>
          <a:p>
            <a:r>
              <a:rPr lang="pt-BR" dirty="0" smtClean="0"/>
              <a:t>Cada</a:t>
            </a:r>
            <a:r>
              <a:rPr lang="pt-BR" dirty="0"/>
              <a:t> </a:t>
            </a:r>
            <a:r>
              <a:rPr lang="pt-BR" dirty="0" smtClean="0"/>
              <a:t>componente </a:t>
            </a:r>
            <a:r>
              <a:rPr lang="pt-BR" dirty="0"/>
              <a:t>no </a:t>
            </a:r>
            <a:r>
              <a:rPr lang="pt-BR" b="1" dirty="0" err="1"/>
              <a:t>GridLayout</a:t>
            </a:r>
            <a:r>
              <a:rPr lang="pt-BR" dirty="0"/>
              <a:t> tem os mesmos tamanhos, onde podem ser inserida uma célula na parte superior </a:t>
            </a:r>
            <a:r>
              <a:rPr lang="pt-BR" dirty="0" smtClean="0"/>
              <a:t>esquerda da </a:t>
            </a:r>
            <a:r>
              <a:rPr lang="pt-BR" dirty="0"/>
              <a:t>grade que prossegue da esquerda para a direita até preencher todas as </a:t>
            </a:r>
            <a:r>
              <a:rPr lang="pt-BR" dirty="0" smtClean="0"/>
              <a:t>células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16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4071872490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GridLayout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17</a:t>
            </a:fld>
            <a:endParaRPr kumimoji="0"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44" y="2452610"/>
            <a:ext cx="1905744" cy="2992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176308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GridLayout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2000" y="1268761"/>
            <a:ext cx="8058472" cy="511256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java.awt</a:t>
            </a:r>
            <a:r>
              <a:rPr lang="pt-BR" dirty="0"/>
              <a:t>.*;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GridLayoutTest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Frame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GridLayoutTest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setSize</a:t>
            </a:r>
            <a:r>
              <a:rPr lang="pt-BR" dirty="0"/>
              <a:t>(100, 200);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setLayout</a:t>
            </a:r>
            <a:r>
              <a:rPr lang="pt-BR" dirty="0"/>
              <a:t>(new </a:t>
            </a:r>
            <a:r>
              <a:rPr lang="pt-BR" dirty="0" err="1"/>
              <a:t>GridLayout</a:t>
            </a:r>
            <a:r>
              <a:rPr lang="pt-BR" dirty="0"/>
              <a:t>(4,3));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add</a:t>
            </a:r>
            <a:r>
              <a:rPr lang="pt-BR" dirty="0"/>
              <a:t>(new Button("7"));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add</a:t>
            </a:r>
            <a:r>
              <a:rPr lang="pt-BR" dirty="0"/>
              <a:t>(new Button("8"));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add</a:t>
            </a:r>
            <a:r>
              <a:rPr lang="pt-BR" dirty="0"/>
              <a:t>(new Button("9"));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add</a:t>
            </a:r>
            <a:r>
              <a:rPr lang="pt-BR" dirty="0"/>
              <a:t>(new Button("4"));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add</a:t>
            </a:r>
            <a:r>
              <a:rPr lang="pt-BR" dirty="0"/>
              <a:t>(new Button("5"));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add</a:t>
            </a:r>
            <a:r>
              <a:rPr lang="pt-BR" dirty="0"/>
              <a:t>(new Button("6"));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add</a:t>
            </a:r>
            <a:r>
              <a:rPr lang="pt-BR" dirty="0"/>
              <a:t>(new Button("1"));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add</a:t>
            </a:r>
            <a:r>
              <a:rPr lang="pt-BR" dirty="0"/>
              <a:t>(new Button("2"));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add</a:t>
            </a:r>
            <a:r>
              <a:rPr lang="pt-BR" dirty="0"/>
              <a:t>(new Button("3"));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add</a:t>
            </a:r>
            <a:r>
              <a:rPr lang="pt-BR" dirty="0"/>
              <a:t>(new Button("0"));		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GridLayoutTest</a:t>
            </a:r>
            <a:r>
              <a:rPr lang="pt-BR" dirty="0"/>
              <a:t> </a:t>
            </a:r>
            <a:r>
              <a:rPr lang="pt-BR" dirty="0" err="1"/>
              <a:t>gridLayoutTest</a:t>
            </a:r>
            <a:r>
              <a:rPr lang="pt-BR" dirty="0"/>
              <a:t> = new </a:t>
            </a:r>
            <a:r>
              <a:rPr lang="pt-BR" dirty="0" err="1"/>
              <a:t>GridLayoutTest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gridLayoutTest.setVisible</a:t>
            </a:r>
            <a:r>
              <a:rPr lang="pt-BR" dirty="0"/>
              <a:t>(</a:t>
            </a:r>
            <a:r>
              <a:rPr lang="pt-BR" dirty="0" err="1"/>
              <a:t>true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18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2207580776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pt-BR"/>
            </a:pPr>
            <a:r>
              <a:rPr lang="pt-BR"/>
              <a:t>Perguntas?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19</a:t>
            </a:fld>
            <a:endParaRPr kumimoji="0" lang="pt-B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851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82751835"/>
              </p:ext>
            </p:extLst>
          </p:nvPr>
        </p:nvGraphicFramePr>
        <p:xfrm>
          <a:off x="1115616" y="1545456"/>
          <a:ext cx="7416824" cy="4475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 smtClean="0"/>
              <a:t>Sistemas Distribuídos</a:t>
            </a:r>
            <a:endParaRPr kumimoji="0"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833629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 smtClean="0"/>
              <a:t>Introdução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13980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Gerenciadores de 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2000" y="1556792"/>
            <a:ext cx="8077200" cy="4869248"/>
          </a:xfrm>
        </p:spPr>
        <p:txBody>
          <a:bodyPr>
            <a:noAutofit/>
          </a:bodyPr>
          <a:lstStyle/>
          <a:p>
            <a:r>
              <a:rPr lang="pt-BR" sz="2400" dirty="0"/>
              <a:t>Java é portável, o que dispensa aos desenvolvedores de preocupações com aspectos de hardware.</a:t>
            </a:r>
          </a:p>
          <a:p>
            <a:r>
              <a:rPr lang="pt-BR" sz="2400" dirty="0"/>
              <a:t>Interfaces gráficas, entretanto, possuem dependência dos dispositivos nos quais serão exibidas – a </a:t>
            </a:r>
            <a:r>
              <a:rPr lang="pt-BR" sz="2400" dirty="0" err="1"/>
              <a:t>resolução,cores</a:t>
            </a:r>
            <a:r>
              <a:rPr lang="pt-BR" sz="2400" dirty="0"/>
              <a:t> e suporte a eventos são exemplos de aspectos relevantes em um projeto que envolve interface gráfica com o usuário (GUI).</a:t>
            </a:r>
          </a:p>
          <a:p>
            <a:r>
              <a:rPr lang="pt-BR" sz="2400" dirty="0"/>
              <a:t>Na maioria das linguagens, o programador define previamente a aparência da GUI, incluindo o tamanho e posicionamento dos componentes, e este aspecto é fixo e imutável a menos que haja uma mudança no código.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29282397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Gerenciadores de 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Imagine </a:t>
            </a:r>
            <a:r>
              <a:rPr lang="pt-BR" dirty="0"/>
              <a:t>um programa codificado para rodar em um monitor </a:t>
            </a:r>
            <a:r>
              <a:rPr lang="pt-BR" dirty="0" smtClean="0"/>
              <a:t>com resolução </a:t>
            </a:r>
            <a:r>
              <a:rPr lang="pt-BR" dirty="0"/>
              <a:t>de 800x600 sendo executado em apenas 640x400.</a:t>
            </a:r>
          </a:p>
          <a:p>
            <a:r>
              <a:rPr lang="pt-BR" dirty="0" smtClean="0"/>
              <a:t>Provavelmente </a:t>
            </a:r>
            <a:r>
              <a:rPr lang="pt-BR" dirty="0"/>
              <a:t>isto acarretará problemas de posicionamento </a:t>
            </a:r>
            <a:r>
              <a:rPr lang="pt-BR" dirty="0" smtClean="0"/>
              <a:t>dos componentes </a:t>
            </a:r>
            <a:r>
              <a:rPr lang="pt-BR" dirty="0"/>
              <a:t>ou eventualmente a perda de visibilidade destes.</a:t>
            </a:r>
          </a:p>
          <a:p>
            <a:r>
              <a:rPr lang="pt-BR" dirty="0" smtClean="0"/>
              <a:t>Linguagens </a:t>
            </a:r>
            <a:r>
              <a:rPr lang="pt-BR" dirty="0"/>
              <a:t>compiladas como C++ ou Delphi exigem que </a:t>
            </a:r>
            <a:r>
              <a:rPr lang="pt-BR" dirty="0" smtClean="0"/>
              <a:t>o programador </a:t>
            </a:r>
            <a:r>
              <a:rPr lang="pt-BR" dirty="0"/>
              <a:t>saiba de antemão as características de hardware </a:t>
            </a:r>
            <a:r>
              <a:rPr lang="pt-BR" dirty="0" smtClean="0"/>
              <a:t>para os </a:t>
            </a:r>
            <a:r>
              <a:rPr lang="pt-BR" dirty="0"/>
              <a:t>quais ele está programando, ou então adotar estratégias </a:t>
            </a:r>
            <a:r>
              <a:rPr lang="pt-BR" dirty="0" smtClean="0"/>
              <a:t>de verificação </a:t>
            </a:r>
            <a:r>
              <a:rPr lang="pt-BR" dirty="0"/>
              <a:t>destas características no momento da abertura </a:t>
            </a:r>
            <a:r>
              <a:rPr lang="pt-BR" dirty="0" smtClean="0"/>
              <a:t>ou instalação </a:t>
            </a:r>
            <a:r>
              <a:rPr lang="pt-BR" dirty="0"/>
              <a:t>dos programas – o que agrega complexidade ao </a:t>
            </a:r>
            <a:r>
              <a:rPr lang="pt-BR" dirty="0" smtClean="0"/>
              <a:t>algoritmo e </a:t>
            </a:r>
            <a:r>
              <a:rPr lang="pt-BR" dirty="0"/>
              <a:t>reduz a portabilidade dos programas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5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29565936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Gerenciadores de 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Em Java não é tratado o posicionamento e dimensionamento </a:t>
            </a:r>
            <a:r>
              <a:rPr lang="pt-BR" dirty="0" smtClean="0"/>
              <a:t>dos componentes </a:t>
            </a:r>
            <a:r>
              <a:rPr lang="pt-BR" dirty="0"/>
              <a:t>gráficos rigidamente, mas por meio de </a:t>
            </a:r>
            <a:r>
              <a:rPr lang="pt-BR" dirty="0" smtClean="0"/>
              <a:t>processos independentes </a:t>
            </a:r>
            <a:r>
              <a:rPr lang="pt-BR" dirty="0"/>
              <a:t>chamados de gerenciadores de layout.</a:t>
            </a:r>
          </a:p>
          <a:p>
            <a:r>
              <a:rPr lang="pt-BR" dirty="0" smtClean="0"/>
              <a:t>Vantagens</a:t>
            </a:r>
            <a:r>
              <a:rPr lang="pt-BR" dirty="0"/>
              <a:t>:</a:t>
            </a:r>
          </a:p>
          <a:p>
            <a:pPr lvl="1"/>
            <a:r>
              <a:rPr lang="pt-BR" dirty="0" smtClean="0"/>
              <a:t>Portabilidade</a:t>
            </a:r>
            <a:r>
              <a:rPr lang="pt-BR" dirty="0"/>
              <a:t>: código gerado em SO Windows, em alta </a:t>
            </a:r>
            <a:r>
              <a:rPr lang="pt-BR" dirty="0" smtClean="0"/>
              <a:t>resolução, é </a:t>
            </a:r>
            <a:r>
              <a:rPr lang="pt-BR" dirty="0"/>
              <a:t>executado sem perda de forma ou função em </a:t>
            </a:r>
            <a:r>
              <a:rPr lang="pt-BR" dirty="0" err="1"/>
              <a:t>SO’s</a:t>
            </a:r>
            <a:r>
              <a:rPr lang="pt-BR" dirty="0"/>
              <a:t>, como </a:t>
            </a:r>
            <a:r>
              <a:rPr lang="pt-BR" dirty="0" smtClean="0"/>
              <a:t>Linux ou </a:t>
            </a:r>
            <a:r>
              <a:rPr lang="pt-BR" dirty="0" err="1"/>
              <a:t>Machintosh</a:t>
            </a:r>
            <a:r>
              <a:rPr lang="pt-BR" dirty="0"/>
              <a:t> – ou mesmo em dispositivos especiais, </a:t>
            </a:r>
            <a:r>
              <a:rPr lang="pt-BR" dirty="0" smtClean="0"/>
              <a:t>como </a:t>
            </a:r>
            <a:r>
              <a:rPr lang="pt-BR" dirty="0" err="1" smtClean="0"/>
              <a:t>Palms</a:t>
            </a:r>
            <a:r>
              <a:rPr lang="pt-BR" dirty="0" smtClean="0"/>
              <a:t> </a:t>
            </a:r>
            <a:r>
              <a:rPr lang="pt-BR" dirty="0"/>
              <a:t>ou telefones celulares.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6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3775300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Gerenciadores de 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2000" y="1412776"/>
            <a:ext cx="8077200" cy="4968552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Todos os gerenciadores de layout implementam </a:t>
            </a:r>
            <a:r>
              <a:rPr lang="pt-BR" dirty="0" smtClean="0"/>
              <a:t>a interface </a:t>
            </a:r>
            <a:r>
              <a:rPr lang="pt-BR" b="1" dirty="0" err="1"/>
              <a:t>LayoutManager</a:t>
            </a:r>
            <a:r>
              <a:rPr lang="pt-BR" dirty="0"/>
              <a:t> que faz parte do </a:t>
            </a:r>
            <a:r>
              <a:rPr lang="pt-BR" dirty="0" smtClean="0"/>
              <a:t>pacote </a:t>
            </a:r>
            <a:r>
              <a:rPr lang="pt-BR" b="1" dirty="0" err="1" smtClean="0"/>
              <a:t>java.awt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O método </a:t>
            </a:r>
            <a:r>
              <a:rPr lang="pt-BR" b="1" dirty="0" err="1" smtClean="0"/>
              <a:t>setLayout</a:t>
            </a:r>
            <a:r>
              <a:rPr lang="pt-BR" dirty="0" smtClean="0"/>
              <a:t> </a:t>
            </a:r>
            <a:r>
              <a:rPr lang="pt-BR" dirty="0"/>
              <a:t>da classe </a:t>
            </a:r>
            <a:r>
              <a:rPr lang="pt-BR" b="1" dirty="0"/>
              <a:t>Container</a:t>
            </a:r>
            <a:r>
              <a:rPr lang="pt-BR" dirty="0"/>
              <a:t> aceita um objeto que implementa a interface </a:t>
            </a:r>
            <a:r>
              <a:rPr lang="pt-BR" b="1" dirty="0" err="1"/>
              <a:t>LayoutManager</a:t>
            </a:r>
            <a:r>
              <a:rPr lang="pt-BR" dirty="0"/>
              <a:t> como um argumento.</a:t>
            </a:r>
          </a:p>
          <a:p>
            <a:r>
              <a:rPr lang="pt-BR" dirty="0"/>
              <a:t>As três maneiras básicas de organizar componentes em uma </a:t>
            </a:r>
            <a:r>
              <a:rPr lang="pt-BR" dirty="0" smtClean="0"/>
              <a:t>GUI:</a:t>
            </a:r>
          </a:p>
          <a:p>
            <a:pPr lvl="1"/>
            <a:r>
              <a:rPr lang="pt-BR" dirty="0" smtClean="0"/>
              <a:t>Posicionamento absoluto</a:t>
            </a:r>
          </a:p>
          <a:p>
            <a:pPr lvl="1"/>
            <a:r>
              <a:rPr lang="pt-BR" dirty="0" smtClean="0"/>
              <a:t>Gerenciadores </a:t>
            </a:r>
            <a:r>
              <a:rPr lang="pt-BR" dirty="0"/>
              <a:t>de </a:t>
            </a:r>
            <a:r>
              <a:rPr lang="pt-BR" dirty="0" smtClean="0"/>
              <a:t>layout</a:t>
            </a:r>
          </a:p>
          <a:p>
            <a:pPr lvl="1"/>
            <a:r>
              <a:rPr lang="pt-BR" dirty="0" smtClean="0"/>
              <a:t>Programação </a:t>
            </a:r>
            <a:r>
              <a:rPr lang="pt-BR" dirty="0"/>
              <a:t>visual em uma </a:t>
            </a:r>
            <a:r>
              <a:rPr lang="pt-BR" dirty="0" smtClean="0"/>
              <a:t>IDE</a:t>
            </a:r>
            <a:endParaRPr lang="pt-BR" dirty="0"/>
          </a:p>
          <a:p>
            <a:r>
              <a:rPr lang="pt-BR" dirty="0"/>
              <a:t>Cada </a:t>
            </a:r>
            <a:r>
              <a:rPr lang="pt-BR" b="1" dirty="0" smtClean="0"/>
              <a:t>Container</a:t>
            </a:r>
            <a:r>
              <a:rPr lang="pt-BR" dirty="0" smtClean="0"/>
              <a:t> individual </a:t>
            </a:r>
            <a:r>
              <a:rPr lang="pt-BR" dirty="0"/>
              <a:t>pode ter apenas um gerenciador de layout, mas vários </a:t>
            </a:r>
            <a:r>
              <a:rPr lang="pt-BR" b="1" dirty="0" smtClean="0"/>
              <a:t>Containers</a:t>
            </a:r>
            <a:r>
              <a:rPr lang="pt-BR" dirty="0" smtClean="0"/>
              <a:t> no </a:t>
            </a:r>
            <a:r>
              <a:rPr lang="pt-BR" dirty="0"/>
              <a:t>mesmo aplicativo podem utilizar cada um gerenciador de layout.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7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23988638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Containers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Interfaces gráficas em Java utilizam o conceito de containers.</a:t>
            </a:r>
          </a:p>
          <a:p>
            <a:pPr lvl="1"/>
            <a:r>
              <a:rPr lang="pt-BR" dirty="0" smtClean="0"/>
              <a:t>Os </a:t>
            </a:r>
            <a:r>
              <a:rPr lang="pt-BR" dirty="0"/>
              <a:t>containers são repositórios de componentes gráficos que </a:t>
            </a:r>
            <a:r>
              <a:rPr lang="pt-BR" dirty="0" smtClean="0"/>
              <a:t>possuem um </a:t>
            </a:r>
            <a:r>
              <a:rPr lang="pt-BR" dirty="0"/>
              <a:t>processo para gerenciar a disposição e dimensão dos componentes.</a:t>
            </a:r>
          </a:p>
          <a:p>
            <a:r>
              <a:rPr lang="pt-BR" dirty="0" smtClean="0"/>
              <a:t>A </a:t>
            </a:r>
            <a:r>
              <a:rPr lang="pt-BR" dirty="0"/>
              <a:t>JVM requisita ao SO uma região de vídeo e, a partir desta </a:t>
            </a:r>
            <a:r>
              <a:rPr lang="pt-BR" dirty="0" smtClean="0"/>
              <a:t>região, calcula </a:t>
            </a:r>
            <a:r>
              <a:rPr lang="pt-BR" dirty="0"/>
              <a:t>a dimensão que cada componente deve assumir em tempo </a:t>
            </a:r>
            <a:r>
              <a:rPr lang="pt-BR" dirty="0" smtClean="0"/>
              <a:t>de execução </a:t>
            </a:r>
            <a:r>
              <a:rPr lang="pt-BR" dirty="0"/>
              <a:t>– esta organização é chamada de </a:t>
            </a:r>
            <a:r>
              <a:rPr lang="pt-BR" dirty="0" smtClean="0"/>
              <a:t>layout</a:t>
            </a:r>
            <a:endParaRPr lang="pt-BR" dirty="0"/>
          </a:p>
          <a:p>
            <a:r>
              <a:rPr lang="pt-BR" dirty="0" smtClean="0"/>
              <a:t>Este </a:t>
            </a:r>
            <a:r>
              <a:rPr lang="pt-BR" dirty="0"/>
              <a:t>processo de gerenciamento é transparente ao usuário.</a:t>
            </a:r>
          </a:p>
          <a:p>
            <a:r>
              <a:rPr lang="pt-BR" dirty="0" smtClean="0"/>
              <a:t>Normalmente </a:t>
            </a:r>
            <a:r>
              <a:rPr lang="pt-BR" dirty="0"/>
              <a:t>só é executado na primeira execução do programa </a:t>
            </a:r>
            <a:r>
              <a:rPr lang="pt-BR" dirty="0" smtClean="0"/>
              <a:t>ou após </a:t>
            </a:r>
            <a:r>
              <a:rPr lang="pt-BR" dirty="0"/>
              <a:t>um redimensionamento da janela.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8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9852862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Containers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principais gerenciadores de layout </a:t>
            </a:r>
            <a:r>
              <a:rPr lang="pt-BR" dirty="0" smtClean="0"/>
              <a:t>para </a:t>
            </a:r>
            <a:r>
              <a:rPr lang="pt-BR" dirty="0" err="1" smtClean="0"/>
              <a:t>conteiners</a:t>
            </a:r>
            <a:r>
              <a:rPr lang="pt-BR" dirty="0" smtClean="0"/>
              <a:t> </a:t>
            </a:r>
            <a:r>
              <a:rPr lang="pt-BR" dirty="0"/>
              <a:t>AWT:</a:t>
            </a:r>
          </a:p>
          <a:p>
            <a:pPr lvl="1"/>
            <a:r>
              <a:rPr lang="pt-BR" dirty="0" err="1" smtClean="0"/>
              <a:t>FlowLayout</a:t>
            </a:r>
            <a:endParaRPr lang="pt-BR" dirty="0"/>
          </a:p>
          <a:p>
            <a:pPr lvl="1"/>
            <a:r>
              <a:rPr lang="pt-BR" dirty="0" err="1"/>
              <a:t>BorderLayout</a:t>
            </a:r>
            <a:endParaRPr lang="pt-BR" dirty="0"/>
          </a:p>
          <a:p>
            <a:pPr lvl="1"/>
            <a:r>
              <a:rPr lang="pt-BR" dirty="0" err="1" smtClean="0"/>
              <a:t>GridLayout</a:t>
            </a:r>
            <a:endParaRPr lang="pt-BR" dirty="0"/>
          </a:p>
          <a:p>
            <a:pPr lvl="1"/>
            <a:r>
              <a:rPr lang="pt-BR" dirty="0" err="1" smtClean="0"/>
              <a:t>CardLayout</a:t>
            </a:r>
            <a:endParaRPr lang="pt-BR" dirty="0" smtClean="0"/>
          </a:p>
          <a:p>
            <a:pPr lvl="1"/>
            <a:r>
              <a:rPr lang="pt-BR" dirty="0" err="1" smtClean="0"/>
              <a:t>GridBagLayout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0" lang="pt-BR" smtClean="0"/>
              <a:t>Apresentação - 10/08/2013</a:t>
            </a:r>
            <a:endParaRPr kumimoji="0"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smtClean="0"/>
              <a:t>Linguagem de Programação Estruturada</a:t>
            </a:r>
            <a:endParaRPr kumimoji="0"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9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056032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Treinam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857</Words>
  <Application>Microsoft Office PowerPoint</Application>
  <PresentationFormat>Apresentação na tela (4:3)</PresentationFormat>
  <Paragraphs>180</Paragraphs>
  <Slides>19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Treinamento</vt:lpstr>
      <vt:lpstr>Aplicações de Linguagem de Programação Orientada a Objetos</vt:lpstr>
      <vt:lpstr>Agenda</vt:lpstr>
      <vt:lpstr>Introdução</vt:lpstr>
      <vt:lpstr>Gerenciadores de Layout</vt:lpstr>
      <vt:lpstr>Gerenciadores de Layout</vt:lpstr>
      <vt:lpstr>Gerenciadores de Layout</vt:lpstr>
      <vt:lpstr>Gerenciadores de Layout</vt:lpstr>
      <vt:lpstr>Containers</vt:lpstr>
      <vt:lpstr>Containers</vt:lpstr>
      <vt:lpstr>FlowLayout</vt:lpstr>
      <vt:lpstr>Exemplo FlowLayout</vt:lpstr>
      <vt:lpstr>Exemplo FlowLayout</vt:lpstr>
      <vt:lpstr>BoderLayout</vt:lpstr>
      <vt:lpstr>Exemplo BorderLayout</vt:lpstr>
      <vt:lpstr>Exemplo BorderLayout</vt:lpstr>
      <vt:lpstr>GridLayout</vt:lpstr>
      <vt:lpstr>Exemplo GridLayout</vt:lpstr>
      <vt:lpstr>Exemplo GridLayout</vt:lpstr>
      <vt:lpstr>Perguntas?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2013-08-10T11:58:17Z</dcterms:created>
  <dcterms:modified xsi:type="dcterms:W3CDTF">2015-08-15T12:14:10Z</dcterms:modified>
</cp:coreProperties>
</file>