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CFE3481-4DC0-5320-5BA5-9DED241133D6}" name="Karin Kruuse" initials="KK" userId="S::kruuseka@ut.ee::9d3667ca-44b3-49ee-bafc-89fda7f076a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kruu" initials="k" lastIdx="19" clrIdx="0">
    <p:extLst>
      <p:ext uri="{19B8F6BF-5375-455C-9EA6-DF929625EA0E}">
        <p15:presenceInfo xmlns:p15="http://schemas.microsoft.com/office/powerpoint/2012/main" userId="kakru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858C"/>
    <a:srgbClr val="4C5960"/>
    <a:srgbClr val="2E363A"/>
    <a:srgbClr val="667982"/>
    <a:srgbClr val="D8DFE3"/>
    <a:srgbClr val="F6F8FA"/>
    <a:srgbClr val="A8B7BF"/>
    <a:srgbClr val="EFF1F3"/>
    <a:srgbClr val="262324"/>
    <a:srgbClr val="75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0" autoAdjust="0"/>
    <p:restoredTop sz="83622" autoAdjust="0"/>
  </p:normalViewPr>
  <p:slideViewPr>
    <p:cSldViewPr snapToGrid="0">
      <p:cViewPr varScale="1">
        <p:scale>
          <a:sx n="137" d="100"/>
          <a:sy n="137" d="100"/>
        </p:scale>
        <p:origin x="113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8/10/relationships/authors" Target="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1B2D2-06A2-4596-9391-656CA05E965F}" type="datetimeFigureOut">
              <a:rPr lang="et-EE" smtClean="0"/>
              <a:t>10.07.2025</a:t>
            </a:fld>
            <a:endParaRPr lang="et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t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329CB-E484-4F61-9C3E-A471CEC4EF7E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49125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3062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E412FDE-1CFE-48F6-820F-9C443C301228}" type="datetime1">
              <a:rPr lang="et-EE" smtClean="0"/>
              <a:t>10.07.2025</a:t>
            </a:fld>
            <a:endParaRPr lang="et-E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9F39E346-B1F3-4075-BD67-234EF0F10AC6}" type="slidenum">
              <a:rPr lang="et-EE" smtClean="0"/>
              <a:pPr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63295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C0CFC-214E-42F4-8B82-CC6D451BD70F}" type="datetime1">
              <a:rPr lang="et-EE" smtClean="0"/>
              <a:t>10.07.2025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00048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8BF1-41C1-47B8-ACAE-F9884B88C63A}" type="datetime1">
              <a:rPr lang="et-EE" smtClean="0"/>
              <a:t>10.07.2025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89329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443" y="241069"/>
            <a:ext cx="10298083" cy="889462"/>
          </a:xfrm>
        </p:spPr>
        <p:txBody>
          <a:bodyPr>
            <a:normAutofit/>
          </a:bodyPr>
          <a:lstStyle>
            <a:lvl1pPr marL="91440">
              <a:defRPr sz="3600" b="1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43" y="1161756"/>
            <a:ext cx="10515600" cy="4365423"/>
          </a:xfrm>
        </p:spPr>
        <p:txBody>
          <a:bodyPr/>
          <a:lstStyle>
            <a:lvl1pPr marL="91440">
              <a:defRPr sz="2400"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4443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E1CF8E31-244F-4A6A-A7D5-704B96C48AAE}" type="datetime1">
              <a:rPr lang="et-EE" smtClean="0"/>
              <a:t>10.07.2025</a:t>
            </a:fld>
            <a:endParaRPr lang="et-E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9F39E346-B1F3-4075-BD67-234EF0F10AC6}" type="slidenum">
              <a:rPr lang="et-EE" smtClean="0"/>
              <a:pPr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18478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3CFE6F3-8EA7-20B6-44B8-4BBDC4361948}"/>
              </a:ext>
            </a:extLst>
          </p:cNvPr>
          <p:cNvSpPr txBox="1">
            <a:spLocks/>
          </p:cNvSpPr>
          <p:nvPr userDrawn="1"/>
        </p:nvSpPr>
        <p:spPr>
          <a:xfrm>
            <a:off x="376843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/>
              <a:t>28.08.2023</a:t>
            </a:r>
            <a:endParaRPr lang="et-EE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3BAF38B-E3FE-B466-B6EB-A14DD731454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39E346-B1F3-4075-BD67-234EF0F10AC6}" type="slidenum">
              <a:rPr lang="et-EE" smtClean="0"/>
              <a:pPr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88332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296B-3A94-4787-AA7D-8DC0AEE88FD4}" type="datetime1">
              <a:rPr lang="et-EE" smtClean="0"/>
              <a:t>10.07.2025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4180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51C1-87AF-4EAC-9696-BB82432B7753}" type="datetime1">
              <a:rPr lang="et-EE" smtClean="0"/>
              <a:t>10.07.2025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9506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E3B0-4572-4FE0-8E55-6746BFAADA96}" type="datetime1">
              <a:rPr lang="et-EE" smtClean="0"/>
              <a:t>10.07.2025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69F6E4-9020-7783-DE83-4C47CF31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43" y="241069"/>
            <a:ext cx="10298083" cy="889462"/>
          </a:xfrm>
        </p:spPr>
        <p:txBody>
          <a:bodyPr>
            <a:normAutofit/>
          </a:bodyPr>
          <a:lstStyle>
            <a:lvl1pPr marL="91440">
              <a:defRPr sz="3200" b="1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447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4D14-98D7-455C-9D0D-2863E0C0AA0D}" type="datetime1">
              <a:rPr lang="et-EE" smtClean="0"/>
              <a:t>10.07.2025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37463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7DBE-8AE5-4A6F-9E25-F62C693D8ED5}" type="datetime1">
              <a:rPr lang="et-EE" smtClean="0"/>
              <a:t>10.07.2025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19250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51F9-97BE-4EFF-9934-D6DB8E40FF5E}" type="datetime1">
              <a:rPr lang="et-EE" smtClean="0"/>
              <a:t>10.07.2025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8698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E7C7EEDD-722C-4F14-9239-A37AD281B51F}" type="datetime1">
              <a:rPr lang="et-EE" smtClean="0"/>
              <a:t>10.07.2025</a:t>
            </a:fld>
            <a:endParaRPr lang="et-E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067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9F39E346-B1F3-4075-BD67-234EF0F10AC6}" type="slidenum">
              <a:rPr lang="et-EE" smtClean="0"/>
              <a:pPr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449894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66798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2F9D3-B8B9-5667-E779-4A8FD4871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9C12-1ED8-E481-F2D6-165A1604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Manufacturers – Mirrors</a:t>
            </a:r>
            <a:endParaRPr lang="et-E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F1BC8-41FD-F1B1-B9C0-8B2802B0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E2E36-E43E-9DF4-20B7-5272595F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E099-2A99-443B-9970-120A01131372}" type="datetime1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10.07.2025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CD48D-A0EC-DAD7-C766-AE3B70AE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 dirty="0" err="1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</a:t>
            </a:r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32E57FC-392D-4D15-8393-67B26091D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ighlight>
                  <a:srgbClr val="FFFF00"/>
                </a:highlight>
              </a:rPr>
              <a:t>Laseroptik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/>
              <a:t>HR Coating - 2400 EUR / 50 substrates</a:t>
            </a:r>
          </a:p>
          <a:p>
            <a:pPr lvl="1"/>
            <a:r>
              <a:rPr lang="en-US" dirty="0"/>
              <a:t>AR Coating – 1200 EUR</a:t>
            </a:r>
          </a:p>
          <a:p>
            <a:pPr lvl="1"/>
            <a:r>
              <a:rPr lang="en-US" dirty="0"/>
              <a:t>Substrates (polished, flat border) ~225 EUR each</a:t>
            </a:r>
          </a:p>
          <a:p>
            <a:pPr lvl="1"/>
            <a:r>
              <a:rPr lang="en-US" dirty="0"/>
              <a:t>2 sets –&gt; 2400 + 1200 + 900 = </a:t>
            </a:r>
            <a:r>
              <a:rPr lang="en-US" dirty="0">
                <a:highlight>
                  <a:srgbClr val="FFFF00"/>
                </a:highlight>
              </a:rPr>
              <a:t>4500 EUR</a:t>
            </a:r>
          </a:p>
          <a:p>
            <a:r>
              <a:rPr lang="en-US" dirty="0" err="1">
                <a:highlight>
                  <a:srgbClr val="FFFF00"/>
                </a:highlight>
              </a:rPr>
              <a:t>Layertek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>
                <a:highlight>
                  <a:srgbClr val="FFFF00"/>
                </a:highlight>
              </a:rPr>
              <a:t>8-15k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A76B45-D4D9-4284-AD75-C8480C583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242" y="4362393"/>
            <a:ext cx="9829315" cy="187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7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DB8B7-7682-482F-96CD-3E2281E1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Manufacturers – Spacers</a:t>
            </a:r>
            <a:endParaRPr lang="LID4096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B2BFD9-4F1C-477C-AE21-6A9B63B0D4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725061"/>
              </p:ext>
            </p:extLst>
          </p:nvPr>
        </p:nvGraphicFramePr>
        <p:xfrm>
          <a:off x="223837" y="1162050"/>
          <a:ext cx="11640155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899">
                  <a:extLst>
                    <a:ext uri="{9D8B030D-6E8A-4147-A177-3AD203B41FA5}">
                      <a16:colId xmlns:a16="http://schemas.microsoft.com/office/drawing/2014/main" val="3634629824"/>
                    </a:ext>
                  </a:extLst>
                </a:gridCol>
                <a:gridCol w="2005182">
                  <a:extLst>
                    <a:ext uri="{9D8B030D-6E8A-4147-A177-3AD203B41FA5}">
                      <a16:colId xmlns:a16="http://schemas.microsoft.com/office/drawing/2014/main" val="3733099351"/>
                    </a:ext>
                  </a:extLst>
                </a:gridCol>
                <a:gridCol w="2362587">
                  <a:extLst>
                    <a:ext uri="{9D8B030D-6E8A-4147-A177-3AD203B41FA5}">
                      <a16:colId xmlns:a16="http://schemas.microsoft.com/office/drawing/2014/main" val="943095775"/>
                    </a:ext>
                  </a:extLst>
                </a:gridCol>
                <a:gridCol w="5217185">
                  <a:extLst>
                    <a:ext uri="{9D8B030D-6E8A-4147-A177-3AD203B41FA5}">
                      <a16:colId xmlns:a16="http://schemas.microsoft.com/office/drawing/2014/main" val="2682605751"/>
                    </a:ext>
                  </a:extLst>
                </a:gridCol>
                <a:gridCol w="747302">
                  <a:extLst>
                    <a:ext uri="{9D8B030D-6E8A-4147-A177-3AD203B41FA5}">
                      <a16:colId xmlns:a16="http://schemas.microsoft.com/office/drawing/2014/main" val="536573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Company</a:t>
                      </a:r>
                      <a:endParaRPr lang="LID4096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79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 (+ tooling)</a:t>
                      </a:r>
                      <a:endParaRPr lang="LID4096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79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Material</a:t>
                      </a:r>
                      <a:endParaRPr lang="LID4096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7982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7982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6679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56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4C59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Krombach</a:t>
                      </a:r>
                      <a:endParaRPr lang="LID4096" dirty="0">
                        <a:solidFill>
                          <a:srgbClr val="4C59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8DF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t-EE" dirty="0">
                          <a:solidFill>
                            <a:srgbClr val="4C59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</a:t>
                      </a:r>
                      <a:r>
                        <a:rPr lang="en-US" dirty="0">
                          <a:solidFill>
                            <a:srgbClr val="4C59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7.2</a:t>
                      </a:r>
                      <a:r>
                        <a:rPr lang="et-EE" dirty="0">
                          <a:solidFill>
                            <a:srgbClr val="4C59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r>
                        <a:rPr lang="en-US" dirty="0">
                          <a:solidFill>
                            <a:srgbClr val="4C59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(+2.5k)</a:t>
                      </a:r>
                      <a:endParaRPr lang="LID4096" dirty="0">
                        <a:solidFill>
                          <a:srgbClr val="4C59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8DF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4C59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ULE 7972</a:t>
                      </a:r>
                    </a:p>
                    <a:p>
                      <a:r>
                        <a:rPr lang="et-EE" dirty="0">
                          <a:solidFill>
                            <a:srgbClr val="4C59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Zerodur</a:t>
                      </a:r>
                      <a:r>
                        <a:rPr lang="en-US" dirty="0">
                          <a:solidFill>
                            <a:srgbClr val="4C59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(a bit pricier)</a:t>
                      </a:r>
                      <a:endParaRPr lang="LID4096" dirty="0">
                        <a:solidFill>
                          <a:srgbClr val="4C59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8D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dirty="0">
                        <a:solidFill>
                          <a:srgbClr val="4C59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8DF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t-EE" dirty="0">
                          <a:solidFill>
                            <a:srgbClr val="4C59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</a:t>
                      </a:r>
                      <a:endParaRPr lang="LID4096" dirty="0">
                        <a:solidFill>
                          <a:srgbClr val="4C59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8D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211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4C596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Layertec</a:t>
                      </a:r>
                      <a:endParaRPr lang="LID4096" dirty="0">
                        <a:solidFill>
                          <a:srgbClr val="4C596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t-EE" dirty="0">
                          <a:solidFill>
                            <a:srgbClr val="4C596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~4k</a:t>
                      </a:r>
                      <a:endParaRPr lang="LID4096" dirty="0">
                        <a:solidFill>
                          <a:srgbClr val="4C596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4C59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ULE 7972</a:t>
                      </a:r>
                      <a:endParaRPr lang="LID4096" dirty="0">
                        <a:solidFill>
                          <a:srgbClr val="4C59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t-EE" dirty="0">
                          <a:solidFill>
                            <a:srgbClr val="4C59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also bond mirrors,</a:t>
                      </a:r>
                    </a:p>
                    <a:p>
                      <a:r>
                        <a:rPr lang="et-EE" dirty="0">
                          <a:solidFill>
                            <a:srgbClr val="4C59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Mounting holes/grooves are ~200 EUR</a:t>
                      </a:r>
                      <a:r>
                        <a:rPr lang="en-US" dirty="0">
                          <a:solidFill>
                            <a:srgbClr val="4C59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</a:p>
                    <a:p>
                      <a:r>
                        <a:rPr lang="en-US" dirty="0">
                          <a:solidFill>
                            <a:srgbClr val="4C596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Square faces (cheaper),</a:t>
                      </a:r>
                    </a:p>
                    <a:p>
                      <a:r>
                        <a:rPr lang="en-US" dirty="0">
                          <a:solidFill>
                            <a:srgbClr val="4C5960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 in multiples of 5 cm</a:t>
                      </a:r>
                      <a:endParaRPr lang="LID4096" dirty="0">
                        <a:solidFill>
                          <a:srgbClr val="4C5960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t-EE" dirty="0">
                          <a:solidFill>
                            <a:srgbClr val="4C59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</a:t>
                      </a:r>
                      <a:endParaRPr lang="LID4096" dirty="0">
                        <a:solidFill>
                          <a:srgbClr val="4C59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57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 err="1">
                          <a:solidFill>
                            <a:srgbClr val="7D858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Microbas</a:t>
                      </a:r>
                      <a:endParaRPr lang="LID4096" strike="sngStrike" dirty="0">
                        <a:solidFill>
                          <a:srgbClr val="7D858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8D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trike="sngStrike" dirty="0">
                        <a:solidFill>
                          <a:srgbClr val="7D858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8DF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t-EE" strike="sngStrike" dirty="0">
                          <a:solidFill>
                            <a:srgbClr val="7D858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ULE</a:t>
                      </a:r>
                      <a:endParaRPr lang="LID4096" strike="sngStrike" dirty="0">
                        <a:solidFill>
                          <a:srgbClr val="7D858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8DF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t-EE" strike="sngStrike" dirty="0">
                          <a:solidFill>
                            <a:srgbClr val="7D858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Haven’t answered for weeks</a:t>
                      </a:r>
                      <a:endParaRPr lang="LID4096" strike="sngStrike" dirty="0">
                        <a:solidFill>
                          <a:srgbClr val="7D858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8DF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t-EE" strike="sngStrike" dirty="0">
                          <a:solidFill>
                            <a:srgbClr val="7D858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SWE</a:t>
                      </a:r>
                      <a:endParaRPr lang="LID4096" strike="sngStrike" dirty="0">
                        <a:solidFill>
                          <a:srgbClr val="7D858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8D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04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 err="1">
                          <a:solidFill>
                            <a:srgbClr val="7D858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Mateck</a:t>
                      </a:r>
                      <a:endParaRPr lang="LID4096" strike="sngStrike" dirty="0">
                        <a:solidFill>
                          <a:srgbClr val="7D858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trike="sngStrike" dirty="0">
                        <a:solidFill>
                          <a:srgbClr val="7D858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err="1">
                          <a:solidFill>
                            <a:srgbClr val="7D858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Zerodur</a:t>
                      </a:r>
                      <a:endParaRPr lang="LID4096" strike="sngStrike" dirty="0">
                        <a:solidFill>
                          <a:srgbClr val="7D858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t-EE" strike="sngStrike" dirty="0">
                          <a:solidFill>
                            <a:srgbClr val="7D858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Haven’t answered for weeks</a:t>
                      </a:r>
                      <a:endParaRPr lang="LID4096" strike="sngStrike" dirty="0">
                        <a:solidFill>
                          <a:srgbClr val="7D858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t-EE" strike="sngStrike" dirty="0">
                          <a:solidFill>
                            <a:srgbClr val="7D858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</a:t>
                      </a:r>
                      <a:endParaRPr lang="LID4096" strike="sngStrike" dirty="0">
                        <a:solidFill>
                          <a:srgbClr val="7D858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64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rgbClr val="7D858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SLS</a:t>
                      </a:r>
                      <a:endParaRPr lang="LID4096" strike="sngStrike" dirty="0">
                        <a:solidFill>
                          <a:srgbClr val="7D858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8DF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rgbClr val="7D858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100k</a:t>
                      </a:r>
                      <a:endParaRPr lang="LID4096" strike="sngStrike" dirty="0">
                        <a:solidFill>
                          <a:srgbClr val="7D858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8DF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>
                          <a:solidFill>
                            <a:srgbClr val="7D858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ULE</a:t>
                      </a:r>
                      <a:endParaRPr lang="LID4096" strike="sngStrike" dirty="0">
                        <a:solidFill>
                          <a:srgbClr val="7D858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8DF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t-EE" strike="sngStrike" dirty="0">
                          <a:solidFill>
                            <a:srgbClr val="7D858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They usually do whole cavities</a:t>
                      </a:r>
                      <a:endParaRPr lang="LID4096" strike="sngStrike" dirty="0">
                        <a:solidFill>
                          <a:srgbClr val="7D858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8DF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t-EE" strike="sngStrike" dirty="0">
                          <a:solidFill>
                            <a:srgbClr val="7D858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</a:t>
                      </a:r>
                      <a:endParaRPr lang="LID4096" strike="sngStrike" dirty="0">
                        <a:solidFill>
                          <a:srgbClr val="7D858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D8D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94692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E39B3-CAD5-4A9B-A172-CB18B2D5D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8E31-244F-4A6A-A7D5-704B96C48AAE}" type="datetime1">
              <a:rPr lang="et-EE" smtClean="0"/>
              <a:t>10.07.2025</a:t>
            </a:fld>
            <a:endParaRPr lang="et-E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A4191-164A-4F41-BB3A-F4A39273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FB426-0BE1-45E7-8AEA-EAECC73E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pPr/>
              <a:t>2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952711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400" dirty="0" smtClean="0">
            <a:solidFill>
              <a:srgbClr val="66798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126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Manufacturers – Mirrors</vt:lpstr>
      <vt:lpstr>Manufacturers – Spacers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a Terramechanics-based Wheel-terrain Contact Model into a Multi-body Simulation Environment</dc:title>
  <dc:creator>Karin Kruuse</dc:creator>
  <cp:lastModifiedBy>kakruu</cp:lastModifiedBy>
  <cp:revision>169</cp:revision>
  <dcterms:created xsi:type="dcterms:W3CDTF">2023-08-26T08:59:13Z</dcterms:created>
  <dcterms:modified xsi:type="dcterms:W3CDTF">2025-07-10T13:18:48Z</dcterms:modified>
</cp:coreProperties>
</file>