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58C"/>
    <a:srgbClr val="4C5960"/>
    <a:srgbClr val="2E363A"/>
    <a:srgbClr val="667982"/>
    <a:srgbClr val="D8DFE3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 autoAdjust="0"/>
    <p:restoredTop sz="83622" autoAdjust="0"/>
  </p:normalViewPr>
  <p:slideViewPr>
    <p:cSldViewPr snapToGrid="0">
      <p:cViewPr varScale="1">
        <p:scale>
          <a:sx n="137" d="100"/>
          <a:sy n="137" d="100"/>
        </p:scale>
        <p:origin x="1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11.07.2025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11.07.2025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11.07.2025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11.07.2025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11.07.2025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11.07.2025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11.07.2025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11.07.2025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11.07.2025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11.07.2025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11.07.2025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11.07.2025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 – Mirrors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11.07.2025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Laseroptik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HR Coating - 2400 EUR / 50 substrates</a:t>
            </a:r>
          </a:p>
          <a:p>
            <a:pPr lvl="1"/>
            <a:r>
              <a:rPr lang="en-US" dirty="0"/>
              <a:t>AR Coating – 1200 EUR</a:t>
            </a:r>
          </a:p>
          <a:p>
            <a:pPr lvl="1"/>
            <a:r>
              <a:rPr lang="en-US" dirty="0"/>
              <a:t>Substrates (polished, flat border) ~225 EUR each</a:t>
            </a:r>
          </a:p>
          <a:p>
            <a:pPr lvl="1"/>
            <a:r>
              <a:rPr lang="en-US" dirty="0"/>
              <a:t>2 sets –&gt; 2400 + 1200 + 900 = </a:t>
            </a:r>
            <a:r>
              <a:rPr lang="en-US" dirty="0">
                <a:highlight>
                  <a:srgbClr val="FFFF00"/>
                </a:highlight>
              </a:rPr>
              <a:t>4500 EUR</a:t>
            </a:r>
          </a:p>
          <a:p>
            <a:r>
              <a:rPr lang="en-US" dirty="0" err="1">
                <a:highlight>
                  <a:srgbClr val="FFFF00"/>
                </a:highlight>
              </a:rPr>
              <a:t>Layertek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8-15k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A76B45-D4D9-4284-AD75-C8480C58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42" y="4362393"/>
            <a:ext cx="9829315" cy="18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B8B7-7682-482F-96CD-3E2281E1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 – Spacers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B2BFD9-4F1C-477C-AE21-6A9B63B0D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11246"/>
              </p:ext>
            </p:extLst>
          </p:nvPr>
        </p:nvGraphicFramePr>
        <p:xfrm>
          <a:off x="223837" y="1162050"/>
          <a:ext cx="11640155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99">
                  <a:extLst>
                    <a:ext uri="{9D8B030D-6E8A-4147-A177-3AD203B41FA5}">
                      <a16:colId xmlns:a16="http://schemas.microsoft.com/office/drawing/2014/main" val="3634629824"/>
                    </a:ext>
                  </a:extLst>
                </a:gridCol>
                <a:gridCol w="2005182">
                  <a:extLst>
                    <a:ext uri="{9D8B030D-6E8A-4147-A177-3AD203B41FA5}">
                      <a16:colId xmlns:a16="http://schemas.microsoft.com/office/drawing/2014/main" val="3733099351"/>
                    </a:ext>
                  </a:extLst>
                </a:gridCol>
                <a:gridCol w="2362587">
                  <a:extLst>
                    <a:ext uri="{9D8B030D-6E8A-4147-A177-3AD203B41FA5}">
                      <a16:colId xmlns:a16="http://schemas.microsoft.com/office/drawing/2014/main" val="943095775"/>
                    </a:ext>
                  </a:extLst>
                </a:gridCol>
                <a:gridCol w="5217185">
                  <a:extLst>
                    <a:ext uri="{9D8B030D-6E8A-4147-A177-3AD203B41FA5}">
                      <a16:colId xmlns:a16="http://schemas.microsoft.com/office/drawing/2014/main" val="2682605751"/>
                    </a:ext>
                  </a:extLst>
                </a:gridCol>
                <a:gridCol w="747302">
                  <a:extLst>
                    <a:ext uri="{9D8B030D-6E8A-4147-A177-3AD203B41FA5}">
                      <a16:colId xmlns:a16="http://schemas.microsoft.com/office/drawing/2014/main" val="53657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(+ tooling)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6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Krombach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(+2.5k)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 7972</a:t>
                      </a:r>
                    </a:p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Zerodur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 bit pricier)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1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Layertec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LID4096" dirty="0">
                        <a:solidFill>
                          <a:srgbClr val="4C596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~4k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(+ ?)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 7972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also bond mirrors,</a:t>
                      </a:r>
                    </a:p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Mounting holes/grooves are ~200 EUR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faces (cheaper),</a:t>
                      </a:r>
                    </a:p>
                    <a:p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in multiples of 5 cm</a:t>
                      </a:r>
                      <a:endParaRPr lang="LID4096" dirty="0">
                        <a:solidFill>
                          <a:srgbClr val="4C596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7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Microbas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Haven’t answered for weeks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Mateck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Zerodur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Haven’t answered for weeks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100k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They usually do whole cavities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469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39B3-CAD5-4A9B-A172-CB18B2D5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11.07.2025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4191-164A-4F41-BB3A-F4A3927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B426-0BE1-45E7-8AEA-EAECC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36B59-FB88-4697-8554-0AF98EF0154F}"/>
              </a:ext>
            </a:extLst>
          </p:cNvPr>
          <p:cNvSpPr txBox="1"/>
          <p:nvPr/>
        </p:nvSpPr>
        <p:spPr>
          <a:xfrm>
            <a:off x="403821" y="5105787"/>
            <a:ext cx="872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Layertec</a:t>
            </a:r>
            <a:r>
              <a:rPr lang="en-US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estimates 20k-40k for the two cavities (spacers + mirrors + bonding) </a:t>
            </a:r>
            <a:endParaRPr lang="LID4096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1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144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Manufacturers – Mirrors</vt:lpstr>
      <vt:lpstr>Manufacturers – Spacers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170</cp:revision>
  <dcterms:created xsi:type="dcterms:W3CDTF">2023-08-26T08:59:13Z</dcterms:created>
  <dcterms:modified xsi:type="dcterms:W3CDTF">2025-07-11T08:10:55Z</dcterms:modified>
</cp:coreProperties>
</file>