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1" r:id="rId9"/>
    <p:sldId id="264" r:id="rId10"/>
    <p:sldId id="265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85859" autoAdjust="0"/>
  </p:normalViewPr>
  <p:slideViewPr>
    <p:cSldViewPr snapToGrid="0">
      <p:cViewPr varScale="1">
        <p:scale>
          <a:sx n="58" d="100"/>
          <a:sy n="5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6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8B956D-823B-4AFA-AFAA-8233AD409A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7D2F66-5A2D-4830-B059-7C94501808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קודים לשימוש כללי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 smtClean="0"/>
              <a:t>הסבר כללי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961437" y="279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GetParameters;13,6,1,0,4000,5,1,14</a:t>
            </a:r>
          </a:p>
          <a:p>
            <a:endParaRPr lang="en-US" dirty="0"/>
          </a:p>
          <a:p>
            <a:r>
              <a:rPr lang="en-US" dirty="0"/>
              <a:t>GetMonitoringLaser;13,5,0,No Errors,-1,13,31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5" y="1881809"/>
            <a:ext cx="6532382" cy="328909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3597966" y="1082228"/>
            <a:ext cx="7438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2. לחיצה על </a:t>
            </a:r>
            <a:r>
              <a:rPr lang="en-US" dirty="0"/>
              <a:t>FireHighOn.bat</a:t>
            </a:r>
            <a:r>
              <a:rPr lang="he-IL" dirty="0"/>
              <a:t> שקול להפעלת </a:t>
            </a:r>
            <a:r>
              <a:rPr lang="he-IL" dirty="0" err="1"/>
              <a:t>אינטרלוק</a:t>
            </a:r>
            <a:r>
              <a:rPr lang="he-IL" dirty="0"/>
              <a:t> על הרמה הגבוהה</a:t>
            </a:r>
          </a:p>
          <a:p>
            <a:pPr marL="457200" indent="-457200" algn="r" rtl="1">
              <a:buAutoNum type="arabicPeriod"/>
            </a:pPr>
            <a:endParaRPr lang="he-IL" dirty="0"/>
          </a:p>
        </p:txBody>
      </p:sp>
      <p:cxnSp>
        <p:nvCxnSpPr>
          <p:cNvPr id="7" name="מחבר חץ ישר 6"/>
          <p:cNvCxnSpPr>
            <a:endCxn id="8" idx="0"/>
          </p:cNvCxnSpPr>
          <p:nvPr/>
        </p:nvCxnSpPr>
        <p:spPr>
          <a:xfrm flipH="1">
            <a:off x="10472447" y="3764555"/>
            <a:ext cx="457864" cy="3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0005391" y="4081537"/>
            <a:ext cx="934111" cy="37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11</a:t>
            </a:r>
            <a:r>
              <a:rPr lang="he-IL" b="1" dirty="0" smtClean="0">
                <a:solidFill>
                  <a:srgbClr val="FF0000"/>
                </a:solidFill>
              </a:rPr>
              <a:t>0</a:t>
            </a:r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11030942" y="4083795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11111</a:t>
            </a:r>
            <a:endParaRPr lang="en-US" dirty="0"/>
          </a:p>
        </p:txBody>
      </p:sp>
      <p:cxnSp>
        <p:nvCxnSpPr>
          <p:cNvPr id="10" name="מחבר חץ ישר 9"/>
          <p:cNvCxnSpPr>
            <a:endCxn id="9" idx="0"/>
          </p:cNvCxnSpPr>
          <p:nvPr/>
        </p:nvCxnSpPr>
        <p:spPr>
          <a:xfrm>
            <a:off x="11115924" y="3764555"/>
            <a:ext cx="292686" cy="31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88" y="4639347"/>
            <a:ext cx="4724809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3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152991" y="1288142"/>
            <a:ext cx="10058400" cy="4023360"/>
          </a:xfrm>
        </p:spPr>
        <p:txBody>
          <a:bodyPr/>
          <a:lstStyle/>
          <a:p>
            <a:pPr algn="r" rtl="1"/>
            <a:r>
              <a:rPr lang="he-IL" dirty="0" smtClean="0"/>
              <a:t>מעבר למצב מוכנות </a:t>
            </a:r>
            <a:r>
              <a:rPr lang="he-IL" dirty="0" err="1" smtClean="0"/>
              <a:t>ללזירה</a:t>
            </a:r>
            <a:endParaRPr lang="he-IL" dirty="0" smtClean="0"/>
          </a:p>
          <a:p>
            <a:pPr algn="r" rtl="1"/>
            <a:r>
              <a:rPr lang="he-IL" dirty="0" smtClean="0"/>
              <a:t>בשלושת </a:t>
            </a:r>
            <a:r>
              <a:rPr lang="he-IL" dirty="0" smtClean="0"/>
              <a:t>השקופיות הקודמות </a:t>
            </a:r>
            <a:r>
              <a:rPr lang="he-IL" dirty="0" smtClean="0"/>
              <a:t>ה </a:t>
            </a:r>
            <a:r>
              <a:rPr lang="en-US" dirty="0" smtClean="0"/>
              <a:t>Ready</a:t>
            </a:r>
            <a:r>
              <a:rPr lang="he-IL" dirty="0" smtClean="0"/>
              <a:t>  לא דלוק בירוק</a:t>
            </a:r>
            <a:endParaRPr lang="he-IL" dirty="0" smtClean="0"/>
          </a:p>
          <a:p>
            <a:pPr algn="r" rtl="1"/>
            <a:r>
              <a:rPr lang="he-IL" dirty="0" smtClean="0"/>
              <a:t>רק אחרי שאני לוחצת על </a:t>
            </a:r>
            <a:r>
              <a:rPr lang="en-US" dirty="0" smtClean="0"/>
              <a:t>Finish selection and </a:t>
            </a:r>
            <a:r>
              <a:rPr lang="en-US" dirty="0" err="1" smtClean="0"/>
              <a:t>countiniu</a:t>
            </a:r>
            <a:r>
              <a:rPr lang="en-US" dirty="0" smtClean="0"/>
              <a:t> </a:t>
            </a:r>
            <a:r>
              <a:rPr lang="he-IL" dirty="0" smtClean="0"/>
              <a:t>   בסימולטור </a:t>
            </a:r>
            <a:endParaRPr lang="he-IL" dirty="0" smtClean="0"/>
          </a:p>
          <a:p>
            <a:pPr algn="r" rtl="1"/>
            <a:r>
              <a:rPr lang="he-IL" dirty="0" smtClean="0">
                <a:solidFill>
                  <a:schemeClr val="tx1"/>
                </a:solidFill>
              </a:rPr>
              <a:t>או לחילופין מפעילה את הפונקציה </a:t>
            </a:r>
            <a:r>
              <a:rPr lang="en-US" dirty="0" err="1" smtClean="0">
                <a:solidFill>
                  <a:schemeClr val="tx1"/>
                </a:solidFill>
              </a:rPr>
              <a:t>interlock_up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/>
            <a:r>
              <a:rPr lang="he-IL" dirty="0" smtClean="0">
                <a:solidFill>
                  <a:schemeClr val="tx1"/>
                </a:solidFill>
              </a:rPr>
              <a:t>מגיעים למסך המוצג </a:t>
            </a:r>
            <a:r>
              <a:rPr lang="he-IL" dirty="0" err="1" smtClean="0">
                <a:solidFill>
                  <a:schemeClr val="tx1"/>
                </a:solidFill>
              </a:rPr>
              <a:t>וה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eady </a:t>
            </a:r>
            <a:r>
              <a:rPr lang="he-IL" dirty="0" smtClean="0">
                <a:solidFill>
                  <a:schemeClr val="tx1"/>
                </a:solidFill>
              </a:rPr>
              <a:t> נדלק בירוק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932664" y="4489320"/>
            <a:ext cx="441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GetMonitoringLaser;13,5,1,No Errors,0,15,31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4" y="3101874"/>
            <a:ext cx="5980979" cy="3518452"/>
          </a:xfrm>
          <a:prstGeom prst="rect">
            <a:avLst/>
          </a:prstGeom>
        </p:spPr>
      </p:pic>
      <p:cxnSp>
        <p:nvCxnSpPr>
          <p:cNvPr id="9" name="מחבר חץ ישר 8"/>
          <p:cNvCxnSpPr>
            <a:endCxn id="10" idx="0"/>
          </p:cNvCxnSpPr>
          <p:nvPr/>
        </p:nvCxnSpPr>
        <p:spPr>
          <a:xfrm flipH="1">
            <a:off x="10365860" y="4809854"/>
            <a:ext cx="457864" cy="3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9898804" y="5126836"/>
            <a:ext cx="934111" cy="37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1111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10958010" y="5126836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11111</a:t>
            </a:r>
            <a:endParaRPr lang="en-US" dirty="0"/>
          </a:p>
        </p:txBody>
      </p:sp>
      <p:cxnSp>
        <p:nvCxnSpPr>
          <p:cNvPr id="12" name="מחבר חץ ישר 11"/>
          <p:cNvCxnSpPr>
            <a:endCxn id="11" idx="0"/>
          </p:cNvCxnSpPr>
          <p:nvPr/>
        </p:nvCxnSpPr>
        <p:spPr>
          <a:xfrm>
            <a:off x="11087104" y="4834348"/>
            <a:ext cx="248574" cy="29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7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להדלקה סופית של הערוץ </a:t>
            </a:r>
          </a:p>
          <a:p>
            <a:pPr algn="r" rtl="1"/>
            <a:r>
              <a:rPr lang="he-IL" dirty="0" smtClean="0"/>
              <a:t>הרצת הפונקציה </a:t>
            </a:r>
            <a:r>
              <a:rPr lang="en-US" dirty="0" err="1"/>
              <a:t>activate_low</a:t>
            </a:r>
            <a:r>
              <a:rPr lang="en-US" dirty="0"/>
              <a:t>()</a:t>
            </a:r>
          </a:p>
          <a:p>
            <a:pPr algn="r" rtl="1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7398689" y="3857414"/>
            <a:ext cx="441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GetMonitoringLaser;13,5,2,No Errors,3,15,31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2982867"/>
            <a:ext cx="6397297" cy="35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2044516"/>
            <a:ext cx="10058400" cy="4023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להחלפת ערוץ תוך כדי לזירה</a:t>
            </a:r>
          </a:p>
          <a:p>
            <a:pPr marL="0" indent="0" algn="r" rtl="1">
              <a:buNone/>
            </a:pPr>
            <a:r>
              <a:rPr lang="he-IL" dirty="0" smtClean="0"/>
              <a:t>קריאה שנית לפונקציה  </a:t>
            </a:r>
            <a:r>
              <a:rPr lang="he-IL" dirty="0"/>
              <a:t> </a:t>
            </a:r>
            <a:r>
              <a:rPr lang="en-US" dirty="0" err="1"/>
              <a:t>set_params</a:t>
            </a:r>
            <a:r>
              <a:rPr lang="en-US" dirty="0"/>
              <a:t>(high=1, </a:t>
            </a:r>
            <a:r>
              <a:rPr lang="en-US" dirty="0" err="1"/>
              <a:t>allic</a:t>
            </a:r>
            <a:r>
              <a:rPr lang="en-US" dirty="0"/>
              <a:t>=0, duration=4000, </a:t>
            </a:r>
            <a:r>
              <a:rPr lang="en-US" dirty="0" smtClean="0">
                <a:solidFill>
                  <a:schemeClr val="tx1"/>
                </a:solidFill>
              </a:rPr>
              <a:t>power=3</a:t>
            </a:r>
            <a:r>
              <a:rPr lang="en-US" dirty="0" smtClean="0"/>
              <a:t>, channel=16)</a:t>
            </a: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עם שינויי למספר ערוץ הרלוונטי</a:t>
            </a:r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0482"/>
            <a:ext cx="6192715" cy="34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מטרת הקודים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לספק כלים שימושיים אותם ניתן לשלב כאבני בסיס ביצירת סימולציות בפרויקט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3028" y="-268982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קודים קיימים כיום</a:t>
            </a:r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79537"/>
              </p:ext>
            </p:extLst>
          </p:nvPr>
        </p:nvGraphicFramePr>
        <p:xfrm>
          <a:off x="185195" y="1414147"/>
          <a:ext cx="11794601" cy="47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071"/>
                <a:gridCol w="3911659"/>
                <a:gridCol w="1824645"/>
                <a:gridCol w="2695226"/>
              </a:tblGrid>
              <a:tr h="50508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505089">
                <a:tc>
                  <a:txBody>
                    <a:bodyPr/>
                    <a:lstStyle/>
                    <a:p>
                      <a:r>
                        <a:rPr lang="en-US" dirty="0" smtClean="0"/>
                        <a:t>File: </a:t>
                      </a:r>
                      <a:r>
                        <a:rPr lang="en-US" dirty="0" err="1" smtClean="0"/>
                        <a:t>find_files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all files with the specified extension in the given directory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</a:t>
                      </a:r>
                    </a:p>
                    <a:p>
                      <a:r>
                        <a:rPr lang="en-US" dirty="0" err="1" smtClean="0"/>
                        <a:t>file_extension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paths to the files with the specified extension</a:t>
                      </a:r>
                      <a:endParaRPr lang="en-US" dirty="0"/>
                    </a:p>
                  </a:txBody>
                  <a:tcPr/>
                </a:tc>
              </a:tr>
              <a:tr h="505089">
                <a:tc>
                  <a:txBody>
                    <a:bodyPr/>
                    <a:lstStyle/>
                    <a:p>
                      <a:r>
                        <a:rPr lang="en-US" dirty="0" smtClean="0"/>
                        <a:t>File: </a:t>
                      </a:r>
                      <a:r>
                        <a:rPr lang="en-US" dirty="0" err="1" smtClean="0"/>
                        <a:t>save_csv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save_dataframe_to_excel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Saves a given </a:t>
                      </a:r>
                      <a:r>
                        <a:rPr lang="en-US" dirty="0" err="1" smtClean="0"/>
                        <a:t>DataFrame</a:t>
                      </a:r>
                      <a:r>
                        <a:rPr lang="en-US" dirty="0" smtClean="0"/>
                        <a:t> to an Excel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</a:p>
                    <a:p>
                      <a:r>
                        <a:rPr lang="en-US" dirty="0" err="1" smtClean="0"/>
                        <a:t>file_path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89">
                <a:tc>
                  <a:txBody>
                    <a:bodyPr/>
                    <a:lstStyle/>
                    <a:p>
                      <a:r>
                        <a:rPr lang="en-US" dirty="0" smtClean="0"/>
                        <a:t>File: </a:t>
                      </a:r>
                      <a:r>
                        <a:rPr lang="en-US" dirty="0" err="1" smtClean="0"/>
                        <a:t>load_and_save_picture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convert_and_save_image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an image to grayscale and saves it as a TIFF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image_path</a:t>
                      </a:r>
                      <a:endParaRPr lang="en-US" sz="1800" kern="1200" dirty="0" err="1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err="1" smtClean="0"/>
                        <a:t>output_path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dirty="0" smtClean="0"/>
                        <a:t>File: </a:t>
                      </a:r>
                      <a:r>
                        <a:rPr lang="en-US" dirty="0" err="1" smtClean="0"/>
                        <a:t>hexagonal_aparture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draw_hexagon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apply_hexagonal_mask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hexagon in a numpy array with a specified rotation angle. </a:t>
                      </a:r>
                    </a:p>
                    <a:p>
                      <a:r>
                        <a:rPr lang="en-US" dirty="0" smtClean="0"/>
                        <a:t>Applies a hexagonal mask to an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edge_length_m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pixel_size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rotation_angle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naperture</a:t>
                      </a:r>
                      <a:r>
                        <a:rPr lang="en-US" dirty="0" smtClean="0"/>
                        <a:t> (np array): An array with the filled hexagon</a:t>
                      </a:r>
                    </a:p>
                    <a:p>
                      <a:r>
                        <a:rPr lang="en-US" dirty="0" err="1" smtClean="0"/>
                        <a:t>masked_image</a:t>
                      </a:r>
                      <a:r>
                        <a:rPr lang="en-US" dirty="0" smtClean="0"/>
                        <a:t> (np array): The image with the hexagonal mask applied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6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סיון </a:t>
            </a:r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1479268" y="1153958"/>
            <a:ext cx="824782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log_in</a:t>
            </a:r>
            <a:r>
              <a:rPr lang="en-US" sz="2000" dirty="0"/>
              <a:t>()</a:t>
            </a:r>
            <a:endParaRPr lang="he-IL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turn()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get_params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get_monitoring_laser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get_Status_single_channel</a:t>
            </a:r>
            <a:r>
              <a:rPr lang="en-US" sz="2000" dirty="0" smtClean="0"/>
              <a:t>(12)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set_params</a:t>
            </a:r>
            <a:r>
              <a:rPr lang="en-US" sz="2000" dirty="0" smtClean="0"/>
              <a:t>(high=1, </a:t>
            </a:r>
            <a:r>
              <a:rPr lang="en-US" sz="2000" dirty="0" err="1" smtClean="0"/>
              <a:t>allic</a:t>
            </a:r>
            <a:r>
              <a:rPr lang="en-US" sz="2000" dirty="0" smtClean="0"/>
              <a:t>=0, duration=4000, power=2000, channel=14)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turn_Off_single_channel</a:t>
            </a:r>
            <a:r>
              <a:rPr lang="en-US" sz="2000" dirty="0" smtClean="0"/>
              <a:t>(20)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activate_low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activate_high</a:t>
            </a:r>
            <a:r>
              <a:rPr lang="en-US" sz="2000" dirty="0" smtClean="0"/>
              <a:t>(1)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emission_off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panic()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3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לכתוב מה זה אומר על כל אחד מהם</a:t>
            </a:r>
          </a:p>
          <a:p>
            <a:r>
              <a:rPr lang="en-US" dirty="0" err="1" smtClean="0"/>
              <a:t>Get_monitoring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Return(</a:t>
            </a:r>
            <a:r>
              <a:rPr lang="en-US" dirty="0" err="1" smtClean="0"/>
              <a:t>flags_number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he-IL" dirty="0" err="1" smtClean="0"/>
              <a:t>ללזור</a:t>
            </a:r>
            <a:r>
              <a:rPr lang="he-IL" dirty="0" smtClean="0"/>
              <a:t> ערוץ בודד</a:t>
            </a:r>
          </a:p>
          <a:p>
            <a:r>
              <a:rPr lang="he-IL" dirty="0" err="1" smtClean="0"/>
              <a:t>ללזור</a:t>
            </a:r>
            <a:r>
              <a:rPr lang="he-IL" dirty="0" smtClean="0"/>
              <a:t> רשימה</a:t>
            </a:r>
          </a:p>
          <a:p>
            <a:r>
              <a:rPr lang="he-IL" dirty="0" err="1" smtClean="0"/>
              <a:t>ללזור</a:t>
            </a:r>
            <a:r>
              <a:rPr lang="he-IL" dirty="0" smtClean="0"/>
              <a:t> בכולם</a:t>
            </a:r>
          </a:p>
          <a:p>
            <a:r>
              <a:rPr lang="he-IL" dirty="0" err="1" smtClean="0"/>
              <a:t>ללזור</a:t>
            </a:r>
            <a:r>
              <a:rPr lang="he-IL" dirty="0" smtClean="0"/>
              <a:t> בכולם חוץ מ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16550" y="1381908"/>
            <a:ext cx="10058400" cy="4023360"/>
          </a:xfrm>
        </p:spPr>
        <p:txBody>
          <a:bodyPr/>
          <a:lstStyle/>
          <a:p>
            <a:pPr algn="r" rtl="1"/>
            <a:r>
              <a:rPr lang="he-IL" dirty="0" smtClean="0"/>
              <a:t>פתיחת המערכת</a:t>
            </a:r>
          </a:p>
          <a:p>
            <a:pPr algn="r" rtl="1"/>
            <a:r>
              <a:rPr lang="he-IL" dirty="0" smtClean="0"/>
              <a:t>1. לחיצה כפולה על </a:t>
            </a:r>
            <a:r>
              <a:rPr lang="en-US" dirty="0" smtClean="0"/>
              <a:t>Simulator.bat</a:t>
            </a:r>
            <a:r>
              <a:rPr lang="he-IL" dirty="0" smtClean="0"/>
              <a:t>  </a:t>
            </a:r>
            <a:r>
              <a:rPr lang="he-IL" dirty="0" err="1" smtClean="0"/>
              <a:t>בתיקית</a:t>
            </a:r>
            <a:r>
              <a:rPr lang="he-IL" dirty="0" smtClean="0"/>
              <a:t> </a:t>
            </a:r>
            <a:r>
              <a:rPr lang="en-US" dirty="0" smtClean="0"/>
              <a:t>Simulator</a:t>
            </a:r>
          </a:p>
          <a:p>
            <a:pPr algn="r" rtl="1"/>
            <a:r>
              <a:rPr lang="he-IL" dirty="0" smtClean="0"/>
              <a:t>2. לחיצה כפולה על </a:t>
            </a:r>
            <a:r>
              <a:rPr lang="en-US" dirty="0" smtClean="0"/>
              <a:t>R100K.bat</a:t>
            </a:r>
            <a:r>
              <a:rPr lang="he-IL" dirty="0" smtClean="0"/>
              <a:t>  בתיקיית </a:t>
            </a:r>
            <a:r>
              <a:rPr lang="en-US" dirty="0" smtClean="0"/>
              <a:t>GUI</a:t>
            </a:r>
            <a:endParaRPr lang="he-IL" dirty="0" smtClean="0"/>
          </a:p>
          <a:p>
            <a:pPr algn="r" rtl="1"/>
            <a:r>
              <a:rPr lang="he-IL" dirty="0" smtClean="0"/>
              <a:t>3. הרצת פונקציה </a:t>
            </a:r>
            <a:r>
              <a:rPr lang="en-US" dirty="0" err="1"/>
              <a:t>log_in</a:t>
            </a:r>
            <a:r>
              <a:rPr lang="en-US" dirty="0" smtClean="0"/>
              <a:t>()</a:t>
            </a:r>
            <a:endParaRPr lang="he-IL" dirty="0" smtClean="0"/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תוצאה: </a:t>
            </a:r>
          </a:p>
          <a:p>
            <a:pPr marL="0" indent="0" algn="r" rtl="1">
              <a:buNone/>
            </a:pPr>
            <a:r>
              <a:rPr lang="he-IL" dirty="0" smtClean="0"/>
              <a:t>יפתח חלון כמו בתמונה המוצגת</a:t>
            </a:r>
            <a:endParaRPr lang="en-US" dirty="0" smtClean="0"/>
          </a:p>
          <a:p>
            <a:pPr marL="0" indent="0" algn="r" rtl="1">
              <a:buNone/>
            </a:pPr>
            <a:r>
              <a:rPr lang="he-IL" dirty="0" smtClean="0"/>
              <a:t>ותודפס השורה: </a:t>
            </a:r>
            <a:r>
              <a:rPr lang="en-US" dirty="0"/>
              <a:t>Login;13,2,0,1.7.21 (07.09.2023)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9" y="2764757"/>
            <a:ext cx="5172646" cy="32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1079586" y="239124"/>
            <a:ext cx="10058400" cy="4022725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בדיקה של מצב הלייזר</a:t>
            </a:r>
          </a:p>
          <a:p>
            <a:pPr algn="r"/>
            <a:endParaRPr lang="he-IL" dirty="0"/>
          </a:p>
          <a:p>
            <a:pPr algn="r" rtl="1"/>
            <a:r>
              <a:rPr lang="he-IL" dirty="0" smtClean="0"/>
              <a:t>1. הרצה של </a:t>
            </a:r>
            <a:r>
              <a:rPr lang="he-IL" dirty="0" err="1" smtClean="0"/>
              <a:t>פונקצית</a:t>
            </a:r>
            <a:r>
              <a:rPr lang="he-IL" dirty="0" smtClean="0"/>
              <a:t>  </a:t>
            </a:r>
            <a:r>
              <a:rPr lang="en-US" dirty="0" err="1"/>
              <a:t>get_params</a:t>
            </a:r>
            <a:r>
              <a:rPr lang="en-US" dirty="0"/>
              <a:t>()</a:t>
            </a:r>
          </a:p>
          <a:p>
            <a:pPr algn="r" rtl="1"/>
            <a:r>
              <a:rPr lang="he-IL" dirty="0" smtClean="0"/>
              <a:t>מחזירה את השורה  </a:t>
            </a:r>
            <a:r>
              <a:rPr lang="en-US" dirty="0" smtClean="0"/>
              <a:t>GetParameters;13,6,</a:t>
            </a:r>
            <a:r>
              <a:rPr lang="en-US" dirty="0" smtClean="0">
                <a:solidFill>
                  <a:schemeClr val="tx1"/>
                </a:solidFill>
              </a:rPr>
              <a:t>1,1,4000,3,</a:t>
            </a:r>
            <a:r>
              <a:rPr lang="en-US" dirty="0" smtClean="0"/>
              <a:t>122,2!3!4!5!6!7!8!9!11…</a:t>
            </a:r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589242" y="2443133"/>
            <a:ext cx="9301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, all</a:t>
            </a:r>
            <a:r>
              <a:rPr lang="en-US" dirty="0" smtClean="0"/>
              <a:t>, duration</a:t>
            </a:r>
            <a:r>
              <a:rPr lang="en-US" dirty="0" smtClean="0">
                <a:solidFill>
                  <a:srgbClr val="00B050"/>
                </a:solidFill>
              </a:rPr>
              <a:t>, power-option number</a:t>
            </a:r>
            <a:r>
              <a:rPr lang="en-US" dirty="0"/>
              <a:t>, </a:t>
            </a:r>
            <a:r>
              <a:rPr lang="en-US" dirty="0" smtClean="0"/>
              <a:t>total number of active channels, list of- </a:t>
            </a:r>
            <a:r>
              <a:rPr lang="en-US" dirty="0" err="1" smtClean="0"/>
              <a:t>activechannels</a:t>
            </a:r>
            <a:endParaRPr lang="en-US" dirty="0"/>
          </a:p>
        </p:txBody>
      </p:sp>
      <p:cxnSp>
        <p:nvCxnSpPr>
          <p:cNvPr id="8" name="מחבר חץ ישר 7"/>
          <p:cNvCxnSpPr/>
          <p:nvPr/>
        </p:nvCxnSpPr>
        <p:spPr>
          <a:xfrm flipH="1">
            <a:off x="2970021" y="1943945"/>
            <a:ext cx="2412625" cy="57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H="1">
            <a:off x="3408592" y="1943945"/>
            <a:ext cx="2189207" cy="60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>
            <a:off x="4160701" y="1943945"/>
            <a:ext cx="1731814" cy="60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 flipH="1">
            <a:off x="5057172" y="1967001"/>
            <a:ext cx="1282906" cy="56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>
            <a:off x="6651992" y="1971456"/>
            <a:ext cx="101693" cy="58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stCxn id="28" idx="1"/>
          </p:cNvCxnSpPr>
          <p:nvPr/>
        </p:nvCxnSpPr>
        <p:spPr>
          <a:xfrm>
            <a:off x="7937587" y="2046486"/>
            <a:ext cx="1936376" cy="4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סוגר מסולסל שמאלי 27"/>
          <p:cNvSpPr/>
          <p:nvPr/>
        </p:nvSpPr>
        <p:spPr>
          <a:xfrm rot="16200000">
            <a:off x="7874384" y="943378"/>
            <a:ext cx="126404" cy="2079811"/>
          </a:xfrm>
          <a:prstGeom prst="leftBrace">
            <a:avLst>
              <a:gd name="adj1" fmla="val 262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/>
          <p:cNvSpPr/>
          <p:nvPr/>
        </p:nvSpPr>
        <p:spPr>
          <a:xfrm>
            <a:off x="4634858" y="4081492"/>
            <a:ext cx="7356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/>
              <a:t>2. הרצה של הפונקציה </a:t>
            </a:r>
            <a:r>
              <a:rPr lang="en-US" sz="2000" dirty="0" err="1"/>
              <a:t>get_monitoring_laser</a:t>
            </a:r>
            <a:r>
              <a:rPr lang="en-US" sz="2000" dirty="0"/>
              <a:t>()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/>
              <a:t>מחזירה את השורה   </a:t>
            </a:r>
            <a:r>
              <a:rPr lang="en-US" sz="2000" dirty="0"/>
              <a:t>GetMonitoringLaser;13,5,0,No Errors</a:t>
            </a:r>
            <a:r>
              <a:rPr lang="en-US" sz="2000" dirty="0" smtClean="0">
                <a:solidFill>
                  <a:srgbClr val="FF0000"/>
                </a:solidFill>
              </a:rPr>
              <a:t>,-2</a:t>
            </a:r>
            <a:r>
              <a:rPr lang="en-US" sz="2000" dirty="0" smtClean="0"/>
              <a:t>,0,0</a:t>
            </a:r>
            <a:endParaRPr lang="en-US" sz="2000" dirty="0"/>
          </a:p>
        </p:txBody>
      </p:sp>
      <p:cxnSp>
        <p:nvCxnSpPr>
          <p:cNvPr id="33" name="מחבר חץ ישר 32"/>
          <p:cNvCxnSpPr/>
          <p:nvPr/>
        </p:nvCxnSpPr>
        <p:spPr>
          <a:xfrm flipH="1">
            <a:off x="5541273" y="4983653"/>
            <a:ext cx="2468987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/>
          <p:nvPr/>
        </p:nvCxnSpPr>
        <p:spPr>
          <a:xfrm flipH="1">
            <a:off x="6339129" y="5008973"/>
            <a:ext cx="2191424" cy="69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8010260" y="4976992"/>
            <a:ext cx="1272216" cy="6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 flipH="1">
            <a:off x="9475882" y="4953645"/>
            <a:ext cx="52890" cy="7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/>
          <p:nvPr/>
        </p:nvCxnSpPr>
        <p:spPr>
          <a:xfrm>
            <a:off x="9764094" y="4983653"/>
            <a:ext cx="555139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מלבן 44"/>
          <p:cNvSpPr/>
          <p:nvPr/>
        </p:nvSpPr>
        <p:spPr>
          <a:xfrm>
            <a:off x="5057172" y="5598790"/>
            <a:ext cx="746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Status</a:t>
            </a:r>
            <a:r>
              <a:rPr lang="en-US" dirty="0" smtClean="0"/>
              <a:t>, Error </a:t>
            </a:r>
            <a:r>
              <a:rPr lang="en-US" dirty="0"/>
              <a:t>cause</a:t>
            </a:r>
            <a:r>
              <a:rPr lang="en-US" dirty="0" smtClean="0"/>
              <a:t>, amplification level</a:t>
            </a:r>
            <a:r>
              <a:rPr lang="en-US" dirty="0"/>
              <a:t>, </a:t>
            </a:r>
            <a:r>
              <a:rPr lang="en-US" dirty="0" err="1"/>
              <a:t>comready</a:t>
            </a:r>
            <a:r>
              <a:rPr lang="en-US" dirty="0"/>
              <a:t>-flag</a:t>
            </a:r>
            <a:r>
              <a:rPr lang="en-US" dirty="0" smtClean="0"/>
              <a:t>, control-flags</a:t>
            </a:r>
            <a:endParaRPr lang="en-US" dirty="0"/>
          </a:p>
        </p:txBody>
      </p:sp>
      <p:pic>
        <p:nvPicPr>
          <p:cNvPr id="98" name="תמונה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3" y="4446514"/>
            <a:ext cx="4724809" cy="1836579"/>
          </a:xfrm>
          <a:prstGeom prst="rect">
            <a:avLst/>
          </a:prstGeom>
        </p:spPr>
      </p:pic>
      <p:pic>
        <p:nvPicPr>
          <p:cNvPr id="105" name="תמונה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57" y="2874675"/>
            <a:ext cx="3903275" cy="1248598"/>
          </a:xfrm>
          <a:prstGeom prst="rect">
            <a:avLst/>
          </a:prstGeom>
        </p:spPr>
      </p:pic>
      <p:cxnSp>
        <p:nvCxnSpPr>
          <p:cNvPr id="107" name="מחבר מעוקל 106"/>
          <p:cNvCxnSpPr>
            <a:stCxn id="6" idx="1"/>
            <a:endCxn id="105" idx="1"/>
          </p:cNvCxnSpPr>
          <p:nvPr/>
        </p:nvCxnSpPr>
        <p:spPr>
          <a:xfrm rot="10800000" flipV="1">
            <a:off x="2551558" y="2627798"/>
            <a:ext cx="37685" cy="871175"/>
          </a:xfrm>
          <a:prstGeom prst="curvedConnector3">
            <a:avLst>
              <a:gd name="adj1" fmla="val 70660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מלבן 120"/>
          <p:cNvSpPr/>
          <p:nvPr/>
        </p:nvSpPr>
        <p:spPr>
          <a:xfrm>
            <a:off x="6702838" y="58965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Login          -3</a:t>
            </a:r>
            <a:endParaRPr lang="en-US" dirty="0"/>
          </a:p>
          <a:p>
            <a:r>
              <a:rPr lang="en-US" dirty="0"/>
              <a:t>    system off  </a:t>
            </a:r>
            <a:r>
              <a:rPr lang="en-US" dirty="0" smtClean="0"/>
              <a:t>-2</a:t>
            </a:r>
            <a:endParaRPr lang="en-US" dirty="0"/>
          </a:p>
          <a:p>
            <a:r>
              <a:rPr lang="en-US" dirty="0"/>
              <a:t>    System on </a:t>
            </a:r>
            <a:r>
              <a:rPr lang="en-US" dirty="0" smtClean="0"/>
              <a:t>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הדלקת הלייזר</a:t>
            </a:r>
          </a:p>
          <a:p>
            <a:pPr algn="r" rtl="1"/>
            <a:r>
              <a:rPr lang="he-IL" dirty="0" smtClean="0"/>
              <a:t>1. לחיצה על </a:t>
            </a:r>
            <a:r>
              <a:rPr lang="en-US" dirty="0" smtClean="0"/>
              <a:t>FireLowOff.bat</a:t>
            </a:r>
            <a:r>
              <a:rPr lang="he-IL" dirty="0" smtClean="0"/>
              <a:t>  שקול לניתוק </a:t>
            </a:r>
            <a:r>
              <a:rPr lang="he-IL" dirty="0" err="1" smtClean="0"/>
              <a:t>אינטרלוק</a:t>
            </a:r>
            <a:r>
              <a:rPr lang="he-IL" dirty="0" smtClean="0"/>
              <a:t>, מאפס את הערכים של ההרצה הקודמת בסימולטור</a:t>
            </a:r>
            <a:endParaRPr lang="en-US" dirty="0" smtClean="0"/>
          </a:p>
          <a:p>
            <a:pPr algn="r" rtl="1"/>
            <a:r>
              <a:rPr lang="he-IL" dirty="0" smtClean="0"/>
              <a:t>2. לחיצה על </a:t>
            </a:r>
            <a:r>
              <a:rPr lang="en-US" dirty="0" smtClean="0"/>
              <a:t>FireLowOn.bat</a:t>
            </a:r>
            <a:r>
              <a:rPr lang="he-IL" dirty="0" smtClean="0"/>
              <a:t>  (שווה ערך להרמה פיזית של הארמים – </a:t>
            </a:r>
            <a:r>
              <a:rPr lang="he-IL" dirty="0" err="1" smtClean="0"/>
              <a:t>אינטרלוקים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3</a:t>
            </a:r>
            <a:r>
              <a:rPr lang="he-IL" dirty="0"/>
              <a:t>. הרצה של </a:t>
            </a:r>
            <a:r>
              <a:rPr lang="he-IL" dirty="0" err="1"/>
              <a:t>פונקצית</a:t>
            </a:r>
            <a:r>
              <a:rPr lang="he-IL" dirty="0"/>
              <a:t> </a:t>
            </a:r>
            <a:r>
              <a:rPr lang="en-US" dirty="0"/>
              <a:t>turn(1)</a:t>
            </a:r>
            <a:endParaRPr lang="he-IL" dirty="0"/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תוצאה:</a:t>
            </a:r>
            <a:endParaRPr lang="en-US" dirty="0" smtClean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60412"/>
            <a:ext cx="5439282" cy="2925617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7090218" y="4838432"/>
            <a:ext cx="424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GetMonitoringLaser;13,5,0,No Errors,-1,5,7</a:t>
            </a:r>
          </a:p>
        </p:txBody>
      </p:sp>
      <p:cxnSp>
        <p:nvCxnSpPr>
          <p:cNvPr id="9" name="מחבר חץ ישר 8"/>
          <p:cNvCxnSpPr>
            <a:endCxn id="10" idx="0"/>
          </p:cNvCxnSpPr>
          <p:nvPr/>
        </p:nvCxnSpPr>
        <p:spPr>
          <a:xfrm flipH="1">
            <a:off x="10711396" y="5180522"/>
            <a:ext cx="258669" cy="3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10443534" y="54975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11070698" y="549976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12" name="מחבר חץ ישר 11"/>
          <p:cNvCxnSpPr>
            <a:endCxn id="11" idx="0"/>
          </p:cNvCxnSpPr>
          <p:nvPr/>
        </p:nvCxnSpPr>
        <p:spPr>
          <a:xfrm>
            <a:off x="11155680" y="5180522"/>
            <a:ext cx="182880" cy="31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49071" y="1328900"/>
            <a:ext cx="10058400" cy="4023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בחירת ערוץ בודד</a:t>
            </a:r>
            <a:endParaRPr lang="he-IL" dirty="0" smtClean="0"/>
          </a:p>
          <a:p>
            <a:pPr marL="457200" indent="-457200" algn="r" rtl="1">
              <a:buAutoNum type="arabicPeriod"/>
            </a:pPr>
            <a:r>
              <a:rPr lang="he-IL" dirty="0" smtClean="0"/>
              <a:t>לבחירת הערוץ - הרצת הפונקציה  </a:t>
            </a:r>
          </a:p>
          <a:p>
            <a:pPr marL="0" indent="0" algn="r" rtl="1">
              <a:buNone/>
            </a:pPr>
            <a:r>
              <a:rPr lang="he-IL" dirty="0" smtClean="0"/>
              <a:t> </a:t>
            </a:r>
            <a:r>
              <a:rPr lang="en-US" dirty="0" err="1" smtClean="0"/>
              <a:t>set_params</a:t>
            </a:r>
            <a:r>
              <a:rPr lang="en-US" dirty="0" smtClean="0"/>
              <a:t>(high=1</a:t>
            </a:r>
            <a:r>
              <a:rPr lang="en-US" dirty="0"/>
              <a:t>, </a:t>
            </a:r>
            <a:r>
              <a:rPr lang="en-US" dirty="0" err="1"/>
              <a:t>allic</a:t>
            </a:r>
            <a:r>
              <a:rPr lang="en-US" dirty="0"/>
              <a:t>=0, duration=4000, </a:t>
            </a:r>
            <a:r>
              <a:rPr lang="en-US" dirty="0" smtClean="0"/>
              <a:t>power=3, </a:t>
            </a:r>
            <a:r>
              <a:rPr lang="en-US" dirty="0" smtClean="0"/>
              <a:t>channel=14)</a:t>
            </a: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 מאפשר בחירה של ערוץ 14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3051754"/>
            <a:ext cx="6026693" cy="324351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7318978" y="5019803"/>
            <a:ext cx="4306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GetParameters;13,6,1,0,4000,5,1,14</a:t>
            </a:r>
          </a:p>
          <a:p>
            <a:endParaRPr lang="en-US" dirty="0"/>
          </a:p>
          <a:p>
            <a:r>
              <a:rPr lang="en-US" dirty="0"/>
              <a:t>GetMonitoringLaser;13,5,0,No Errors,-1,5,7</a:t>
            </a:r>
          </a:p>
        </p:txBody>
      </p:sp>
    </p:spTree>
    <p:extLst>
      <p:ext uri="{BB962C8B-B14F-4D97-AF65-F5344CB8AC3E}">
        <p14:creationId xmlns:p14="http://schemas.microsoft.com/office/powerpoint/2010/main" val="218512088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3391</TotalTime>
  <Words>478</Words>
  <Application>Microsoft Office PowerPoint</Application>
  <PresentationFormat>מסך רחב</PresentationFormat>
  <Paragraphs>112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מבט לאחור</vt:lpstr>
      <vt:lpstr>קודים לשימוש כללי</vt:lpstr>
      <vt:lpstr>מטרת הקודים</vt:lpstr>
      <vt:lpstr>קודים קיימים כיום</vt:lpstr>
      <vt:lpstr>סיון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Karinli</dc:creator>
  <cp:lastModifiedBy>Karinli</cp:lastModifiedBy>
  <cp:revision>37</cp:revision>
  <dcterms:created xsi:type="dcterms:W3CDTF">2024-05-15T09:31:00Z</dcterms:created>
  <dcterms:modified xsi:type="dcterms:W3CDTF">2024-06-19T15:21:39Z</dcterms:modified>
</cp:coreProperties>
</file>