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7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722"/>
  </p:normalViewPr>
  <p:slideViewPr>
    <p:cSldViewPr snapToGrid="0" snapToObjects="1">
      <p:cViewPr varScale="1">
        <p:scale>
          <a:sx n="156" d="100"/>
          <a:sy n="156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62983-981E-47A9-BC93-4F4DB7F528DE}" type="datetimeFigureOut">
              <a:rPr lang="sv-SE" smtClean="0"/>
              <a:t>2019-03-14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F908F-C55C-4A85-B59C-D154635B7F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774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55A142-8AE3-9D4D-8959-6271EC88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371475-3D59-954A-9376-28D51415B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8B5E2E-95ED-EA47-AF34-52D4355A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C59-BA05-2F43-A519-2290AB22603F}" type="datetimeFigureOut">
              <a:rPr lang="sv-SE" smtClean="0"/>
              <a:t>2019-03-14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2EAE79-4CF7-3F4B-9B8A-08952674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80EE7F-B849-E64F-829F-6B8D9E23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7F6-1459-3742-B9C2-24125D2419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028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E1574-6AF8-B341-BAB6-49E426B1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2BAE11-649C-6E47-BCE4-5643B27A5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B4D717-9531-5342-8B76-EB052CCF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C59-BA05-2F43-A519-2290AB22603F}" type="datetimeFigureOut">
              <a:rPr lang="sv-SE" smtClean="0"/>
              <a:t>2019-03-14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466E6A-6FA0-4F43-A18E-1DB40180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A6E2B8-B1EF-EF47-AE30-4C1C318B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7F6-1459-3742-B9C2-24125D2419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374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0DA779F-D49E-8045-ACE0-D6A36E9D4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4B900B-0E6D-F541-BB0C-1EC7B22CF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BFF305-B68B-5C44-AFDA-E1A0A661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C59-BA05-2F43-A519-2290AB22603F}" type="datetimeFigureOut">
              <a:rPr lang="sv-SE" smtClean="0"/>
              <a:t>2019-03-14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0F1542-2D1C-C540-B187-26236488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975EDC-1BF7-FD40-A313-24FE16BE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7F6-1459-3742-B9C2-24125D2419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826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BC502-1D21-DD43-AF5C-937EAB9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1F3D5-2B10-E24C-A375-2C1E9BF6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FE737-3C0E-0A4F-81DB-AEB28CDE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C59-BA05-2F43-A519-2290AB22603F}" type="datetimeFigureOut">
              <a:rPr lang="sv-SE" smtClean="0"/>
              <a:t>2019-03-14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87B6B7-F7C8-E840-B52D-6EABF73E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BD329E-3CE4-D144-AA57-D3A8EF5D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7F6-1459-3742-B9C2-24125D2419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017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AED1A3-5E8A-6A40-B274-51CB0A59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7375E5-0DA1-374B-BF66-7FD971AF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D069F0-B7C4-3541-BD44-752B3D3A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C59-BA05-2F43-A519-2290AB22603F}" type="datetimeFigureOut">
              <a:rPr lang="sv-SE" smtClean="0"/>
              <a:t>2019-03-14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1B2B44-7A1A-A340-B4A9-192D756F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CA555B-1688-4241-8694-7DFD763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7F6-1459-3742-B9C2-24125D2419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956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2D5B3-01FC-BA40-BED9-B4BEC87C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97A3A-0D65-E346-9F88-DC4813EA6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13E7AD-0FC8-CC4D-AB43-DD2F7CCC4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447105-4ECB-B840-B55A-E0F5F8CF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C59-BA05-2F43-A519-2290AB22603F}" type="datetimeFigureOut">
              <a:rPr lang="sv-SE" smtClean="0"/>
              <a:t>2019-03-14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53DF72-C20F-964F-BA4A-B1F3285C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923CF3-459B-6242-BDF9-F62BF06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7F6-1459-3742-B9C2-24125D2419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738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C83DD-B5F9-E34F-89AD-F7D45492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14F6F3-A675-8B45-8704-A8BB105B6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4C446E-B908-B849-BEE3-39E786B9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5D75A46-10A0-B043-9578-49517AA70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86DCABC-D7DF-F348-9EC9-94D9F69FE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7599FB-E155-4147-9F39-AE27AAA4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C59-BA05-2F43-A519-2290AB22603F}" type="datetimeFigureOut">
              <a:rPr lang="sv-SE" smtClean="0"/>
              <a:t>2019-03-14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57CB73-9914-8D45-9445-8040B071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F7FDD9-2759-1A40-8F69-9C1128CF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7F6-1459-3742-B9C2-24125D2419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102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6ECF9C-A96B-B140-AADC-E7B6BC81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43927F4-93C0-0F47-89E3-255D6B8A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C59-BA05-2F43-A519-2290AB22603F}" type="datetimeFigureOut">
              <a:rPr lang="sv-SE" smtClean="0"/>
              <a:t>2019-03-14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7BE7D8-8D26-9248-ACE9-840DFBD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3A7E07-F207-3740-ADB5-865BAA76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7F6-1459-3742-B9C2-24125D2419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170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225031-3F35-FB47-9CC0-CBBD49CC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C59-BA05-2F43-A519-2290AB22603F}" type="datetimeFigureOut">
              <a:rPr lang="sv-SE" smtClean="0"/>
              <a:t>2019-03-14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F54F07-0C72-DC4D-B8F2-948003F4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FC783A-AF60-5047-9F7F-02E696A4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7F6-1459-3742-B9C2-24125D2419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809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5EBD95-7EAE-5141-AE9F-A0BE1E00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555769-9D87-2141-9F5A-9CAF272FB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F8F882-B2BF-244D-AC57-023E9BC0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2244CB-9230-D24B-8C6C-33F2E16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C59-BA05-2F43-A519-2290AB22603F}" type="datetimeFigureOut">
              <a:rPr lang="sv-SE" smtClean="0"/>
              <a:t>2019-03-14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BC8DA6-85BD-3540-8BEB-FC323F00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8005D9-EC3A-444F-A4D3-D0AF1F6A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7F6-1459-3742-B9C2-24125D2419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924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8D4389-DA96-0440-A47F-4A6E6570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34B3E29-48BC-FA41-941D-68C5417C0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F34832-ED8E-5340-AC1A-D088A28EE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0EB820-086A-794A-9381-5510B190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C59-BA05-2F43-A519-2290AB22603F}" type="datetimeFigureOut">
              <a:rPr lang="sv-SE" smtClean="0"/>
              <a:t>2019-03-14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9ACD1C-FD3D-4840-9E93-017226D6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8BE362-661E-0A48-BF76-13D5AFCA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7F6-1459-3742-B9C2-24125D2419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704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A76F597-18DC-2E49-AB3B-6DCB91BD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CCC412-4A05-FC4C-9D0E-55683B1F2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05E123-40BD-964D-A659-91C4E2FFE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8C59-BA05-2F43-A519-2290AB22603F}" type="datetimeFigureOut">
              <a:rPr lang="sv-SE" smtClean="0"/>
              <a:t>2019-03-14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3BFD6B-CBD6-0642-983C-808DDCD65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2AFD5F-0E3D-1D45-8D97-E4DDA50EC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C7F6-1459-3742-B9C2-24125D2419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008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295DB4-13E9-4450-A991-4FE45C5B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dirty="0" smtClean="0"/>
              <a:t> </a:t>
            </a:r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8A7A67-D14A-424F-B38C-8CCDB6912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7750"/>
            <a:ext cx="5185873" cy="36387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Study </a:t>
            </a:r>
            <a:r>
              <a:rPr lang="en-GB" dirty="0"/>
              <a:t>system: </a:t>
            </a:r>
            <a:r>
              <a:rPr lang="en-GB" i="1" dirty="0" err="1"/>
              <a:t>Leptidea</a:t>
            </a:r>
            <a:r>
              <a:rPr lang="en-GB" i="1" dirty="0"/>
              <a:t> </a:t>
            </a:r>
            <a:r>
              <a:rPr lang="en-GB" i="1" dirty="0" err="1"/>
              <a:t>sinapis</a:t>
            </a:r>
            <a:r>
              <a:rPr lang="en-GB" i="1" dirty="0"/>
              <a:t> </a:t>
            </a:r>
            <a:r>
              <a:rPr lang="en-GB" dirty="0"/>
              <a:t>(wood white)</a:t>
            </a:r>
            <a:endParaRPr lang="en-GB" i="1" dirty="0"/>
          </a:p>
          <a:p>
            <a:r>
              <a:rPr lang="en-GB" dirty="0" smtClean="0"/>
              <a:t>To investigate host plant adaptation and effect in wood whites</a:t>
            </a:r>
          </a:p>
          <a:p>
            <a:r>
              <a:rPr lang="en-GB" dirty="0" smtClean="0"/>
              <a:t>Spanish </a:t>
            </a:r>
            <a:r>
              <a:rPr lang="en-GB" dirty="0"/>
              <a:t>population </a:t>
            </a:r>
            <a:r>
              <a:rPr lang="en-GB" i="1" dirty="0"/>
              <a:t>- </a:t>
            </a:r>
            <a:r>
              <a:rPr lang="en-GB" i="1" dirty="0" err="1"/>
              <a:t>Dorycnium</a:t>
            </a:r>
            <a:r>
              <a:rPr lang="en-GB" i="1" dirty="0"/>
              <a:t> </a:t>
            </a:r>
            <a:r>
              <a:rPr lang="en-GB" i="1" dirty="0" err="1"/>
              <a:t>pentaphyllum</a:t>
            </a:r>
            <a:endParaRPr lang="en-GB" i="1" dirty="0"/>
          </a:p>
          <a:p>
            <a:r>
              <a:rPr lang="en-GB" dirty="0"/>
              <a:t>Swedish population - </a:t>
            </a:r>
            <a:r>
              <a:rPr lang="en-GB" i="1" dirty="0"/>
              <a:t>Lotus </a:t>
            </a:r>
            <a:r>
              <a:rPr lang="en-GB" i="1" dirty="0" err="1"/>
              <a:t>corniculatus</a:t>
            </a:r>
            <a:r>
              <a:rPr lang="en-GB" i="1" dirty="0"/>
              <a:t>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7F747B7-C6CB-4F6F-BC68-93956120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955" y="1632028"/>
            <a:ext cx="4366516" cy="36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8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64D4AD-FE93-4A4C-8390-1344F1F8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Layout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C35DF5-FE25-4942-AA10-2A20120BE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413" y="1885766"/>
            <a:ext cx="5185873" cy="3638763"/>
          </a:xfrm>
        </p:spPr>
        <p:txBody>
          <a:bodyPr>
            <a:normAutofit fontScale="92500"/>
          </a:bodyPr>
          <a:lstStyle/>
          <a:p>
            <a:r>
              <a:rPr lang="en-GB" dirty="0"/>
              <a:t>Larvae of different populations fed on different host plants</a:t>
            </a:r>
          </a:p>
          <a:p>
            <a:r>
              <a:rPr lang="en-GB" dirty="0"/>
              <a:t>Larval stage III and </a:t>
            </a:r>
            <a:r>
              <a:rPr lang="en-GB" dirty="0" smtClean="0"/>
              <a:t>V from both males and females</a:t>
            </a:r>
            <a:endParaRPr lang="en-GB" dirty="0"/>
          </a:p>
          <a:p>
            <a:r>
              <a:rPr lang="en-GB" dirty="0" smtClean="0"/>
              <a:t>Extracted RNA </a:t>
            </a:r>
            <a:r>
              <a:rPr lang="en-GB" dirty="0"/>
              <a:t>and DNA </a:t>
            </a:r>
            <a:r>
              <a:rPr lang="en-GB" dirty="0" smtClean="0"/>
              <a:t>from body</a:t>
            </a:r>
          </a:p>
          <a:p>
            <a:r>
              <a:rPr lang="en-GB" dirty="0" smtClean="0"/>
              <a:t>Illumina </a:t>
            </a:r>
            <a:r>
              <a:rPr lang="en-GB" dirty="0"/>
              <a:t>sequencing of RNA</a:t>
            </a:r>
          </a:p>
          <a:p>
            <a:r>
              <a:rPr lang="en-GB" dirty="0"/>
              <a:t>Differential </a:t>
            </a:r>
            <a:r>
              <a:rPr lang="en-GB" dirty="0" smtClean="0"/>
              <a:t>gene </a:t>
            </a:r>
            <a:r>
              <a:rPr lang="en-GB" dirty="0" smtClean="0"/>
              <a:t>expression for different treatments?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ADFE4DA-E7CF-4F4E-826A-B9B3302463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86" y="1113823"/>
            <a:ext cx="6296473" cy="4605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381" y="2790606"/>
            <a:ext cx="516516" cy="256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271" y="2782016"/>
            <a:ext cx="516516" cy="256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271" y="4292927"/>
            <a:ext cx="516516" cy="256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381" y="4292927"/>
            <a:ext cx="516516" cy="2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7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6FFA5A-EDA5-534D-BD15-9A38C6B4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Sequencing</a:t>
            </a:r>
            <a:r>
              <a:rPr lang="sv-SE" dirty="0"/>
              <a:t> output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xmlns="" id="{202CDDDA-0F71-DD41-8B8C-60BAF172E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1" b="-1"/>
          <a:stretch/>
        </p:blipFill>
        <p:spPr>
          <a:xfrm>
            <a:off x="8419070" y="197710"/>
            <a:ext cx="3569056" cy="6370212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60584E5-9FFE-DF4A-96EE-2F7A07D26B15}"/>
              </a:ext>
            </a:extLst>
          </p:cNvPr>
          <p:cNvSpPr txBox="1"/>
          <p:nvPr/>
        </p:nvSpPr>
        <p:spPr>
          <a:xfrm>
            <a:off x="838200" y="1690688"/>
            <a:ext cx="641079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Library</a:t>
            </a:r>
            <a:r>
              <a:rPr lang="sv-SE" dirty="0"/>
              <a:t> – </a:t>
            </a:r>
            <a:r>
              <a:rPr lang="sv-SE" dirty="0" err="1"/>
              <a:t>Illumina</a:t>
            </a:r>
            <a:r>
              <a:rPr lang="sv-SE" dirty="0"/>
              <a:t> </a:t>
            </a:r>
            <a:r>
              <a:rPr lang="sv-SE" dirty="0" err="1"/>
              <a:t>TruSeq</a:t>
            </a:r>
            <a:r>
              <a:rPr lang="sv-SE" dirty="0"/>
              <a:t> </a:t>
            </a:r>
            <a:r>
              <a:rPr lang="sv-SE" dirty="0" err="1"/>
              <a:t>Stranded</a:t>
            </a:r>
            <a:r>
              <a:rPr lang="sv-SE" dirty="0"/>
              <a:t> </a:t>
            </a:r>
            <a:r>
              <a:rPr lang="sv-SE" dirty="0" err="1"/>
              <a:t>mRNA</a:t>
            </a:r>
            <a:r>
              <a:rPr lang="sv-SE" dirty="0"/>
              <a:t>. Option: Poly-A </a:t>
            </a:r>
            <a:r>
              <a:rPr lang="sv-SE" dirty="0" err="1"/>
              <a:t>selection</a:t>
            </a:r>
            <a:endParaRPr lang="sv-SE" dirty="0"/>
          </a:p>
          <a:p>
            <a:r>
              <a:rPr lang="sv-SE" dirty="0" err="1"/>
              <a:t>Clustering</a:t>
            </a:r>
            <a:r>
              <a:rPr lang="sv-SE" dirty="0"/>
              <a:t> – NovaSeq6000, S1 </a:t>
            </a:r>
            <a:r>
              <a:rPr lang="sv-SE" dirty="0" err="1"/>
              <a:t>flowcell</a:t>
            </a:r>
            <a:r>
              <a:rPr lang="sv-SE" dirty="0"/>
              <a:t> (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lane</a:t>
            </a:r>
            <a:r>
              <a:rPr lang="sv-SE" dirty="0"/>
              <a:t>)</a:t>
            </a:r>
          </a:p>
          <a:p>
            <a:r>
              <a:rPr lang="sv-SE" dirty="0" err="1"/>
              <a:t>Paired</a:t>
            </a:r>
            <a:r>
              <a:rPr lang="sv-SE" dirty="0"/>
              <a:t>-end, read </a:t>
            </a:r>
            <a:r>
              <a:rPr lang="sv-SE" dirty="0" err="1"/>
              <a:t>length</a:t>
            </a:r>
            <a:r>
              <a:rPr lang="sv-SE" dirty="0"/>
              <a:t>: 2 x 151bp </a:t>
            </a:r>
          </a:p>
          <a:p>
            <a:endParaRPr lang="sv-SE" dirty="0"/>
          </a:p>
          <a:p>
            <a:r>
              <a:rPr lang="sv-SE" u="sng" dirty="0"/>
              <a:t>Output</a:t>
            </a:r>
          </a:p>
          <a:p>
            <a:r>
              <a:rPr lang="sv-SE" dirty="0"/>
              <a:t>Total nr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reads</a:t>
            </a:r>
            <a:r>
              <a:rPr lang="sv-SE" dirty="0"/>
              <a:t>  	936.28M</a:t>
            </a:r>
          </a:p>
          <a:p>
            <a:r>
              <a:rPr lang="sv-SE" dirty="0"/>
              <a:t>71 </a:t>
            </a:r>
            <a:r>
              <a:rPr lang="sv-SE" dirty="0" err="1"/>
              <a:t>samples</a:t>
            </a:r>
            <a:r>
              <a:rPr lang="sv-SE" dirty="0"/>
              <a:t> </a:t>
            </a:r>
            <a:r>
              <a:rPr lang="sv-SE" dirty="0" err="1"/>
              <a:t>passed</a:t>
            </a:r>
            <a:r>
              <a:rPr lang="sv-SE" dirty="0"/>
              <a:t> (1 </a:t>
            </a:r>
            <a:r>
              <a:rPr lang="sv-SE" dirty="0" err="1"/>
              <a:t>sample</a:t>
            </a:r>
            <a:r>
              <a:rPr lang="sv-SE" dirty="0"/>
              <a:t> </a:t>
            </a:r>
            <a:r>
              <a:rPr lang="sv-SE" dirty="0" err="1"/>
              <a:t>aborted</a:t>
            </a:r>
            <a:r>
              <a:rPr lang="sv-SE" dirty="0"/>
              <a:t>)</a:t>
            </a:r>
          </a:p>
          <a:p>
            <a:endParaRPr lang="sv-SE" dirty="0"/>
          </a:p>
          <a:p>
            <a:r>
              <a:rPr lang="sv-SE" dirty="0" err="1"/>
              <a:t>Reads</a:t>
            </a:r>
            <a:r>
              <a:rPr lang="sv-SE" dirty="0"/>
              <a:t> per </a:t>
            </a:r>
            <a:r>
              <a:rPr lang="sv-SE" dirty="0" err="1"/>
              <a:t>sample</a:t>
            </a:r>
            <a:r>
              <a:rPr lang="sv-SE" dirty="0"/>
              <a:t> 	</a:t>
            </a:r>
            <a:r>
              <a:rPr lang="sv-SE" dirty="0" err="1"/>
              <a:t>Average</a:t>
            </a:r>
            <a:r>
              <a:rPr lang="sv-SE" dirty="0"/>
              <a:t> 12.33M (8.32-18.44M)</a:t>
            </a:r>
          </a:p>
          <a:p>
            <a:r>
              <a:rPr lang="sv-SE" dirty="0"/>
              <a:t>		</a:t>
            </a:r>
            <a:r>
              <a:rPr lang="sv-SE" dirty="0" err="1"/>
              <a:t>Coverage</a:t>
            </a:r>
            <a:r>
              <a:rPr lang="sv-SE" dirty="0"/>
              <a:t> per gene 12.33 x 2 (240X per gene)</a:t>
            </a:r>
          </a:p>
          <a:p>
            <a:endParaRPr lang="sv-SE" dirty="0"/>
          </a:p>
          <a:p>
            <a:r>
              <a:rPr lang="sv-SE" dirty="0" err="1"/>
              <a:t>Quality</a:t>
            </a:r>
            <a:r>
              <a:rPr lang="sv-SE" dirty="0"/>
              <a:t>  		All &gt; 89% &gt; Q30 (</a:t>
            </a:r>
            <a:r>
              <a:rPr lang="sv-SE" dirty="0" err="1"/>
              <a:t>prob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1:1000)</a:t>
            </a:r>
          </a:p>
          <a:p>
            <a:r>
              <a:rPr lang="sv-SE" dirty="0"/>
              <a:t>		</a:t>
            </a:r>
            <a:r>
              <a:rPr lang="sv-SE" dirty="0" err="1"/>
              <a:t>Average</a:t>
            </a:r>
            <a:r>
              <a:rPr lang="sv-SE" dirty="0"/>
              <a:t> 91.94% (89.03-94.11%)</a:t>
            </a:r>
          </a:p>
          <a:p>
            <a:endParaRPr lang="sv-SE" dirty="0"/>
          </a:p>
          <a:p>
            <a:r>
              <a:rPr lang="sv-SE" dirty="0"/>
              <a:t>GC-</a:t>
            </a:r>
            <a:r>
              <a:rPr lang="sv-SE" dirty="0" err="1"/>
              <a:t>content</a:t>
            </a:r>
            <a:r>
              <a:rPr lang="sv-SE" dirty="0"/>
              <a:t> 	</a:t>
            </a:r>
            <a:r>
              <a:rPr lang="sv-SE" dirty="0" err="1"/>
              <a:t>Average</a:t>
            </a:r>
            <a:r>
              <a:rPr lang="sv-SE" dirty="0"/>
              <a:t> 45% (37-49%)</a:t>
            </a:r>
          </a:p>
          <a:p>
            <a:endParaRPr lang="sv-SE" dirty="0"/>
          </a:p>
          <a:p>
            <a:r>
              <a:rPr lang="sv-SE" dirty="0" err="1"/>
              <a:t>Dupl</a:t>
            </a:r>
            <a:r>
              <a:rPr lang="sv-SE" dirty="0"/>
              <a:t> 		</a:t>
            </a:r>
            <a:r>
              <a:rPr lang="sv-SE" dirty="0" err="1"/>
              <a:t>Average</a:t>
            </a:r>
            <a:r>
              <a:rPr lang="sv-SE" dirty="0"/>
              <a:t> 76.9% (60-89%)</a:t>
            </a:r>
          </a:p>
          <a:p>
            <a:r>
              <a:rPr lang="sv-SE" dirty="0"/>
              <a:t>			</a:t>
            </a:r>
          </a:p>
          <a:p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85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Project</vt:lpstr>
      <vt:lpstr>The Layout</vt:lpstr>
      <vt:lpstr>Sequencing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Veronika Mrazek</cp:lastModifiedBy>
  <cp:revision>11</cp:revision>
  <dcterms:created xsi:type="dcterms:W3CDTF">2019-03-14T10:13:30Z</dcterms:created>
  <dcterms:modified xsi:type="dcterms:W3CDTF">2019-03-14T12:34:59Z</dcterms:modified>
</cp:coreProperties>
</file>