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75" r:id="rId4"/>
    <p:sldId id="288" r:id="rId5"/>
    <p:sldId id="258" r:id="rId6"/>
    <p:sldId id="259" r:id="rId7"/>
    <p:sldId id="260" r:id="rId8"/>
    <p:sldId id="261" r:id="rId9"/>
    <p:sldId id="263" r:id="rId10"/>
    <p:sldId id="262" r:id="rId11"/>
    <p:sldId id="289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90" r:id="rId30"/>
    <p:sldId id="291" r:id="rId31"/>
    <p:sldId id="292" r:id="rId32"/>
    <p:sldId id="296" r:id="rId33"/>
    <p:sldId id="293" r:id="rId34"/>
    <p:sldId id="294" r:id="rId35"/>
    <p:sldId id="295" r:id="rId36"/>
    <p:sldId id="297" r:id="rId37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rgbClr val="FF0000"/>
      </a:buClr>
      <a:buFont typeface="Arial" pitchFamily="34" charset="0"/>
      <a:defRPr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rgbClr val="FF0000"/>
      </a:buClr>
      <a:buFont typeface="Arial" pitchFamily="34" charset="0"/>
      <a:defRPr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rgbClr val="FF0000"/>
      </a:buClr>
      <a:buFont typeface="Arial" pitchFamily="34" charset="0"/>
      <a:defRPr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rgbClr val="FF0000"/>
      </a:buClr>
      <a:buFont typeface="Arial" pitchFamily="34" charset="0"/>
      <a:defRPr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rgbClr val="FF0000"/>
      </a:buClr>
      <a:buFont typeface="Arial" pitchFamily="34" charset="0"/>
      <a:defRPr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>
          <p15:clr>
            <a:srgbClr val="A4A3A4"/>
          </p15:clr>
        </p15:guide>
        <p15:guide id="2" orient="horz" pos="1104">
          <p15:clr>
            <a:srgbClr val="A4A3A4"/>
          </p15:clr>
        </p15:guide>
        <p15:guide id="3" orient="horz" pos="480">
          <p15:clr>
            <a:srgbClr val="A4A3A4"/>
          </p15:clr>
        </p15:guide>
        <p15:guide id="4" pos="384">
          <p15:clr>
            <a:srgbClr val="A4A3A4"/>
          </p15:clr>
        </p15:guide>
        <p15:guide id="5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">
          <p15:clr>
            <a:srgbClr val="A4A3A4"/>
          </p15:clr>
        </p15:guide>
        <p15:guide id="2" orient="horz" pos="3408">
          <p15:clr>
            <a:srgbClr val="A4A3A4"/>
          </p15:clr>
        </p15:guide>
        <p15:guide id="3" orient="horz" pos="3552">
          <p15:clr>
            <a:srgbClr val="A4A3A4"/>
          </p15:clr>
        </p15:guide>
        <p15:guide id="4" pos="288">
          <p15:clr>
            <a:srgbClr val="A4A3A4"/>
          </p15:clr>
        </p15:guide>
        <p15:guide id="5" pos="384">
          <p15:clr>
            <a:srgbClr val="A4A3A4"/>
          </p15:clr>
        </p15:guide>
        <p15:guide id="6" pos="432">
          <p15:clr>
            <a:srgbClr val="A4A3A4"/>
          </p15:clr>
        </p15:guide>
        <p15:guide id="7" pos="624">
          <p15:clr>
            <a:srgbClr val="A4A3A4"/>
          </p15:clr>
        </p15:guide>
        <p15:guide id="8" pos="8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CBA"/>
    <a:srgbClr val="66CCFF"/>
    <a:srgbClr val="CDEEFF"/>
    <a:srgbClr val="0066FF"/>
    <a:srgbClr val="0000FF"/>
    <a:srgbClr val="CC6600"/>
    <a:srgbClr val="FFCC66"/>
    <a:srgbClr val="CC9900"/>
    <a:srgbClr val="00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85" autoAdjust="0"/>
    <p:restoredTop sz="95501" autoAdjust="0"/>
  </p:normalViewPr>
  <p:slideViewPr>
    <p:cSldViewPr>
      <p:cViewPr varScale="1">
        <p:scale>
          <a:sx n="87" d="100"/>
          <a:sy n="87" d="100"/>
        </p:scale>
        <p:origin x="1950" y="66"/>
      </p:cViewPr>
      <p:guideLst>
        <p:guide orient="horz" pos="960"/>
        <p:guide orient="horz" pos="1104"/>
        <p:guide orient="horz" pos="480"/>
        <p:guide pos="384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430"/>
    </p:cViewPr>
  </p:sorterViewPr>
  <p:notesViewPr>
    <p:cSldViewPr>
      <p:cViewPr>
        <p:scale>
          <a:sx n="57" d="100"/>
          <a:sy n="57" d="100"/>
        </p:scale>
        <p:origin x="-2532" y="-252"/>
      </p:cViewPr>
      <p:guideLst>
        <p:guide orient="horz" pos="288"/>
        <p:guide orient="horz" pos="3408"/>
        <p:guide orient="horz" pos="3552"/>
        <p:guide pos="288"/>
        <p:guide pos="384"/>
        <p:guide pos="432"/>
        <p:guide pos="624"/>
        <p:guide pos="8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E01B430-7A49-41AD-9B69-3A4A8BFD0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905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_Image_Placeholder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6575" y="479425"/>
            <a:ext cx="6242050" cy="4681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Notes_TextBox_Placeholder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77838" y="5400675"/>
            <a:ext cx="635952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25" tIns="13425" rIns="13425" bIns="13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77838" y="9310688"/>
            <a:ext cx="6359525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b" anchorCtr="0" compatLnSpc="1">
            <a:prstTxWarp prst="textNoShape">
              <a:avLst/>
            </a:prstTxWarp>
          </a:bodyPr>
          <a:lstStyle>
            <a:lvl1pPr defTabSz="950913">
              <a:spcBef>
                <a:spcPct val="0"/>
              </a:spcBef>
              <a:buClrTx/>
              <a:buFontTx/>
              <a:buNone/>
              <a:defRPr sz="11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Oracle Database 11</a:t>
            </a:r>
            <a:r>
              <a:rPr lang="en-US" i="1"/>
              <a:t>g</a:t>
            </a:r>
            <a:r>
              <a:rPr lang="en-US"/>
              <a:t>: SQL Fundamentals I   4 - </a:t>
            </a:r>
            <a:fld id="{0CC5B4BE-7CC0-4686-9B98-DB37084BD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513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50000"/>
      </a:spcBef>
      <a:spcAft>
        <a:spcPct val="0"/>
      </a:spcAft>
      <a:buSzPct val="100000"/>
      <a:buFont typeface="Arial" pitchFamily="34" charset="0"/>
      <a:defRPr sz="1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4300" algn="l" defTabSz="457200" rtl="0" eaLnBrk="0" fontAlgn="base" hangingPunct="0">
      <a:spcBef>
        <a:spcPct val="25000"/>
      </a:spcBef>
      <a:spcAft>
        <a:spcPct val="0"/>
      </a:spcAft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400050" indent="-17145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itchFamily="18" charset="0"/>
      <a:buChar char="•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685800" indent="-17145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itchFamily="18" charset="0"/>
      <a:buChar char="-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85725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3505200" y="952500"/>
            <a:ext cx="20574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12700" tIns="12700" rIns="12700" bIns="12700" anchor="ctr"/>
          <a:lstStyle/>
          <a:p>
            <a:pPr defTabSz="228600">
              <a:spcBef>
                <a:spcPct val="0"/>
              </a:spcBef>
              <a:buClr>
                <a:srgbClr val="000000"/>
              </a:buClr>
              <a:defRPr/>
            </a:pPr>
            <a:r>
              <a:rPr lang="en-US" sz="27700" dirty="0" smtClean="0">
                <a:solidFill>
                  <a:srgbClr val="CCCCCC"/>
                </a:solidFill>
                <a:latin typeface="Times New Roman" pitchFamily="18" charset="0"/>
              </a:rPr>
              <a:t>0</a:t>
            </a:r>
            <a:endParaRPr lang="en-US" sz="27700" dirty="0">
              <a:solidFill>
                <a:srgbClr val="CCCCCC"/>
              </a:solidFill>
              <a:latin typeface="Times New Roman" pitchFamily="18" charset="0"/>
            </a:endParaRPr>
          </a:p>
        </p:txBody>
      </p:sp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70638"/>
            <a:ext cx="914400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_Copyright"/>
          <p:cNvSpPr>
            <a:spLocks noChangeArrowheads="1"/>
          </p:cNvSpPr>
          <p:nvPr/>
        </p:nvSpPr>
        <p:spPr bwMode="auto">
          <a:xfrm>
            <a:off x="2517775" y="6654800"/>
            <a:ext cx="41021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sz="1200" b="0"/>
              <a:t>Copyright © 2007, Oracle. All rights reserved.</a:t>
            </a:r>
          </a:p>
        </p:txBody>
      </p:sp>
      <p:sp>
        <p:nvSpPr>
          <p:cNvPr id="276483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685800"/>
          </a:xfrm>
        </p:spPr>
        <p:txBody>
          <a:bodyPr/>
          <a:lstStyle>
            <a:lvl1pPr>
              <a:spcBef>
                <a:spcPct val="0"/>
              </a:spcBef>
              <a:defRPr sz="6000"/>
            </a:lvl1pPr>
          </a:lstStyle>
          <a:p>
            <a:r>
              <a:rPr lang="en-US" dirty="0"/>
              <a:t>&lt;Insert Lesson, Module, Course Title&gt;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548438" y="439738"/>
            <a:ext cx="1979612" cy="2760662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609600" y="439738"/>
            <a:ext cx="5786438" cy="2760662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0" y="320452"/>
            <a:ext cx="7918450" cy="876300"/>
          </a:xfrm>
        </p:spPr>
        <p:txBody>
          <a:bodyPr/>
          <a:lstStyle>
            <a:lvl1pPr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 hasCustomPrompt="1"/>
          </p:nvPr>
        </p:nvSpPr>
        <p:spPr>
          <a:xfrm>
            <a:off x="609600" y="1340768"/>
            <a:ext cx="7918450" cy="1795363"/>
          </a:xfrm>
        </p:spPr>
        <p:txBody>
          <a:bodyPr/>
          <a:lstStyle>
            <a:lvl1pPr algn="thaiDist">
              <a:defRPr sz="25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800">
                <a:latin typeface="DilleniaUPC" panose="02020603050405020304" pitchFamily="18" charset="-34"/>
                <a:cs typeface="DilleniaUPC" panose="02020603050405020304" pitchFamily="18" charset="-34"/>
              </a:defRPr>
            </a:lvl2pPr>
            <a:lvl3pPr algn="thaiDist">
              <a:defRPr sz="25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thaiDist">
              <a:defRPr sz="25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thaiDist">
              <a:defRPr sz="25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1828800" indent="0">
              <a:buNone/>
              <a:defRPr sz="280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>
          <a:xfrm>
            <a:off x="722313" y="1916832"/>
            <a:ext cx="7772400" cy="2274044"/>
          </a:xfrm>
        </p:spPr>
        <p:txBody>
          <a:bodyPr anchor="b"/>
          <a:lstStyle>
            <a:lvl1pPr algn="l">
              <a:defRPr sz="4800" b="1" cap="all"/>
            </a:lvl1pPr>
          </a:lstStyle>
          <a:p>
            <a:r>
              <a:rPr lang="en-US" dirty="0" smtClean="0"/>
              <a:t>&lt;Insert Lesson, Module, Course Title&gt;</a:t>
            </a:r>
            <a:endParaRPr lang="th-TH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722313" y="4293095"/>
            <a:ext cx="777240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609600" y="1449388"/>
            <a:ext cx="3883025" cy="1751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5025" y="1449388"/>
            <a:ext cx="3883025" cy="1751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 smtClean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340768"/>
            <a:ext cx="7918450" cy="17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</p:txBody>
      </p:sp>
      <p:pic>
        <p:nvPicPr>
          <p:cNvPr id="1027" name="Picture 1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370638"/>
            <a:ext cx="914400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5462" name="Slide_Copyright"/>
          <p:cNvSpPr>
            <a:spLocks noChangeArrowheads="1"/>
          </p:cNvSpPr>
          <p:nvPr/>
        </p:nvSpPr>
        <p:spPr bwMode="auto">
          <a:xfrm>
            <a:off x="2517775" y="6654800"/>
            <a:ext cx="41021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sz="1200" b="0"/>
              <a:t>Copyright © 2007, Oracle. All rights reserved.</a:t>
            </a:r>
          </a:p>
        </p:txBody>
      </p:sp>
      <p:sp>
        <p:nvSpPr>
          <p:cNvPr id="1029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32656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 </a:t>
            </a:r>
          </a:p>
        </p:txBody>
      </p:sp>
      <p:sp>
        <p:nvSpPr>
          <p:cNvPr id="275486" name="Slide_Page_Number"/>
          <p:cNvSpPr>
            <a:spLocks noChangeArrowheads="1"/>
          </p:cNvSpPr>
          <p:nvPr/>
        </p:nvSpPr>
        <p:spPr bwMode="auto">
          <a:xfrm>
            <a:off x="457200" y="6654800"/>
            <a:ext cx="965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>
              <a:spcBef>
                <a:spcPct val="0"/>
              </a:spcBef>
              <a:buClrTx/>
              <a:buFontTx/>
              <a:buNone/>
              <a:defRPr/>
            </a:pPr>
            <a:r>
              <a:rPr lang="en-US" sz="1200" b="0" dirty="0"/>
              <a:t>0</a:t>
            </a:r>
            <a:r>
              <a:rPr lang="en-US" sz="1200" b="0" dirty="0" smtClean="0"/>
              <a:t> </a:t>
            </a:r>
            <a:r>
              <a:rPr lang="en-US" sz="1200" b="0" dirty="0"/>
              <a:t>- </a:t>
            </a:r>
            <a:fld id="{B2A37585-574E-4830-979C-1FC62F644A5C}" type="slidenum">
              <a:rPr lang="en-US" sz="1200" b="0"/>
              <a:pPr algn="just"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iming>
    <p:tnLst>
      <p:par>
        <p:cTn id="1" dur="indefinite" restart="never" nodeType="tmRoot"/>
      </p:par>
    </p:tnLst>
  </p:timing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3600" b="1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5pPr>
      <a:lvl6pPr marL="4572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6pPr>
      <a:lvl7pPr marL="9144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7pPr>
      <a:lvl8pPr marL="13716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8pPr>
      <a:lvl9pPr marL="18288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9pPr>
    </p:titleStyle>
    <p:bodyStyle>
      <a:lvl1pPr marL="285750" indent="-285750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25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339725" indent="-22542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itchFamily="34" charset="0"/>
        <a:buChar char="•"/>
        <a:defRPr sz="28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909638" indent="-331788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•"/>
        <a:defRPr sz="2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1255713" indent="-23177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pitchFamily="34" charset="0"/>
        <a:buChar char="—"/>
        <a:defRPr sz="2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1601788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2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2058988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2600">
          <a:solidFill>
            <a:schemeClr val="tx1"/>
          </a:solidFill>
          <a:latin typeface="+mn-lt"/>
        </a:defRPr>
      </a:lvl6pPr>
      <a:lvl7pPr marL="2516188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7pPr>
      <a:lvl8pPr marL="2973388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8pPr>
      <a:lvl9pPr marL="3430588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15208"/>
            <a:ext cx="7315200" cy="685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Used in the Course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361660"/>
            <a:ext cx="2228204" cy="45193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829"/>
          <a:stretch/>
        </p:blipFill>
        <p:spPr>
          <a:xfrm>
            <a:off x="6274669" y="1361660"/>
            <a:ext cx="2253381" cy="45193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40768"/>
            <a:ext cx="7918450" cy="3180358"/>
          </a:xfrm>
        </p:spPr>
        <p:txBody>
          <a:bodyPr/>
          <a:lstStyle/>
          <a:p>
            <a:r>
              <a:rPr lang="en-US" dirty="0" smtClean="0"/>
              <a:t>COUNTRIES</a:t>
            </a:r>
          </a:p>
          <a:p>
            <a:r>
              <a:rPr lang="en-US" dirty="0" smtClean="0"/>
              <a:t>DEPARTMENTS</a:t>
            </a:r>
          </a:p>
          <a:p>
            <a:r>
              <a:rPr lang="en-US" dirty="0" smtClean="0"/>
              <a:t>EMPLOYEES</a:t>
            </a:r>
          </a:p>
          <a:p>
            <a:r>
              <a:rPr lang="en-US" dirty="0" smtClean="0"/>
              <a:t>JOB_HISTORY</a:t>
            </a:r>
          </a:p>
          <a:p>
            <a:r>
              <a:rPr lang="en-US" dirty="0" smtClean="0"/>
              <a:t>JOBS</a:t>
            </a:r>
          </a:p>
          <a:p>
            <a:r>
              <a:rPr lang="en-US" dirty="0" smtClean="0"/>
              <a:t>LOCATIONS</a:t>
            </a:r>
          </a:p>
          <a:p>
            <a:r>
              <a:rPr lang="en-US" dirty="0" smtClean="0"/>
              <a:t>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8"/>
            <a:ext cx="7918450" cy="17953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Basic of database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Introduction to program Oracle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Install program Oracle: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sqldeveloper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Unlocked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user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392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Program SQL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8"/>
            <a:ext cx="7918450" cy="1795363"/>
          </a:xfrm>
        </p:spPr>
        <p:txBody>
          <a:bodyPr/>
          <a:lstStyle/>
          <a:p>
            <a:r>
              <a:rPr lang="en-US" dirty="0" smtClean="0"/>
              <a:t>Open Drive D:\</a:t>
            </a:r>
          </a:p>
          <a:p>
            <a:r>
              <a:rPr lang="en-US" dirty="0" smtClean="0"/>
              <a:t>Open Folder A-Host</a:t>
            </a:r>
          </a:p>
          <a:p>
            <a:r>
              <a:rPr lang="en-US" dirty="0" smtClean="0"/>
              <a:t>Open Folder </a:t>
            </a:r>
            <a:r>
              <a:rPr lang="en-US" dirty="0" err="1" smtClean="0"/>
              <a:t>sqldeveloper</a:t>
            </a:r>
            <a:endParaRPr lang="en-US" dirty="0" smtClean="0"/>
          </a:p>
          <a:p>
            <a:r>
              <a:rPr lang="en-US" dirty="0" smtClean="0"/>
              <a:t>Open Program </a:t>
            </a:r>
            <a:r>
              <a:rPr lang="en-US" dirty="0" err="1" smtClean="0"/>
              <a:t>sqldeveloper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52247" y="3429000"/>
            <a:ext cx="8033156" cy="2304256"/>
            <a:chOff x="494894" y="3501008"/>
            <a:chExt cx="8033156" cy="2304256"/>
          </a:xfrm>
        </p:grpSpPr>
        <p:grpSp>
          <p:nvGrpSpPr>
            <p:cNvPr id="9" name="Group 8"/>
            <p:cNvGrpSpPr/>
            <p:nvPr/>
          </p:nvGrpSpPr>
          <p:grpSpPr>
            <a:xfrm>
              <a:off x="679509" y="3501008"/>
              <a:ext cx="7848541" cy="2304256"/>
              <a:chOff x="755576" y="3573016"/>
              <a:chExt cx="5904656" cy="173355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r="56303"/>
              <a:stretch/>
            </p:blipFill>
            <p:spPr>
              <a:xfrm>
                <a:off x="755576" y="3573016"/>
                <a:ext cx="2522240" cy="1733550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2782" y="3801616"/>
                <a:ext cx="2457450" cy="1276350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</p:pic>
          <p:cxnSp>
            <p:nvCxnSpPr>
              <p:cNvPr id="7" name="Straight Arrow Connector 6"/>
              <p:cNvCxnSpPr/>
              <p:nvPr/>
            </p:nvCxnSpPr>
            <p:spPr bwMode="auto">
              <a:xfrm>
                <a:off x="1857468" y="4487348"/>
                <a:ext cx="2232248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8" name="Rectangle 7"/>
              <p:cNvSpPr/>
              <p:nvPr/>
            </p:nvSpPr>
            <p:spPr bwMode="auto">
              <a:xfrm>
                <a:off x="4201075" y="4407134"/>
                <a:ext cx="1296144" cy="213345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2286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Arial" pitchFamily="34" charset="0"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10" name="Right Arrow 9"/>
            <p:cNvSpPr/>
            <p:nvPr/>
          </p:nvSpPr>
          <p:spPr bwMode="auto">
            <a:xfrm>
              <a:off x="494894" y="3555437"/>
              <a:ext cx="360040" cy="303858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itchFamily="34" charset="0"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3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sqldeveloper</a:t>
            </a:r>
            <a:r>
              <a:rPr lang="en-US" dirty="0" smtClean="0"/>
              <a:t> Interface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65" y="1412776"/>
            <a:ext cx="7880319" cy="45044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64029" y="2846242"/>
            <a:ext cx="3278223" cy="1920409"/>
            <a:chOff x="337457" y="2780928"/>
            <a:chExt cx="3278223" cy="1920409"/>
          </a:xfrm>
        </p:grpSpPr>
        <p:sp>
          <p:nvSpPr>
            <p:cNvPr id="6" name="Rectangle 5"/>
            <p:cNvSpPr/>
            <p:nvPr/>
          </p:nvSpPr>
          <p:spPr>
            <a:xfrm>
              <a:off x="609600" y="3501008"/>
              <a:ext cx="3006080" cy="12003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txBody>
            <a:bodyPr wrap="square">
              <a:spAutoFit/>
            </a:bodyPr>
            <a:lstStyle/>
            <a:p>
              <a:pPr algn="thaiDist" defTabSz="228600"/>
              <a:r>
                <a:rPr lang="en-US" dirty="0">
                  <a:latin typeface="+mj-lt"/>
                </a:rPr>
                <a:t>You must define a connection to start using SQL Developer for running SQL queries on a database schema. 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971600" y="3068960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0" name="Rectangle 9"/>
            <p:cNvSpPr/>
            <p:nvPr/>
          </p:nvSpPr>
          <p:spPr bwMode="auto">
            <a:xfrm>
              <a:off x="337457" y="2780928"/>
              <a:ext cx="1001486" cy="288843"/>
            </a:xfrm>
            <a:prstGeom prst="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itchFamily="34" charset="0"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015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Database Connection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1417320"/>
            <a:ext cx="7886442" cy="45079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05268" y="3001100"/>
            <a:ext cx="3006080" cy="136652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thaiDist" defTabSz="228600"/>
            <a:r>
              <a:rPr lang="en-US" dirty="0" smtClean="0">
                <a:latin typeface="+mj-lt"/>
              </a:rPr>
              <a:t>1. Right-Click on Connections</a:t>
            </a:r>
          </a:p>
          <a:p>
            <a:pPr algn="thaiDist" defTabSz="228600"/>
            <a:r>
              <a:rPr lang="en-US" dirty="0" smtClean="0">
                <a:latin typeface="+mj-lt"/>
              </a:rPr>
              <a:t>2. Choose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New Connection</a:t>
            </a:r>
            <a:endParaRPr lang="en-US" dirty="0" smtClean="0">
              <a:latin typeface="+mj-lt"/>
            </a:endParaRPr>
          </a:p>
          <a:p>
            <a:pPr algn="thaiDist" defTabSz="228600"/>
            <a:r>
              <a:rPr lang="en-US" dirty="0" smtClean="0">
                <a:latin typeface="+mj-lt"/>
              </a:rPr>
              <a:t>or</a:t>
            </a:r>
          </a:p>
          <a:p>
            <a:pPr algn="thaiDist" defTabSz="228600"/>
            <a:r>
              <a:rPr lang="en-US" dirty="0" smtClean="0">
                <a:latin typeface="+mj-lt"/>
              </a:rPr>
              <a:t>Click       button on the top</a:t>
            </a:r>
            <a:endParaRPr lang="en-US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997" y="4080101"/>
            <a:ext cx="20955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75" y="1412776"/>
            <a:ext cx="7984097" cy="41764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Database Connection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059832" y="1844824"/>
            <a:ext cx="5398368" cy="73509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blackWhite">
          <a:xfrm>
            <a:off x="7308304" y="1529643"/>
            <a:ext cx="404813" cy="414338"/>
          </a:xfrm>
          <a:prstGeom prst="ellipse">
            <a:avLst/>
          </a:prstGeom>
          <a:solidFill>
            <a:srgbClr val="D4ECBA"/>
          </a:solidFill>
          <a:ln w="28575">
            <a:solidFill>
              <a:srgbClr val="00B05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236974" y="5230282"/>
            <a:ext cx="1054969" cy="299661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blackWhite">
          <a:xfrm>
            <a:off x="5907009" y="4938085"/>
            <a:ext cx="404813" cy="414338"/>
          </a:xfrm>
          <a:prstGeom prst="ellipse">
            <a:avLst/>
          </a:prstGeom>
          <a:solidFill>
            <a:srgbClr val="D4ECBA"/>
          </a:solidFill>
          <a:ln w="28575">
            <a:solidFill>
              <a:srgbClr val="00B05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3569" y="4963886"/>
            <a:ext cx="1003718" cy="217714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blackWhite">
          <a:xfrm>
            <a:off x="1563609" y="4655056"/>
            <a:ext cx="404813" cy="414338"/>
          </a:xfrm>
          <a:prstGeom prst="ellipse">
            <a:avLst/>
          </a:prstGeom>
          <a:solidFill>
            <a:srgbClr val="D4ECBA"/>
          </a:solidFill>
          <a:ln w="28575">
            <a:solidFill>
              <a:srgbClr val="00B05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89306" y="2635145"/>
            <a:ext cx="1858820" cy="6340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thaiDist" defTabSz="228600"/>
            <a:r>
              <a:rPr lang="en-US" sz="1600" dirty="0" smtClean="0">
                <a:latin typeface="+mj-lt"/>
              </a:rPr>
              <a:t>Username: </a:t>
            </a:r>
            <a:r>
              <a:rPr lang="en-US" sz="1600" dirty="0" err="1" smtClean="0">
                <a:solidFill>
                  <a:schemeClr val="accent2"/>
                </a:solidFill>
                <a:latin typeface="+mj-lt"/>
              </a:rPr>
              <a:t>hr</a:t>
            </a:r>
            <a:endParaRPr lang="en-US" sz="1600" dirty="0" smtClean="0">
              <a:solidFill>
                <a:schemeClr val="accent2"/>
              </a:solidFill>
              <a:latin typeface="+mj-lt"/>
            </a:endParaRPr>
          </a:p>
          <a:p>
            <a:pPr algn="thaiDist" defTabSz="228600"/>
            <a:r>
              <a:rPr lang="en-US" sz="1600" dirty="0" smtClean="0">
                <a:latin typeface="+mj-lt"/>
              </a:rPr>
              <a:t>Password: </a:t>
            </a:r>
            <a:r>
              <a:rPr lang="en-US" sz="1600" dirty="0" smtClean="0">
                <a:solidFill>
                  <a:schemeClr val="accent2"/>
                </a:solidFill>
                <a:latin typeface="+mj-lt"/>
              </a:rPr>
              <a:t>oracle</a:t>
            </a:r>
            <a:endParaRPr lang="en-US" sz="1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7231225" y="5352159"/>
            <a:ext cx="0" cy="353144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Oval 18"/>
          <p:cNvSpPr>
            <a:spLocks noChangeArrowheads="1"/>
          </p:cNvSpPr>
          <p:nvPr/>
        </p:nvSpPr>
        <p:spPr bwMode="blackWhite">
          <a:xfrm>
            <a:off x="7022192" y="5661420"/>
            <a:ext cx="404813" cy="414338"/>
          </a:xfrm>
          <a:prstGeom prst="ellipse">
            <a:avLst/>
          </a:prstGeom>
          <a:solidFill>
            <a:srgbClr val="D4ECBA"/>
          </a:solidFill>
          <a:ln w="28575">
            <a:solidFill>
              <a:srgbClr val="00B05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336431" y="5241168"/>
            <a:ext cx="1043881" cy="288775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9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Database Connection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1417320"/>
            <a:ext cx="7886442" cy="45079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03648" y="2636912"/>
            <a:ext cx="1595806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thaiDist" defTabSz="228600"/>
            <a:r>
              <a:rPr lang="en-US" sz="1600" dirty="0" smtClean="0">
                <a:latin typeface="+mj-lt"/>
              </a:rPr>
              <a:t>Connect Success</a:t>
            </a:r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8024" y="3671316"/>
            <a:ext cx="2088232" cy="701731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defTabSz="228600"/>
            <a:r>
              <a:rPr lang="en-US" dirty="0" smtClean="0">
                <a:latin typeface="+mj-lt"/>
              </a:rPr>
              <a:t>Space for Writing</a:t>
            </a:r>
          </a:p>
          <a:p>
            <a:pPr defTabSz="228600"/>
            <a:r>
              <a:rPr lang="en-US" dirty="0" smtClean="0">
                <a:latin typeface="+mj-lt"/>
              </a:rPr>
              <a:t>SQL statements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868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Browsing Database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8"/>
            <a:ext cx="7918450" cy="133369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Using the Connections Navigator to:</a:t>
            </a:r>
          </a:p>
          <a:p>
            <a:r>
              <a:rPr lang="en-US" dirty="0" smtClean="0"/>
              <a:t>Browse through many objects in a database schema</a:t>
            </a:r>
          </a:p>
          <a:p>
            <a:r>
              <a:rPr lang="en-US" dirty="0" smtClean="0"/>
              <a:t>Review the definitions of objects at a glance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24802" y="2924635"/>
            <a:ext cx="7694396" cy="3168661"/>
            <a:chOff x="881063" y="2852627"/>
            <a:chExt cx="7694396" cy="31686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20332" b="4574"/>
            <a:stretch/>
          </p:blipFill>
          <p:spPr>
            <a:xfrm>
              <a:off x="881063" y="2852627"/>
              <a:ext cx="7381875" cy="3168661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5" name="Rectangle 4"/>
            <p:cNvSpPr/>
            <p:nvPr/>
          </p:nvSpPr>
          <p:spPr bwMode="auto">
            <a:xfrm>
              <a:off x="1306286" y="3679371"/>
              <a:ext cx="1240971" cy="1317172"/>
            </a:xfrm>
            <a:prstGeom prst="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itchFamily="34" charset="0"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blackWhite">
            <a:xfrm>
              <a:off x="2355304" y="3478186"/>
              <a:ext cx="404813" cy="414338"/>
            </a:xfrm>
            <a:prstGeom prst="ellipse">
              <a:avLst/>
            </a:prstGeom>
            <a:solidFill>
              <a:srgbClr val="D4ECBA"/>
            </a:solidFill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>
                  <a:solidFill>
                    <a:schemeClr val="tx1"/>
                  </a:solidFill>
                  <a:latin typeface="+mj-lt"/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222172" y="3080657"/>
              <a:ext cx="5007428" cy="195943"/>
            </a:xfrm>
            <a:prstGeom prst="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itchFamily="34" charset="0"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blackWhite">
            <a:xfrm>
              <a:off x="8170646" y="2862262"/>
              <a:ext cx="404813" cy="414338"/>
            </a:xfrm>
            <a:prstGeom prst="ellipse">
              <a:avLst/>
            </a:prstGeom>
            <a:solidFill>
              <a:srgbClr val="D4ECBA"/>
            </a:solidFill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6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SQL Worksheet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8"/>
            <a:ext cx="7918450" cy="1641475"/>
          </a:xfrm>
        </p:spPr>
        <p:txBody>
          <a:bodyPr/>
          <a:lstStyle/>
          <a:p>
            <a:r>
              <a:rPr lang="en-US" dirty="0" smtClean="0"/>
              <a:t>Use the SQL Worksheet to enter and execute SQL, PL/SQL and SQL*Plus statements.</a:t>
            </a:r>
          </a:p>
          <a:p>
            <a:r>
              <a:rPr lang="en-US" dirty="0" smtClean="0"/>
              <a:t>Specify any actions that can be processed by the database connection associated with the worksheet.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44377" y="3076976"/>
            <a:ext cx="6855246" cy="3160335"/>
            <a:chOff x="1187624" y="3076976"/>
            <a:chExt cx="6855246" cy="316033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488" t="-76" r="1"/>
            <a:stretch/>
          </p:blipFill>
          <p:spPr>
            <a:xfrm>
              <a:off x="1187624" y="3076976"/>
              <a:ext cx="4122850" cy="316033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grpSp>
          <p:nvGrpSpPr>
            <p:cNvPr id="7" name="Group 6"/>
            <p:cNvGrpSpPr/>
            <p:nvPr/>
          </p:nvGrpSpPr>
          <p:grpSpPr>
            <a:xfrm>
              <a:off x="5392553" y="3461657"/>
              <a:ext cx="2468101" cy="1080120"/>
              <a:chOff x="5392553" y="3461657"/>
              <a:chExt cx="2468101" cy="1080120"/>
            </a:xfrm>
          </p:grpSpPr>
          <p:sp>
            <p:nvSpPr>
              <p:cNvPr id="5" name="Right Brace 4"/>
              <p:cNvSpPr/>
              <p:nvPr/>
            </p:nvSpPr>
            <p:spPr bwMode="auto">
              <a:xfrm>
                <a:off x="5392553" y="3461657"/>
                <a:ext cx="216024" cy="1080120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2286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Arial" pitchFamily="34" charset="0"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568809" y="3810811"/>
                <a:ext cx="2291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Enter SQL statements.</a:t>
                </a:r>
                <a:endParaRPr lang="en-US" dirty="0">
                  <a:latin typeface="+mj-lt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403439" y="5050971"/>
              <a:ext cx="2639431" cy="1080120"/>
              <a:chOff x="5392553" y="3461657"/>
              <a:chExt cx="2639431" cy="1080120"/>
            </a:xfrm>
          </p:grpSpPr>
          <p:sp>
            <p:nvSpPr>
              <p:cNvPr id="10" name="Right Brace 9"/>
              <p:cNvSpPr/>
              <p:nvPr/>
            </p:nvSpPr>
            <p:spPr bwMode="auto">
              <a:xfrm>
                <a:off x="5392553" y="3461657"/>
                <a:ext cx="216024" cy="1080120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2286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Arial" pitchFamily="34" charset="0"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568809" y="3810811"/>
                <a:ext cx="2463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>
                    <a:latin typeface="+mj-lt"/>
                  </a:rPr>
                  <a:t>Results are shown here.</a:t>
                </a:r>
                <a:endParaRPr lang="en-US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003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SQL Worksheet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6875" y="1556792"/>
            <a:ext cx="5810250" cy="3307902"/>
            <a:chOff x="609600" y="1340768"/>
            <a:chExt cx="5810250" cy="330790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1169"/>
            <a:stretch/>
          </p:blipFill>
          <p:spPr>
            <a:xfrm>
              <a:off x="609600" y="1340768"/>
              <a:ext cx="5810250" cy="2071007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5" name="Rectangle 4"/>
            <p:cNvSpPr/>
            <p:nvPr/>
          </p:nvSpPr>
          <p:spPr bwMode="auto">
            <a:xfrm>
              <a:off x="827584" y="1812167"/>
              <a:ext cx="2808312" cy="393625"/>
            </a:xfrm>
            <a:prstGeom prst="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itchFamily="34" charset="0"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" y="3743807"/>
              <a:ext cx="5810250" cy="9048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txBody>
            <a:bodyPr wrap="square">
              <a:spAutoFit/>
            </a:bodyPr>
            <a:lstStyle/>
            <a:p>
              <a:pPr algn="thaiDist" defTabSz="228600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SELECT</a:t>
              </a:r>
              <a:r>
                <a:rPr lang="en-US" sz="2400" b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 </a:t>
              </a:r>
              <a:r>
                <a:rPr lang="en-US" sz="2400" b="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employee_id</a:t>
              </a:r>
              <a:r>
                <a:rPr lang="en-US" sz="2400" b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400" b="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first_name</a:t>
              </a:r>
              <a:endPara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thaiDist" defTabSz="228600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en-US" sz="2400" b="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		 employees;</a:t>
              </a:r>
              <a:endParaRPr lang="en-US" sz="2400" b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1763688" y="2205792"/>
              <a:ext cx="0" cy="151124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4971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8"/>
            <a:ext cx="7918450" cy="2158540"/>
          </a:xfrm>
        </p:spPr>
        <p:txBody>
          <a:bodyPr/>
          <a:lstStyle/>
          <a:p>
            <a:r>
              <a:rPr lang="en-US" dirty="0"/>
              <a:t>After completing this </a:t>
            </a:r>
            <a:r>
              <a:rPr lang="en-US" dirty="0" smtClean="0"/>
              <a:t>lesson</a:t>
            </a:r>
            <a:r>
              <a:rPr lang="en-US" dirty="0"/>
              <a:t>,</a:t>
            </a:r>
            <a:r>
              <a:rPr lang="en-US" dirty="0" smtClean="0"/>
              <a:t> you </a:t>
            </a:r>
            <a:r>
              <a:rPr lang="en-US" dirty="0"/>
              <a:t>should be able to do the following:</a:t>
            </a:r>
          </a:p>
          <a:p>
            <a:pPr lvl="2"/>
            <a:r>
              <a:rPr lang="en-US" dirty="0"/>
              <a:t>Describe the Oracle implementation </a:t>
            </a:r>
            <a:r>
              <a:rPr lang="en-US" dirty="0" smtClean="0"/>
              <a:t>of </a:t>
            </a:r>
            <a:r>
              <a:rPr lang="en-US" dirty="0"/>
              <a:t>the RDBMS and ORDBMS</a:t>
            </a:r>
          </a:p>
          <a:p>
            <a:pPr lvl="2"/>
            <a:r>
              <a:rPr lang="en-US" dirty="0"/>
              <a:t>Understand the goals of the course</a:t>
            </a:r>
          </a:p>
        </p:txBody>
      </p:sp>
    </p:spTree>
    <p:extLst>
      <p:ext uri="{BB962C8B-B14F-4D97-AF65-F5344CB8AC3E}">
        <p14:creationId xmlns:p14="http://schemas.microsoft.com/office/powerpoint/2010/main" val="97905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SQL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8"/>
            <a:ext cx="7918450" cy="795089"/>
          </a:xfrm>
        </p:spPr>
        <p:txBody>
          <a:bodyPr/>
          <a:lstStyle/>
          <a:p>
            <a:pPr algn="l"/>
            <a:r>
              <a:rPr lang="en-US" dirty="0" smtClean="0"/>
              <a:t>Use the Enter SQL Statement box to enter single or multiple SQL Statements.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83366" y="2348881"/>
            <a:ext cx="7141841" cy="3748607"/>
            <a:chOff x="564164" y="2305338"/>
            <a:chExt cx="7141841" cy="3748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2" r="5766" b="51891"/>
            <a:stretch/>
          </p:blipFill>
          <p:spPr>
            <a:xfrm>
              <a:off x="1035708" y="2305338"/>
              <a:ext cx="6648525" cy="122413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5" name="Rectangle 4"/>
            <p:cNvSpPr/>
            <p:nvPr/>
          </p:nvSpPr>
          <p:spPr bwMode="auto">
            <a:xfrm>
              <a:off x="1035708" y="2547258"/>
              <a:ext cx="553606" cy="315686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itchFamily="34" charset="0"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blackWhite">
            <a:xfrm>
              <a:off x="564164" y="2492316"/>
              <a:ext cx="404813" cy="414338"/>
            </a:xfrm>
            <a:prstGeom prst="ellipse">
              <a:avLst/>
            </a:prstGeom>
            <a:solidFill>
              <a:srgbClr val="D4ECBA"/>
            </a:solidFill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dirty="0" smtClean="0">
                  <a:latin typeface="+mj-lt"/>
                </a:rPr>
                <a:t>F9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blackWhite">
            <a:xfrm>
              <a:off x="1656045" y="2503067"/>
              <a:ext cx="404813" cy="414338"/>
            </a:xfrm>
            <a:prstGeom prst="ellipse">
              <a:avLst/>
            </a:prstGeom>
            <a:solidFill>
              <a:srgbClr val="D4ECBA"/>
            </a:solidFill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dirty="0" smtClean="0">
                  <a:latin typeface="+mj-lt"/>
                </a:rPr>
                <a:t>F5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9" name="Straight Connector 8"/>
            <p:cNvCxnSpPr>
              <a:stCxn id="5" idx="0"/>
              <a:endCxn id="5" idx="2"/>
            </p:cNvCxnSpPr>
            <p:nvPr/>
          </p:nvCxnSpPr>
          <p:spPr bwMode="auto">
            <a:xfrm>
              <a:off x="1312511" y="2547258"/>
              <a:ext cx="0" cy="315686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4" name="Group 13"/>
            <p:cNvGrpSpPr/>
            <p:nvPr/>
          </p:nvGrpSpPr>
          <p:grpSpPr>
            <a:xfrm>
              <a:off x="922189" y="3733760"/>
              <a:ext cx="3051675" cy="2296926"/>
              <a:chOff x="956536" y="3756383"/>
              <a:chExt cx="3051675" cy="229692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3"/>
              <a:srcRect l="1106" b="17806"/>
              <a:stretch/>
            </p:blipFill>
            <p:spPr>
              <a:xfrm>
                <a:off x="1057480" y="4134746"/>
                <a:ext cx="2950731" cy="1918563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956536" y="3756383"/>
                <a:ext cx="21680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dirty="0" smtClean="0">
                    <a:latin typeface="+mj-lt"/>
                  </a:rPr>
                  <a:t>Result from </a:t>
                </a:r>
                <a:r>
                  <a:rPr lang="en-US" sz="2000" dirty="0" smtClean="0">
                    <a:solidFill>
                      <a:schemeClr val="accent2"/>
                    </a:solidFill>
                    <a:latin typeface="+mj-lt"/>
                  </a:rPr>
                  <a:t>F9 </a:t>
                </a:r>
                <a:r>
                  <a:rPr lang="en-US" sz="2000" dirty="0" smtClean="0">
                    <a:latin typeface="+mj-lt"/>
                  </a:rPr>
                  <a:t>Key</a:t>
                </a:r>
                <a:endParaRPr lang="en-US" sz="2000" dirty="0">
                  <a:latin typeface="+mj-lt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568903" y="3733760"/>
              <a:ext cx="3137102" cy="2320185"/>
              <a:chOff x="4603250" y="3756383"/>
              <a:chExt cx="3137102" cy="232018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b="9550"/>
              <a:stretch/>
            </p:blipFill>
            <p:spPr>
              <a:xfrm>
                <a:off x="4716016" y="4121320"/>
                <a:ext cx="3024336" cy="1955248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4603250" y="3756383"/>
                <a:ext cx="21680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dirty="0" smtClean="0">
                    <a:latin typeface="+mj-lt"/>
                  </a:rPr>
                  <a:t>Result from </a:t>
                </a:r>
                <a:r>
                  <a:rPr lang="en-US" sz="2000" dirty="0" smtClean="0">
                    <a:solidFill>
                      <a:schemeClr val="accent2"/>
                    </a:solidFill>
                    <a:latin typeface="+mj-lt"/>
                  </a:rPr>
                  <a:t>F5</a:t>
                </a:r>
                <a:r>
                  <a:rPr lang="en-US" sz="2000" dirty="0" smtClean="0">
                    <a:latin typeface="+mj-lt"/>
                  </a:rPr>
                  <a:t> Key</a:t>
                </a:r>
                <a:endParaRPr lang="en-US" sz="20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14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SQL Statements (</a:t>
            </a:r>
            <a:r>
              <a:rPr lang="en-US" dirty="0">
                <a:solidFill>
                  <a:schemeClr val="accent2"/>
                </a:solidFill>
              </a:rPr>
              <a:t>F9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8"/>
            <a:ext cx="7918450" cy="11798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the case of multiple queries. If you want to display any order to cover the command you want and press </a:t>
            </a:r>
            <a:r>
              <a:rPr lang="en-US" b="1" dirty="0">
                <a:solidFill>
                  <a:schemeClr val="accent2"/>
                </a:solidFill>
              </a:rPr>
              <a:t>F9</a:t>
            </a:r>
            <a:r>
              <a:rPr lang="en-US" dirty="0"/>
              <a:t> to display the data from the table, such as employees.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5702" t="28270" r="36585" b="59678"/>
          <a:stretch/>
        </p:blipFill>
        <p:spPr>
          <a:xfrm>
            <a:off x="609600" y="2730273"/>
            <a:ext cx="2954288" cy="11307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63" b="22922"/>
          <a:stretch/>
        </p:blipFill>
        <p:spPr>
          <a:xfrm>
            <a:off x="609600" y="4049606"/>
            <a:ext cx="7918450" cy="204369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576944" y="4049606"/>
            <a:ext cx="827314" cy="184937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470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SQL Statements (</a:t>
            </a:r>
            <a:r>
              <a:rPr lang="en-US" dirty="0" smtClean="0">
                <a:solidFill>
                  <a:schemeClr val="accent2"/>
                </a:solidFill>
              </a:rPr>
              <a:t>F5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8"/>
            <a:ext cx="7918450" cy="7950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Executing SQL by pressing </a:t>
            </a:r>
            <a:r>
              <a:rPr lang="en-US" b="1" dirty="0">
                <a:solidFill>
                  <a:schemeClr val="accent2"/>
                </a:solidFill>
              </a:rPr>
              <a:t>F5</a:t>
            </a:r>
            <a:r>
              <a:rPr lang="en-US" dirty="0"/>
              <a:t> and select the command you want to display all the commands that are </a:t>
            </a:r>
            <a:r>
              <a:rPr lang="en-US" dirty="0" smtClean="0"/>
              <a:t>written.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39"/>
          <a:stretch/>
        </p:blipFill>
        <p:spPr>
          <a:xfrm>
            <a:off x="635563" y="2348880"/>
            <a:ext cx="2909946" cy="11521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96" t="545" r="10241" b="35292"/>
          <a:stretch/>
        </p:blipFill>
        <p:spPr>
          <a:xfrm>
            <a:off x="603651" y="3714031"/>
            <a:ext cx="7856782" cy="24690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1589314" y="3712149"/>
            <a:ext cx="1012371" cy="217594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28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8"/>
            <a:ext cx="7918450" cy="872034"/>
          </a:xfrm>
        </p:spPr>
        <p:txBody>
          <a:bodyPr/>
          <a:lstStyle/>
          <a:p>
            <a:r>
              <a:rPr lang="en-US" dirty="0"/>
              <a:t>Customize the SQL Developer interface and environment.</a:t>
            </a:r>
          </a:p>
          <a:p>
            <a:r>
              <a:rPr lang="en-US" dirty="0"/>
              <a:t>In the Tools menu, select  Preferences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54547" y="2453545"/>
            <a:ext cx="7234907" cy="3600400"/>
            <a:chOff x="954547" y="2420888"/>
            <a:chExt cx="7234907" cy="3600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60237" b="63186"/>
            <a:stretch/>
          </p:blipFill>
          <p:spPr>
            <a:xfrm>
              <a:off x="954547" y="2420888"/>
              <a:ext cx="7234907" cy="360040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5" name="Oval 4"/>
            <p:cNvSpPr>
              <a:spLocks noChangeArrowheads="1"/>
            </p:cNvSpPr>
            <p:nvPr/>
          </p:nvSpPr>
          <p:spPr bwMode="blackWhite">
            <a:xfrm>
              <a:off x="3779912" y="2636912"/>
              <a:ext cx="404813" cy="414338"/>
            </a:xfrm>
            <a:prstGeom prst="ellipse">
              <a:avLst/>
            </a:prstGeom>
            <a:solidFill>
              <a:srgbClr val="D4ECBA"/>
            </a:solidFill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>
                  <a:solidFill>
                    <a:schemeClr val="tx1"/>
                  </a:solidFill>
                  <a:latin typeface="+mj-lt"/>
                </a:rPr>
                <a:t>1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blackWhite">
            <a:xfrm>
              <a:off x="5671586" y="5476966"/>
              <a:ext cx="404813" cy="414338"/>
            </a:xfrm>
            <a:prstGeom prst="ellipse">
              <a:avLst/>
            </a:prstGeom>
            <a:solidFill>
              <a:srgbClr val="D4ECBA"/>
            </a:solidFill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5778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</a:t>
            </a:r>
            <a:r>
              <a:rPr lang="en-US" dirty="0" smtClean="0"/>
              <a:t>Preferences (Font Setting)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971600" y="1340768"/>
            <a:ext cx="6908045" cy="4695825"/>
            <a:chOff x="927855" y="1340768"/>
            <a:chExt cx="6908045" cy="46958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750" y="1340768"/>
              <a:ext cx="6534150" cy="469582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auto">
            <a:xfrm>
              <a:off x="1403648" y="2132856"/>
              <a:ext cx="860581" cy="174915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itchFamily="34" charset="0"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blackWhite">
            <a:xfrm>
              <a:off x="927855" y="2016427"/>
              <a:ext cx="404813" cy="414338"/>
            </a:xfrm>
            <a:prstGeom prst="ellipse">
              <a:avLst/>
            </a:prstGeom>
            <a:solidFill>
              <a:srgbClr val="D4ECBA"/>
            </a:solidFill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>
                  <a:solidFill>
                    <a:schemeClr val="tx1"/>
                  </a:solidFill>
                  <a:latin typeface="+mj-lt"/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621363" y="2939143"/>
              <a:ext cx="523124" cy="195943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itchFamily="34" charset="0"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blackWhite">
            <a:xfrm>
              <a:off x="2234141" y="2843741"/>
              <a:ext cx="404813" cy="414338"/>
            </a:xfrm>
            <a:prstGeom prst="ellipse">
              <a:avLst/>
            </a:prstGeom>
            <a:solidFill>
              <a:srgbClr val="D4ECBA"/>
            </a:solidFill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dirty="0">
                  <a:latin typeface="+mj-lt"/>
                </a:rPr>
                <a:t>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145362" y="1687286"/>
              <a:ext cx="4561723" cy="2144485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itchFamily="34" charset="0"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blackWhite">
            <a:xfrm>
              <a:off x="7219798" y="1787827"/>
              <a:ext cx="404813" cy="414338"/>
            </a:xfrm>
            <a:prstGeom prst="ellipse">
              <a:avLst/>
            </a:prstGeom>
            <a:solidFill>
              <a:srgbClr val="D4ECBA"/>
            </a:solidFill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dirty="0" smtClean="0">
                  <a:latin typeface="+mj-lt"/>
                </a:rPr>
                <a:t>3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008305" y="5704115"/>
              <a:ext cx="882351" cy="283028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itchFamily="34" charset="0"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blackWhite">
            <a:xfrm>
              <a:off x="6240083" y="5238598"/>
              <a:ext cx="404813" cy="414338"/>
            </a:xfrm>
            <a:prstGeom prst="ellipse">
              <a:avLst/>
            </a:prstGeom>
            <a:solidFill>
              <a:srgbClr val="D4ECBA"/>
            </a:solidFill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dirty="0" smtClean="0">
                  <a:latin typeface="+mj-lt"/>
                </a:rPr>
                <a:t>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4907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572" y="1340768"/>
            <a:ext cx="8066856" cy="4103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line numbers when writing SQL commands on the screen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90341" y="1895153"/>
            <a:ext cx="7822564" cy="4695825"/>
            <a:chOff x="946830" y="1895153"/>
            <a:chExt cx="7822564" cy="46958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750" y="1895153"/>
              <a:ext cx="6534150" cy="469582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 bwMode="auto">
            <a:xfrm>
              <a:off x="1403648" y="2688027"/>
              <a:ext cx="860581" cy="174915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itchFamily="34" charset="0"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621362" y="3646714"/>
              <a:ext cx="751723" cy="206829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itchFamily="34" charset="0"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blackWhite">
            <a:xfrm>
              <a:off x="946830" y="2568315"/>
              <a:ext cx="404813" cy="414338"/>
            </a:xfrm>
            <a:prstGeom prst="ellipse">
              <a:avLst/>
            </a:prstGeom>
            <a:solidFill>
              <a:srgbClr val="D4ECBA"/>
            </a:solidFill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>
                  <a:solidFill>
                    <a:schemeClr val="tx1"/>
                  </a:solidFill>
                  <a:latin typeface="+mj-lt"/>
                </a:rPr>
                <a:t>1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blackWhite">
            <a:xfrm>
              <a:off x="2473627" y="3540427"/>
              <a:ext cx="404813" cy="414338"/>
            </a:xfrm>
            <a:prstGeom prst="ellipse">
              <a:avLst/>
            </a:prstGeom>
            <a:solidFill>
              <a:srgbClr val="D4ECBA"/>
            </a:solidFill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188904" y="2514600"/>
              <a:ext cx="1296010" cy="217714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itchFamily="34" charset="0"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blackWhite">
            <a:xfrm>
              <a:off x="4566862" y="2404317"/>
              <a:ext cx="404813" cy="414338"/>
            </a:xfrm>
            <a:prstGeom prst="ellipse">
              <a:avLst/>
            </a:prstGeom>
            <a:solidFill>
              <a:srgbClr val="D4ECBA"/>
            </a:solidFill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3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008305" y="6248400"/>
              <a:ext cx="882351" cy="283028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itchFamily="34" charset="0"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blackWhite">
            <a:xfrm>
              <a:off x="6240083" y="5782883"/>
              <a:ext cx="404813" cy="414338"/>
            </a:xfrm>
            <a:prstGeom prst="ellipse">
              <a:avLst/>
            </a:prstGeom>
            <a:solidFill>
              <a:srgbClr val="D4ECBA"/>
            </a:solidFill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dirty="0" smtClean="0">
                  <a:latin typeface="+mj-lt"/>
                </a:rPr>
                <a:t>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l="636" r="-1"/>
            <a:stretch/>
          </p:blipFill>
          <p:spPr>
            <a:xfrm>
              <a:off x="5446728" y="3646714"/>
              <a:ext cx="3322666" cy="1604101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4" name="Rectangle 13"/>
            <p:cNvSpPr/>
            <p:nvPr/>
          </p:nvSpPr>
          <p:spPr bwMode="auto">
            <a:xfrm>
              <a:off x="5398259" y="4198349"/>
              <a:ext cx="413657" cy="957943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itchFamily="34" charset="0"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blackWhite">
            <a:xfrm>
              <a:off x="4921857" y="4451290"/>
              <a:ext cx="404813" cy="414338"/>
            </a:xfrm>
            <a:prstGeom prst="ellipse">
              <a:avLst/>
            </a:prstGeom>
            <a:solidFill>
              <a:srgbClr val="D4ECBA"/>
            </a:solidFill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dirty="0" smtClean="0">
                  <a:latin typeface="+mj-lt"/>
                </a:rPr>
                <a:t>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7834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SQL Statements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05029" y="1340768"/>
            <a:ext cx="8533942" cy="4734278"/>
            <a:chOff x="305029" y="1340768"/>
            <a:chExt cx="8533942" cy="4734278"/>
          </a:xfrm>
        </p:grpSpPr>
        <p:grpSp>
          <p:nvGrpSpPr>
            <p:cNvPr id="16" name="Group 15"/>
            <p:cNvGrpSpPr/>
            <p:nvPr/>
          </p:nvGrpSpPr>
          <p:grpSpPr>
            <a:xfrm>
              <a:off x="305029" y="1340768"/>
              <a:ext cx="8533942" cy="4734278"/>
              <a:chOff x="107540" y="1340768"/>
              <a:chExt cx="8533942" cy="473427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/>
              <a:srcRect r="68214" b="72370"/>
              <a:stretch/>
            </p:blipFill>
            <p:spPr>
              <a:xfrm>
                <a:off x="609600" y="1340768"/>
                <a:ext cx="3890392" cy="1817702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9832" y="1844824"/>
                <a:ext cx="5581650" cy="4219575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/>
              <a:srcRect l="902"/>
              <a:stretch/>
            </p:blipFill>
            <p:spPr>
              <a:xfrm>
                <a:off x="600654" y="3861048"/>
                <a:ext cx="2369206" cy="895350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600" y="4908366"/>
                <a:ext cx="2628900" cy="914400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</p:pic>
          <p:sp>
            <p:nvSpPr>
              <p:cNvPr id="9" name="Oval 8"/>
              <p:cNvSpPr>
                <a:spLocks noChangeArrowheads="1"/>
              </p:cNvSpPr>
              <p:nvPr/>
            </p:nvSpPr>
            <p:spPr bwMode="blackWhite">
              <a:xfrm>
                <a:off x="156941" y="1403544"/>
                <a:ext cx="404813" cy="414338"/>
              </a:xfrm>
              <a:prstGeom prst="ellipse">
                <a:avLst/>
              </a:prstGeom>
              <a:solidFill>
                <a:srgbClr val="D4ECBA"/>
              </a:solidFill>
              <a:ln w="28575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 wrap="none" lIns="46038" tIns="46038" rIns="46038" bIns="46038" anchor="ctr"/>
              <a:lstStyle/>
              <a:p>
                <a:pPr defTabSz="822325" eaLnBrk="0" hangingPunct="0">
                  <a:lnSpc>
                    <a:spcPct val="95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blackWhite">
              <a:xfrm>
                <a:off x="1913164" y="2337832"/>
                <a:ext cx="404813" cy="414338"/>
              </a:xfrm>
              <a:prstGeom prst="ellipse">
                <a:avLst/>
              </a:prstGeom>
              <a:solidFill>
                <a:srgbClr val="D4ECBA"/>
              </a:solidFill>
              <a:ln w="28575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 wrap="none" lIns="46038" tIns="46038" rIns="46038" bIns="46038" anchor="ctr"/>
              <a:lstStyle/>
              <a:p>
                <a:pPr defTabSz="822325" eaLnBrk="0" hangingPunct="0">
                  <a:lnSpc>
                    <a:spcPct val="95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2000" b="1" dirty="0" smtClean="0">
                    <a:solidFill>
                      <a:schemeClr val="tx1"/>
                    </a:solidFill>
                    <a:latin typeface="+mj-lt"/>
                  </a:rPr>
                  <a:t>2</a:t>
                </a:r>
                <a:endParaRPr 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blackWhite">
              <a:xfrm>
                <a:off x="5445844" y="2111965"/>
                <a:ext cx="404813" cy="414338"/>
              </a:xfrm>
              <a:prstGeom prst="ellipse">
                <a:avLst/>
              </a:prstGeom>
              <a:solidFill>
                <a:srgbClr val="D4ECBA"/>
              </a:solidFill>
              <a:ln w="28575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 wrap="none" lIns="46038" tIns="46038" rIns="46038" bIns="46038" anchor="ctr"/>
              <a:lstStyle/>
              <a:p>
                <a:pPr defTabSz="822325" eaLnBrk="0" hangingPunct="0">
                  <a:lnSpc>
                    <a:spcPct val="95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2000" b="1" dirty="0" smtClean="0">
                    <a:solidFill>
                      <a:schemeClr val="tx1"/>
                    </a:solidFill>
                    <a:latin typeface="+mj-lt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blackWhite">
              <a:xfrm>
                <a:off x="6610615" y="5660708"/>
                <a:ext cx="404813" cy="414338"/>
              </a:xfrm>
              <a:prstGeom prst="ellipse">
                <a:avLst/>
              </a:prstGeom>
              <a:solidFill>
                <a:srgbClr val="D4ECBA"/>
              </a:solidFill>
              <a:ln w="28575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 wrap="none" lIns="46038" tIns="46038" rIns="46038" bIns="46038" anchor="ctr"/>
              <a:lstStyle/>
              <a:p>
                <a:pPr defTabSz="822325" eaLnBrk="0" hangingPunct="0">
                  <a:lnSpc>
                    <a:spcPct val="95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2000" b="1" dirty="0" smtClean="0">
                    <a:solidFill>
                      <a:schemeClr val="tx1"/>
                    </a:solidFill>
                    <a:latin typeface="+mj-lt"/>
                  </a:rPr>
                  <a:t>5</a:t>
                </a:r>
                <a:endParaRPr 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blackWhite">
              <a:xfrm>
                <a:off x="111843" y="3766593"/>
                <a:ext cx="404813" cy="414338"/>
              </a:xfrm>
              <a:prstGeom prst="ellipse">
                <a:avLst/>
              </a:prstGeom>
              <a:solidFill>
                <a:srgbClr val="D4ECBA"/>
              </a:solidFill>
              <a:ln w="28575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 wrap="none" lIns="46038" tIns="46038" rIns="46038" bIns="46038" anchor="ctr"/>
              <a:lstStyle/>
              <a:p>
                <a:pPr defTabSz="822325" eaLnBrk="0" hangingPunct="0">
                  <a:lnSpc>
                    <a:spcPct val="95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2000" b="1" dirty="0" smtClean="0">
                    <a:solidFill>
                      <a:schemeClr val="tx1"/>
                    </a:solidFill>
                    <a:latin typeface="+mj-lt"/>
                  </a:rPr>
                  <a:t>6</a:t>
                </a:r>
                <a:endParaRPr 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blackWhite">
              <a:xfrm>
                <a:off x="107540" y="4919512"/>
                <a:ext cx="404813" cy="414338"/>
              </a:xfrm>
              <a:prstGeom prst="ellipse">
                <a:avLst/>
              </a:prstGeom>
              <a:solidFill>
                <a:srgbClr val="D4ECBA"/>
              </a:solidFill>
              <a:ln w="28575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 wrap="none" lIns="46038" tIns="46038" rIns="46038" bIns="46038" anchor="ctr"/>
              <a:lstStyle/>
              <a:p>
                <a:pPr defTabSz="822325" eaLnBrk="0" hangingPunct="0">
                  <a:lnSpc>
                    <a:spcPct val="95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2000" b="1" dirty="0" smtClean="0">
                    <a:solidFill>
                      <a:schemeClr val="tx1"/>
                    </a:solidFill>
                    <a:latin typeface="+mj-lt"/>
                  </a:rPr>
                  <a:t>7</a:t>
                </a:r>
                <a:endParaRPr 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blackWhite">
              <a:xfrm>
                <a:off x="5587358" y="4855165"/>
                <a:ext cx="404813" cy="414338"/>
              </a:xfrm>
              <a:prstGeom prst="ellipse">
                <a:avLst/>
              </a:prstGeom>
              <a:solidFill>
                <a:srgbClr val="D4ECBA"/>
              </a:solidFill>
              <a:ln w="28575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 wrap="none" lIns="46038" tIns="46038" rIns="46038" bIns="46038" anchor="ctr"/>
              <a:lstStyle/>
              <a:p>
                <a:pPr defTabSz="822325" eaLnBrk="0" hangingPunct="0">
                  <a:lnSpc>
                    <a:spcPct val="95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2000" b="1" dirty="0" smtClean="0">
                    <a:solidFill>
                      <a:schemeClr val="tx1"/>
                    </a:solidFill>
                    <a:latin typeface="+mj-lt"/>
                  </a:rPr>
                  <a:t>4</a:t>
                </a:r>
                <a:endParaRPr lang="en-US" sz="2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17" name="Rounded Rectangular Callout 16"/>
            <p:cNvSpPr/>
            <p:nvPr/>
          </p:nvSpPr>
          <p:spPr bwMode="auto">
            <a:xfrm>
              <a:off x="4023171" y="4509120"/>
              <a:ext cx="1761676" cy="399246"/>
            </a:xfrm>
            <a:prstGeom prst="wedgeRoundRectCallout">
              <a:avLst>
                <a:gd name="adj1" fmla="val -11135"/>
                <a:gd name="adj2" fmla="val 97013"/>
                <a:gd name="adj3" fmla="val 16667"/>
              </a:avLst>
            </a:prstGeom>
            <a:solidFill>
              <a:schemeClr val="accent3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itchFamily="34" charset="0"/>
                <a:buNone/>
                <a:tabLst/>
              </a:pP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effectLst/>
                  <a:latin typeface="+mj-lt"/>
                </a:rPr>
                <a:t>File in type .</a:t>
              </a:r>
              <a:r>
                <a:rPr kumimoji="0" lang="en-US" sz="1800" i="0" u="none" strike="noStrike" cap="none" normalizeH="0" baseline="0" dirty="0" err="1" smtClean="0">
                  <a:ln>
                    <a:noFill/>
                  </a:ln>
                  <a:effectLst/>
                  <a:latin typeface="+mj-lt"/>
                </a:rPr>
                <a:t>sql</a:t>
              </a:r>
              <a:endParaRPr kumimoji="0" lang="en-US" sz="1800" i="0" u="none" strike="noStrike" cap="none" normalizeH="0" baseline="0" dirty="0" smtClean="0">
                <a:ln>
                  <a:noFill/>
                </a:ln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045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Script Files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95451" y="1308787"/>
            <a:ext cx="8353099" cy="4712501"/>
            <a:chOff x="481338" y="1276221"/>
            <a:chExt cx="8353099" cy="47125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75543" b="72576"/>
            <a:stretch/>
          </p:blipFill>
          <p:spPr>
            <a:xfrm>
              <a:off x="539552" y="1308245"/>
              <a:ext cx="3470264" cy="2091601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52787" y="1744987"/>
              <a:ext cx="5581650" cy="42195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l="809"/>
            <a:stretch/>
          </p:blipFill>
          <p:spPr>
            <a:xfrm>
              <a:off x="683568" y="4193259"/>
              <a:ext cx="2919412" cy="138112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7" name="Oval 6"/>
            <p:cNvSpPr>
              <a:spLocks noChangeArrowheads="1"/>
            </p:cNvSpPr>
            <p:nvPr/>
          </p:nvSpPr>
          <p:spPr bwMode="blackWhite">
            <a:xfrm>
              <a:off x="877820" y="1276221"/>
              <a:ext cx="404813" cy="414338"/>
            </a:xfrm>
            <a:prstGeom prst="ellipse">
              <a:avLst/>
            </a:prstGeom>
            <a:solidFill>
              <a:srgbClr val="D4ECBA"/>
            </a:solidFill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>
                  <a:solidFill>
                    <a:schemeClr val="tx1"/>
                  </a:solidFill>
                  <a:latin typeface="+mj-lt"/>
                </a:rPr>
                <a:t>1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blackWhite">
            <a:xfrm>
              <a:off x="2030830" y="1828087"/>
              <a:ext cx="404813" cy="414338"/>
            </a:xfrm>
            <a:prstGeom prst="ellipse">
              <a:avLst/>
            </a:prstGeom>
            <a:solidFill>
              <a:srgbClr val="D4ECBA"/>
            </a:solidFill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blackWhite">
            <a:xfrm>
              <a:off x="5503373" y="1849859"/>
              <a:ext cx="404813" cy="414338"/>
            </a:xfrm>
            <a:prstGeom prst="ellipse">
              <a:avLst/>
            </a:prstGeom>
            <a:solidFill>
              <a:srgbClr val="D4ECBA"/>
            </a:solidFill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3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blackWhite">
            <a:xfrm>
              <a:off x="4621630" y="2611859"/>
              <a:ext cx="404813" cy="414338"/>
            </a:xfrm>
            <a:prstGeom prst="ellipse">
              <a:avLst/>
            </a:prstGeom>
            <a:solidFill>
              <a:srgbClr val="D4ECBA"/>
            </a:solidFill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blackWhite">
            <a:xfrm>
              <a:off x="6588224" y="5574384"/>
              <a:ext cx="404813" cy="414338"/>
            </a:xfrm>
            <a:prstGeom prst="ellipse">
              <a:avLst/>
            </a:prstGeom>
            <a:solidFill>
              <a:srgbClr val="D4ECBA"/>
            </a:solidFill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blackWhite">
            <a:xfrm>
              <a:off x="481338" y="4050384"/>
              <a:ext cx="404813" cy="414338"/>
            </a:xfrm>
            <a:prstGeom prst="ellipse">
              <a:avLst/>
            </a:prstGeom>
            <a:solidFill>
              <a:srgbClr val="D4ECBA"/>
            </a:solidFill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832959" y="4168484"/>
              <a:ext cx="1683127" cy="240230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itchFamily="34" charset="0"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28011" y="2633631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Choose file</a:t>
              </a:r>
              <a:endParaRPr lang="en-US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66211" y="1708345"/>
              <a:ext cx="1747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 smtClean="0">
                  <a:latin typeface="+mj-lt"/>
                </a:rPr>
                <a:t>Choose Location</a:t>
              </a:r>
              <a:endParaRPr lang="en-US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2514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 SQL Statements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70355" y="1484784"/>
            <a:ext cx="6003291" cy="4032448"/>
            <a:chOff x="899592" y="1484784"/>
            <a:chExt cx="6003291" cy="403244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592" y="1484784"/>
              <a:ext cx="6003291" cy="403244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5" name="Rectangle 4"/>
            <p:cNvSpPr/>
            <p:nvPr/>
          </p:nvSpPr>
          <p:spPr bwMode="auto">
            <a:xfrm>
              <a:off x="3470109" y="2039077"/>
              <a:ext cx="288032" cy="288032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itchFamily="34" charset="0"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227652" y="4259763"/>
              <a:ext cx="288032" cy="288032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itchFamily="34" charset="0"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70109" y="2471125"/>
              <a:ext cx="2427972" cy="369332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 smtClean="0">
                  <a:latin typeface="+mj-lt"/>
                </a:rPr>
                <a:t>Delete SQL Statements</a:t>
              </a:r>
              <a:endParaRPr lang="en-US" dirty="0"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27652" y="4663181"/>
              <a:ext cx="2207143" cy="369332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 smtClean="0">
                  <a:latin typeface="+mj-lt"/>
                </a:rPr>
                <a:t>Delete Script Output</a:t>
              </a:r>
              <a:endParaRPr lang="en-US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3097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8"/>
            <a:ext cx="7918450" cy="17953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Basic of database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 to program Oracle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Install program Oracle: </a:t>
            </a:r>
            <a:r>
              <a:rPr lang="en-US" b="1" dirty="0" err="1" smtClean="0">
                <a:solidFill>
                  <a:schemeClr val="accent2"/>
                </a:solidFill>
              </a:rPr>
              <a:t>sqldeveloper</a:t>
            </a:r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Unlocked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user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8"/>
            <a:ext cx="7918450" cy="1795363"/>
          </a:xfrm>
        </p:spPr>
        <p:txBody>
          <a:bodyPr/>
          <a:lstStyle/>
          <a:p>
            <a:r>
              <a:rPr lang="en-US" dirty="0" smtClean="0"/>
              <a:t>Basic of database</a:t>
            </a:r>
          </a:p>
          <a:p>
            <a:r>
              <a:rPr lang="en-US" dirty="0" smtClean="0"/>
              <a:t>Introduction to program Oracle</a:t>
            </a:r>
          </a:p>
          <a:p>
            <a:r>
              <a:rPr lang="en-US" dirty="0" smtClean="0"/>
              <a:t>Install program Oracle: </a:t>
            </a:r>
            <a:r>
              <a:rPr lang="en-US" dirty="0" err="1" smtClean="0"/>
              <a:t>sqldeveloper</a:t>
            </a:r>
            <a:endParaRPr lang="en-US" dirty="0" smtClean="0"/>
          </a:p>
          <a:p>
            <a:r>
              <a:rPr lang="en-US" dirty="0" smtClean="0"/>
              <a:t>Unlocked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dirty="0" smtClean="0"/>
              <a:t>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11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program Oracle: </a:t>
            </a:r>
            <a:r>
              <a:rPr lang="en-US" dirty="0" err="1"/>
              <a:t>sqldeveloper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64" y="1340768"/>
            <a:ext cx="8210872" cy="1795363"/>
          </a:xfrm>
        </p:spPr>
        <p:txBody>
          <a:bodyPr/>
          <a:lstStyle/>
          <a:p>
            <a:r>
              <a:rPr lang="en-US" dirty="0" smtClean="0"/>
              <a:t>Copy folder </a:t>
            </a:r>
            <a:r>
              <a:rPr lang="en-US" b="1" dirty="0" smtClean="0"/>
              <a:t>A-Host</a:t>
            </a:r>
            <a:r>
              <a:rPr lang="en-US" dirty="0" smtClean="0"/>
              <a:t> from TNI.</a:t>
            </a:r>
            <a:endParaRPr lang="en-US" dirty="0"/>
          </a:p>
          <a:p>
            <a:r>
              <a:rPr lang="en-US" dirty="0" smtClean="0"/>
              <a:t>Paste folder </a:t>
            </a:r>
            <a:r>
              <a:rPr lang="en-US" b="1" dirty="0" smtClean="0"/>
              <a:t>A-Host</a:t>
            </a:r>
            <a:r>
              <a:rPr lang="en-US" dirty="0" smtClean="0"/>
              <a:t> in drive D:\ to your computer.</a:t>
            </a:r>
          </a:p>
          <a:p>
            <a:r>
              <a:rPr lang="en-US" dirty="0" smtClean="0"/>
              <a:t>Open program same as step in </a:t>
            </a:r>
            <a:r>
              <a:rPr lang="en-US" b="1" dirty="0" smtClean="0">
                <a:hlinkClick r:id="rId2" action="ppaction://hlinksldjump"/>
              </a:rPr>
              <a:t>Start </a:t>
            </a:r>
            <a:r>
              <a:rPr lang="en-US" b="1" dirty="0">
                <a:hlinkClick r:id="rId2" action="ppaction://hlinksldjump"/>
              </a:rPr>
              <a:t>Program SQL </a:t>
            </a:r>
            <a:r>
              <a:rPr lang="en-US" b="1" dirty="0" smtClean="0">
                <a:hlinkClick r:id="rId2" action="ppaction://hlinksldjump"/>
              </a:rPr>
              <a:t>Developer</a:t>
            </a:r>
            <a:endParaRPr lang="en-US" dirty="0" smtClean="0"/>
          </a:p>
          <a:p>
            <a:r>
              <a:rPr lang="en-US" dirty="0" smtClean="0"/>
              <a:t>For the first time, must unlock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dirty="0" smtClean="0"/>
              <a:t>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18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8"/>
            <a:ext cx="7918450" cy="17953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Basic of database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 to program Oracle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Install program Oracle: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sqldeveloper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Unlocked 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b="1" dirty="0" smtClean="0">
                <a:solidFill>
                  <a:schemeClr val="accent2"/>
                </a:solidFill>
              </a:rPr>
              <a:t> user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025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Unlocked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dirty="0"/>
              <a:t> user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2775" y="1412776"/>
            <a:ext cx="7918450" cy="4142124"/>
            <a:chOff x="618795" y="1340768"/>
            <a:chExt cx="7918450" cy="414212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8795" y="1340768"/>
              <a:ext cx="7918450" cy="4142124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729342" y="4869160"/>
              <a:ext cx="3338601" cy="225354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itchFamily="34" charset="0"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29341" y="4365104"/>
              <a:ext cx="3050571" cy="43204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itchFamily="34" charset="0"/>
                <a:buNone/>
                <a:tabLst/>
              </a:pPr>
              <a:r>
                <a:rPr lang="en-US" dirty="0" smtClean="0">
                  <a:latin typeface="+mj-lt"/>
                </a:rPr>
                <a:t>Error account user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hr</a:t>
              </a:r>
              <a:r>
                <a:rPr lang="en-US" dirty="0" smtClean="0">
                  <a:latin typeface="+mj-lt"/>
                </a:rPr>
                <a:t> locked.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9243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Unlocked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dirty="0" smtClean="0"/>
              <a:t>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8"/>
            <a:ext cx="7918450" cy="795089"/>
          </a:xfrm>
        </p:spPr>
        <p:txBody>
          <a:bodyPr/>
          <a:lstStyle/>
          <a:p>
            <a:r>
              <a:rPr lang="en-US" dirty="0" smtClean="0"/>
              <a:t>Search word </a:t>
            </a:r>
            <a:r>
              <a:rPr lang="en-US" b="1" dirty="0" smtClean="0"/>
              <a:t>"Go To Database Home Page"</a:t>
            </a:r>
            <a:r>
              <a:rPr lang="en-US" dirty="0" smtClean="0"/>
              <a:t> on Windows button.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89194" y="2279873"/>
            <a:ext cx="7838856" cy="3888921"/>
            <a:chOff x="899592" y="2279873"/>
            <a:chExt cx="7838856" cy="388892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24391" r="75476"/>
            <a:stretch/>
          </p:blipFill>
          <p:spPr>
            <a:xfrm>
              <a:off x="899592" y="2279873"/>
              <a:ext cx="2242457" cy="3888921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7864" y="2279873"/>
              <a:ext cx="5390584" cy="388892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33866" y="3830825"/>
              <a:ext cx="2008883" cy="63402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 smtClean="0"/>
                <a:t>Username: system</a:t>
              </a:r>
            </a:p>
            <a:p>
              <a:pPr algn="l"/>
              <a:r>
                <a:rPr lang="en-US" sz="1600" dirty="0" smtClean="0"/>
                <a:t>Password: oracle</a:t>
              </a:r>
              <a:endParaRPr lang="en-US" sz="1600" dirty="0"/>
            </a:p>
          </p:txBody>
        </p:sp>
        <p:sp>
          <p:nvSpPr>
            <p:cNvPr id="9" name="Right Arrow 8"/>
            <p:cNvSpPr/>
            <p:nvPr/>
          </p:nvSpPr>
          <p:spPr bwMode="auto">
            <a:xfrm>
              <a:off x="2915816" y="2780928"/>
              <a:ext cx="458755" cy="321501"/>
            </a:xfrm>
            <a:prstGeom prst="rightArrow">
              <a:avLst/>
            </a:prstGeom>
            <a:solidFill>
              <a:schemeClr val="accent2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itchFamily="34" charset="0"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35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Unlocked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dirty="0"/>
              <a:t>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8"/>
            <a:ext cx="7918450" cy="872034"/>
          </a:xfrm>
        </p:spPr>
        <p:txBody>
          <a:bodyPr/>
          <a:lstStyle/>
          <a:p>
            <a:r>
              <a:rPr lang="en-US" dirty="0" smtClean="0"/>
              <a:t>Interface Database Homepage.</a:t>
            </a:r>
          </a:p>
          <a:p>
            <a:r>
              <a:rPr lang="en-US" dirty="0" smtClean="0"/>
              <a:t>Click </a:t>
            </a:r>
            <a:r>
              <a:rPr lang="en-US" b="1" dirty="0" smtClean="0"/>
              <a:t>Administration &gt;&gt; Database Users &gt;&gt; HR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11383" y="2418952"/>
            <a:ext cx="8521235" cy="3818360"/>
            <a:chOff x="371245" y="2374397"/>
            <a:chExt cx="8521235" cy="38183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4355" b="24285"/>
            <a:stretch/>
          </p:blipFill>
          <p:spPr>
            <a:xfrm>
              <a:off x="371245" y="2374397"/>
              <a:ext cx="3944858" cy="203088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4090" b="26040"/>
            <a:stretch/>
          </p:blipFill>
          <p:spPr>
            <a:xfrm>
              <a:off x="4468103" y="2374397"/>
              <a:ext cx="4424377" cy="2230161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t="4598" r="23321" b="38623"/>
            <a:stretch/>
          </p:blipFill>
          <p:spPr>
            <a:xfrm>
              <a:off x="1619672" y="4077072"/>
              <a:ext cx="3960440" cy="211568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9" name="Rectangle 8"/>
            <p:cNvSpPr/>
            <p:nvPr/>
          </p:nvSpPr>
          <p:spPr bwMode="auto">
            <a:xfrm>
              <a:off x="424543" y="3233056"/>
              <a:ext cx="763081" cy="587829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itchFamily="34" charset="0"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257191" y="3345227"/>
              <a:ext cx="835089" cy="659837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itchFamily="34" charset="0"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907705" y="5505467"/>
              <a:ext cx="576064" cy="602485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itchFamily="34" charset="0"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blackWhite">
            <a:xfrm>
              <a:off x="1240922" y="3073912"/>
              <a:ext cx="404813" cy="414338"/>
            </a:xfrm>
            <a:prstGeom prst="ellipse">
              <a:avLst/>
            </a:prstGeom>
            <a:solidFill>
              <a:srgbClr val="D4ECBA"/>
            </a:solidFill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>
                  <a:solidFill>
                    <a:schemeClr val="tx1"/>
                  </a:solidFill>
                  <a:latin typeface="+mj-lt"/>
                </a:rPr>
                <a:t>1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blackWhite">
            <a:xfrm>
              <a:off x="6472328" y="2866743"/>
              <a:ext cx="404813" cy="414338"/>
            </a:xfrm>
            <a:prstGeom prst="ellipse">
              <a:avLst/>
            </a:prstGeom>
            <a:solidFill>
              <a:srgbClr val="D4ECBA"/>
            </a:solidFill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blackWhite">
            <a:xfrm>
              <a:off x="2569395" y="5505467"/>
              <a:ext cx="404813" cy="414338"/>
            </a:xfrm>
            <a:prstGeom prst="ellipse">
              <a:avLst/>
            </a:prstGeom>
            <a:solidFill>
              <a:srgbClr val="D4ECBA"/>
            </a:solidFill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3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9116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Unlocked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dirty="0"/>
              <a:t>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8"/>
            <a:ext cx="7918450" cy="872034"/>
          </a:xfrm>
        </p:spPr>
        <p:txBody>
          <a:bodyPr/>
          <a:lstStyle/>
          <a:p>
            <a:r>
              <a:rPr lang="en-US" dirty="0" smtClean="0"/>
              <a:t>At Account Status choose </a:t>
            </a:r>
            <a:r>
              <a:rPr lang="en-US" b="1" dirty="0" smtClean="0"/>
              <a:t>Unlocked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Click </a:t>
            </a:r>
            <a:r>
              <a:rPr lang="en-US" b="1" dirty="0" smtClean="0"/>
              <a:t>Alter User </a:t>
            </a:r>
            <a:r>
              <a:rPr lang="en-US" dirty="0" smtClean="0"/>
              <a:t>button.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38250" y="2420888"/>
            <a:ext cx="6667500" cy="3635761"/>
            <a:chOff x="1403648" y="2420888"/>
            <a:chExt cx="6667500" cy="363576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24414"/>
            <a:stretch/>
          </p:blipFill>
          <p:spPr>
            <a:xfrm>
              <a:off x="1403648" y="2420888"/>
              <a:ext cx="6667500" cy="3635761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6" name="Rectangle 5"/>
            <p:cNvSpPr/>
            <p:nvPr/>
          </p:nvSpPr>
          <p:spPr bwMode="auto">
            <a:xfrm>
              <a:off x="2051720" y="5301208"/>
              <a:ext cx="1725623" cy="217849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itchFamily="34" charset="0"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blackWhite">
            <a:xfrm>
              <a:off x="3861705" y="5216758"/>
              <a:ext cx="404813" cy="414338"/>
            </a:xfrm>
            <a:prstGeom prst="ellipse">
              <a:avLst/>
            </a:prstGeom>
            <a:solidFill>
              <a:srgbClr val="D4ECBA"/>
            </a:solidFill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>
                  <a:solidFill>
                    <a:schemeClr val="tx1"/>
                  </a:solidFill>
                  <a:latin typeface="+mj-lt"/>
                </a:rPr>
                <a:t>1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blackWhite">
            <a:xfrm>
              <a:off x="6811733" y="3725415"/>
              <a:ext cx="404813" cy="414338"/>
            </a:xfrm>
            <a:prstGeom prst="ellipse">
              <a:avLst/>
            </a:prstGeom>
            <a:solidFill>
              <a:srgbClr val="D4ECBA"/>
            </a:solidFill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lIns="46038" tIns="46038" rIns="46038" bIns="46038" anchor="ctr"/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4" name="Rectangle 3"/>
          <p:cNvSpPr/>
          <p:nvPr/>
        </p:nvSpPr>
        <p:spPr bwMode="auto">
          <a:xfrm>
            <a:off x="5211229" y="4592145"/>
            <a:ext cx="1759068" cy="79114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For the first time,</a:t>
            </a:r>
            <a:r>
              <a:rPr kumimoji="0" lang="en-GB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should set password: oracle</a:t>
            </a:r>
            <a:endParaRPr kumimoji="0" lang="en-GB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5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Unlocked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dirty="0"/>
              <a:t> user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12648" y="1412776"/>
            <a:ext cx="7918704" cy="4142257"/>
            <a:chOff x="612648" y="1595437"/>
            <a:chExt cx="7918704" cy="414225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2648" y="1595437"/>
              <a:ext cx="7918704" cy="414225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 bwMode="auto">
            <a:xfrm>
              <a:off x="718458" y="5126090"/>
              <a:ext cx="1436914" cy="218796"/>
            </a:xfrm>
            <a:prstGeom prst="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itchFamily="34" charset="0"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18459" y="4628728"/>
              <a:ext cx="2701414" cy="43204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itchFamily="34" charset="0"/>
                <a:buNone/>
                <a:tabLst/>
              </a:pPr>
              <a:r>
                <a:rPr lang="en-US" dirty="0" smtClean="0">
                  <a:latin typeface="+mj-lt"/>
                </a:rPr>
                <a:t>After unlocked user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hr</a:t>
              </a:r>
              <a:r>
                <a:rPr lang="en-US" dirty="0" smtClean="0">
                  <a:latin typeface="+mj-lt"/>
                </a:rPr>
                <a:t>.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1754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8"/>
            <a:ext cx="7918450" cy="179536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Basic of database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 to program Oracle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Install program Oracle: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sqldeveloper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Unlocked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user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4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Relating Multiple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8"/>
            <a:ext cx="7918450" cy="1706108"/>
          </a:xfrm>
        </p:spPr>
        <p:txBody>
          <a:bodyPr/>
          <a:lstStyle/>
          <a:p>
            <a:r>
              <a:rPr lang="en-US" sz="2600" dirty="0" smtClean="0"/>
              <a:t>Each row of data in table is uniquely identified by a </a:t>
            </a:r>
            <a:r>
              <a:rPr lang="en-US" sz="2600" b="1" dirty="0" smtClean="0">
                <a:solidFill>
                  <a:srgbClr val="FF0000"/>
                </a:solidFill>
              </a:rPr>
              <a:t>Primary Key </a:t>
            </a:r>
            <a:r>
              <a:rPr lang="en-US" sz="2600" b="1" dirty="0" smtClean="0"/>
              <a:t>(</a:t>
            </a:r>
            <a:r>
              <a:rPr lang="en-US" sz="2600" b="1" dirty="0" smtClean="0">
                <a:solidFill>
                  <a:srgbClr val="FF0000"/>
                </a:solidFill>
              </a:rPr>
              <a:t>PK</a:t>
            </a:r>
            <a:r>
              <a:rPr lang="en-US" sz="2600" b="1" dirty="0" smtClean="0"/>
              <a:t>)</a:t>
            </a:r>
            <a:r>
              <a:rPr lang="en-US" sz="2600" dirty="0" smtClean="0"/>
              <a:t>. </a:t>
            </a:r>
          </a:p>
          <a:p>
            <a:r>
              <a:rPr lang="en-US" sz="2600" dirty="0" smtClean="0"/>
              <a:t>You can logically relate data from multiple tables using </a:t>
            </a:r>
            <a:r>
              <a:rPr lang="en-US" sz="2600" b="1" dirty="0" smtClean="0">
                <a:solidFill>
                  <a:srgbClr val="FF0000"/>
                </a:solidFill>
              </a:rPr>
              <a:t>Foreign Key </a:t>
            </a:r>
            <a:r>
              <a:rPr lang="en-US" sz="2600" b="1" dirty="0" smtClean="0"/>
              <a:t>(</a:t>
            </a:r>
            <a:r>
              <a:rPr lang="en-US" sz="2600" b="1" dirty="0" smtClean="0">
                <a:solidFill>
                  <a:srgbClr val="FF0000"/>
                </a:solidFill>
              </a:rPr>
              <a:t>FK</a:t>
            </a:r>
            <a:r>
              <a:rPr lang="en-US" sz="2600" b="1" dirty="0" smtClean="0"/>
              <a:t>)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4860032" y="3419708"/>
            <a:ext cx="3820596" cy="1737485"/>
            <a:chOff x="4860032" y="3419708"/>
            <a:chExt cx="3820596" cy="1737485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r="604"/>
            <a:stretch/>
          </p:blipFill>
          <p:spPr>
            <a:xfrm>
              <a:off x="4938125" y="3789040"/>
              <a:ext cx="3742503" cy="136815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25" name="TextBox 24"/>
            <p:cNvSpPr txBox="1"/>
            <p:nvPr/>
          </p:nvSpPr>
          <p:spPr>
            <a:xfrm>
              <a:off x="4860032" y="3419708"/>
              <a:ext cx="2063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Table: Departments</a:t>
              </a:r>
              <a:endParaRPr lang="en-US" dirty="0"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8905" y="3419708"/>
            <a:ext cx="4394890" cy="1737485"/>
            <a:chOff x="228905" y="3419708"/>
            <a:chExt cx="4394890" cy="173748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/>
            <a:srcRect r="442"/>
            <a:stretch/>
          </p:blipFill>
          <p:spPr>
            <a:xfrm>
              <a:off x="323528" y="3789040"/>
              <a:ext cx="4300267" cy="136815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228905" y="3419708"/>
              <a:ext cx="1836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Table: Employees</a:t>
              </a:r>
              <a:endParaRPr lang="en-US" dirty="0"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8905" y="3789040"/>
            <a:ext cx="1336776" cy="2078959"/>
            <a:chOff x="228905" y="3789040"/>
            <a:chExt cx="1336776" cy="2078959"/>
          </a:xfrm>
        </p:grpSpPr>
        <p:sp>
          <p:nvSpPr>
            <p:cNvPr id="19" name="TextBox 18"/>
            <p:cNvSpPr txBox="1"/>
            <p:nvPr/>
          </p:nvSpPr>
          <p:spPr>
            <a:xfrm>
              <a:off x="228905" y="5498667"/>
              <a:ext cx="1336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j-lt"/>
                </a:rPr>
                <a:t>Primary Key</a:t>
              </a:r>
              <a:endParaRPr lang="en-US" dirty="0">
                <a:solidFill>
                  <a:schemeClr val="accent2"/>
                </a:solidFill>
                <a:latin typeface="+mj-lt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flipV="1">
              <a:off x="897293" y="5222508"/>
              <a:ext cx="0" cy="34147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8" name="Rectangle 17"/>
            <p:cNvSpPr/>
            <p:nvPr/>
          </p:nvSpPr>
          <p:spPr bwMode="auto">
            <a:xfrm>
              <a:off x="323528" y="3789040"/>
              <a:ext cx="1086205" cy="1368153"/>
            </a:xfrm>
            <a:prstGeom prst="rect">
              <a:avLst/>
            </a:prstGeom>
            <a:noFill/>
            <a:ln w="19050" cap="flat" cmpd="sng" algn="ctr">
              <a:solidFill>
                <a:schemeClr val="accent2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itchFamily="34" charset="0"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29368" y="3789040"/>
            <a:ext cx="1336776" cy="2078959"/>
            <a:chOff x="315077" y="3789040"/>
            <a:chExt cx="1336776" cy="2078959"/>
          </a:xfrm>
        </p:grpSpPr>
        <p:sp>
          <p:nvSpPr>
            <p:cNvPr id="30" name="TextBox 29"/>
            <p:cNvSpPr txBox="1"/>
            <p:nvPr/>
          </p:nvSpPr>
          <p:spPr>
            <a:xfrm>
              <a:off x="315077" y="5498667"/>
              <a:ext cx="1336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j-lt"/>
                </a:rPr>
                <a:t>Primary Key</a:t>
              </a:r>
              <a:endParaRPr lang="en-US" dirty="0">
                <a:solidFill>
                  <a:schemeClr val="accent2"/>
                </a:solidFill>
                <a:latin typeface="+mj-lt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 flipV="1">
              <a:off x="983465" y="5222508"/>
              <a:ext cx="0" cy="34147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32" name="Rectangle 31"/>
            <p:cNvSpPr/>
            <p:nvPr/>
          </p:nvSpPr>
          <p:spPr bwMode="auto">
            <a:xfrm>
              <a:off x="323528" y="3789040"/>
              <a:ext cx="1242153" cy="1368153"/>
            </a:xfrm>
            <a:prstGeom prst="rect">
              <a:avLst/>
            </a:prstGeom>
            <a:noFill/>
            <a:ln w="19050" cap="flat" cmpd="sng" algn="ctr">
              <a:solidFill>
                <a:schemeClr val="accent2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itchFamily="34" charset="0"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50823" y="3789040"/>
            <a:ext cx="1291892" cy="2078959"/>
            <a:chOff x="292709" y="3789040"/>
            <a:chExt cx="1291892" cy="2078959"/>
          </a:xfrm>
        </p:grpSpPr>
        <p:sp>
          <p:nvSpPr>
            <p:cNvPr id="34" name="TextBox 33"/>
            <p:cNvSpPr txBox="1"/>
            <p:nvPr/>
          </p:nvSpPr>
          <p:spPr>
            <a:xfrm>
              <a:off x="292709" y="5498667"/>
              <a:ext cx="1291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+mj-lt"/>
                </a:rPr>
                <a:t>Foreign Key</a:t>
              </a:r>
              <a:endParaRPr lang="en-US" dirty="0">
                <a:solidFill>
                  <a:srgbClr val="0000FF"/>
                </a:solidFill>
                <a:latin typeface="+mj-lt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 flipV="1">
              <a:off x="938653" y="5222508"/>
              <a:ext cx="0" cy="341474"/>
            </a:xfrm>
            <a:prstGeom prst="straightConnector1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323528" y="3789040"/>
              <a:ext cx="1242153" cy="1368153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28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Arial" pitchFamily="34" charset="0"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37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8"/>
            <a:ext cx="7918450" cy="218008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 relational Database:</a:t>
            </a:r>
          </a:p>
          <a:p>
            <a:pPr>
              <a:buClr>
                <a:schemeClr val="accent2"/>
              </a:buClr>
            </a:pPr>
            <a:r>
              <a:rPr lang="en-US" dirty="0" smtClean="0"/>
              <a:t>Can be accessed and modified by executing structured query language (SQL) statements.</a:t>
            </a:r>
          </a:p>
          <a:p>
            <a:pPr>
              <a:buClr>
                <a:schemeClr val="accent2"/>
              </a:buClr>
            </a:pPr>
            <a:r>
              <a:rPr lang="en-US" dirty="0" smtClean="0"/>
              <a:t>Contains a collections of tables with no physical pointer.</a:t>
            </a:r>
          </a:p>
          <a:p>
            <a:pPr>
              <a:buClr>
                <a:schemeClr val="accent2"/>
              </a:buClr>
            </a:pPr>
            <a:r>
              <a:rPr lang="en-US" dirty="0" smtClean="0"/>
              <a:t>Uses a set of operators.</a:t>
            </a:r>
          </a:p>
        </p:txBody>
      </p:sp>
    </p:spTree>
    <p:extLst>
      <p:ext uri="{BB962C8B-B14F-4D97-AF65-F5344CB8AC3E}">
        <p14:creationId xmlns:p14="http://schemas.microsoft.com/office/powerpoint/2010/main" val="23247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Communicating with an RDBMS Using SQL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92" y="1556792"/>
            <a:ext cx="779846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0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Oracle’s Relational Database </a:t>
            </a:r>
            <a:br>
              <a:rPr lang="en-US" dirty="0" smtClean="0"/>
            </a:br>
            <a:r>
              <a:rPr lang="en-US" dirty="0" smtClean="0"/>
              <a:t>Management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90" y="1628800"/>
            <a:ext cx="7100069" cy="437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5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Statement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428712"/>
              </p:ext>
            </p:extLst>
          </p:nvPr>
        </p:nvGraphicFramePr>
        <p:xfrm>
          <a:off x="609600" y="1266408"/>
          <a:ext cx="7918450" cy="4754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06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2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Data Manipulation Language </a:t>
                      </a:r>
                    </a:p>
                    <a:p>
                      <a:r>
                        <a:rPr lang="en-US" sz="2200" dirty="0" smtClean="0"/>
                        <a:t>(DML)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SELECT</a:t>
                      </a:r>
                    </a:p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INSERT</a:t>
                      </a:r>
                    </a:p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UPDATE</a:t>
                      </a:r>
                    </a:p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DELETE</a:t>
                      </a:r>
                    </a:p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MERGE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Data Definition Language</a:t>
                      </a:r>
                    </a:p>
                    <a:p>
                      <a:r>
                        <a:rPr lang="en-US" sz="2200" dirty="0" smtClean="0"/>
                        <a:t>(DDL)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CREATE</a:t>
                      </a:r>
                    </a:p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ALTER</a:t>
                      </a:r>
                    </a:p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DROP</a:t>
                      </a:r>
                    </a:p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RENAME</a:t>
                      </a:r>
                    </a:p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TRUNCATE</a:t>
                      </a:r>
                    </a:p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COMMENT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Data Control Language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dirty="0" smtClean="0"/>
                        <a:t>(DCL)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GRANT</a:t>
                      </a:r>
                    </a:p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REVOKE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Transaction Control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COMMIT</a:t>
                      </a:r>
                    </a:p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ROLLBACK</a:t>
                      </a:r>
                    </a:p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SAVEPOINT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6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Custom 1">
      <a:majorFont>
        <a:latin typeface="Calibri"/>
        <a:ea typeface=""/>
        <a:cs typeface="DilleniaUPC"/>
      </a:majorFont>
      <a:minorFont>
        <a:latin typeface="Calibri"/>
        <a:ea typeface=""/>
        <a:cs typeface="DilleniaUP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2186</TotalTime>
  <Words>736</Words>
  <Application>Microsoft Office PowerPoint</Application>
  <PresentationFormat>On-screen Show (4:3)</PresentationFormat>
  <Paragraphs>186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Courier New</vt:lpstr>
      <vt:lpstr>DilleniaUPC</vt:lpstr>
      <vt:lpstr>Times New Roman</vt:lpstr>
      <vt:lpstr>Default Design</vt:lpstr>
      <vt:lpstr>Introduction</vt:lpstr>
      <vt:lpstr>Lesson Objectives</vt:lpstr>
      <vt:lpstr>Lesson Agenda</vt:lpstr>
      <vt:lpstr>Lesson Agenda</vt:lpstr>
      <vt:lpstr>Relating Multiple Tables</vt:lpstr>
      <vt:lpstr>Relational Database Properties</vt:lpstr>
      <vt:lpstr>Communicating with an RDBMS Using SQL</vt:lpstr>
      <vt:lpstr>Oracle’s Relational Database  Management System</vt:lpstr>
      <vt:lpstr>SQL Statement</vt:lpstr>
      <vt:lpstr>Tables Used in the Course</vt:lpstr>
      <vt:lpstr>Lesson Agenda</vt:lpstr>
      <vt:lpstr>Start Program SQL Developer</vt:lpstr>
      <vt:lpstr>sqldeveloper Interface</vt:lpstr>
      <vt:lpstr>Create a Database Connection</vt:lpstr>
      <vt:lpstr>Create a Database Connection</vt:lpstr>
      <vt:lpstr>Create a Database Connection</vt:lpstr>
      <vt:lpstr>Browsing Database Objects</vt:lpstr>
      <vt:lpstr>Using SQL Worksheet</vt:lpstr>
      <vt:lpstr>Using SQL Worksheet</vt:lpstr>
      <vt:lpstr>Executing SQL Statements</vt:lpstr>
      <vt:lpstr>Executing SQL Statements (F9)</vt:lpstr>
      <vt:lpstr>Executing SQL Statements (F5)</vt:lpstr>
      <vt:lpstr>Setting Preferences</vt:lpstr>
      <vt:lpstr>Setting Preferences (Font Setting)</vt:lpstr>
      <vt:lpstr>Setting Preferences</vt:lpstr>
      <vt:lpstr>Saving SQL Statements</vt:lpstr>
      <vt:lpstr>Open Script Files</vt:lpstr>
      <vt:lpstr>Delete  SQL Statements</vt:lpstr>
      <vt:lpstr>Lesson Agenda</vt:lpstr>
      <vt:lpstr>Install program Oracle: sqldeveloper</vt:lpstr>
      <vt:lpstr>Lesson Agenda</vt:lpstr>
      <vt:lpstr>Unlocked hr user</vt:lpstr>
      <vt:lpstr>Unlocked hr user</vt:lpstr>
      <vt:lpstr>Unlocked hr user</vt:lpstr>
      <vt:lpstr>Unlocked hr user</vt:lpstr>
      <vt:lpstr>Unlocked hr user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&lt;Insert Lesson, Module, or Course Title&gt;</dc:title>
  <dc:subject>OU6</dc:subject>
  <dc:creator>Amitabh James Hans</dc:creator>
  <dc:description>Oracle University Production Services: Graphics Team</dc:description>
  <cp:lastModifiedBy>Lalita</cp:lastModifiedBy>
  <cp:revision>416</cp:revision>
  <cp:lastPrinted>2015-11-17T04:42:05Z</cp:lastPrinted>
  <dcterms:created xsi:type="dcterms:W3CDTF">2007-04-19T11:35:17Z</dcterms:created>
  <dcterms:modified xsi:type="dcterms:W3CDTF">2018-06-01T13:43:46Z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Install_dir">
    <vt:lpwstr/>
  </property>
</Properties>
</file>