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8" r:id="rId3"/>
    <p:sldId id="268" r:id="rId4"/>
    <p:sldId id="266" r:id="rId5"/>
    <p:sldId id="269" r:id="rId6"/>
    <p:sldId id="271" r:id="rId7"/>
    <p:sldId id="272" r:id="rId8"/>
    <p:sldId id="284" r:id="rId9"/>
    <p:sldId id="273" r:id="rId10"/>
    <p:sldId id="286" r:id="rId11"/>
    <p:sldId id="288" r:id="rId12"/>
    <p:sldId id="274" r:id="rId13"/>
    <p:sldId id="275" r:id="rId14"/>
    <p:sldId id="276" r:id="rId15"/>
    <p:sldId id="287" r:id="rId16"/>
    <p:sldId id="289" r:id="rId17"/>
    <p:sldId id="277" r:id="rId18"/>
    <p:sldId id="278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7" autoAdjust="0"/>
    <p:restoredTop sz="78947" autoAdjust="0"/>
  </p:normalViewPr>
  <p:slideViewPr>
    <p:cSldViewPr snapToGrid="0">
      <p:cViewPr varScale="1">
        <p:scale>
          <a:sx n="44" d="100"/>
          <a:sy n="44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DD08B-A6BD-436C-B15B-5D05108E11B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E360A-FEA7-49C1-B7CB-7F754064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360A-FEA7-49C1-B7CB-7F7540642E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dt_kfold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360A-FEA7-49C1-B7CB-7F7540642E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http://emptypipes.org/2013/11/09/matplotlib-multicategory-barchart/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360A-FEA7-49C1-B7CB-7F7540642E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8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2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mical/kickstarter-projec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CMPS 470/570 FINAL </a:t>
            </a:r>
            <a:r>
              <a:rPr lang="en-US" dirty="0" smtClean="0"/>
              <a:t>PROJECT </a:t>
            </a:r>
            <a:r>
              <a:rPr lang="en-US" b="1" dirty="0" smtClean="0"/>
              <a:t>bonus models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Kari!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6142"/>
            <a:ext cx="7729728" cy="11483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Epoch Error curve graphs:</a:t>
            </a:r>
            <a:br>
              <a:rPr lang="en-US" dirty="0" smtClean="0"/>
            </a:br>
            <a:r>
              <a:rPr lang="en-US" dirty="0" smtClean="0"/>
              <a:t>dt_kfold, dt_threefold,</a:t>
            </a:r>
            <a:br>
              <a:rPr lang="en-US" dirty="0" smtClean="0"/>
            </a:br>
            <a:r>
              <a:rPr lang="en-US" dirty="0" smtClean="0"/>
              <a:t>rfdt_kfold &amp; rfdt_threefold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6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31136" y="210473"/>
            <a:ext cx="7729728" cy="871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Epoch Error curve graphs:</a:t>
            </a:r>
            <a:br>
              <a:rPr lang="en-US" dirty="0" smtClean="0"/>
            </a:br>
            <a:r>
              <a:rPr lang="en-US" dirty="0" smtClean="0"/>
              <a:t>dt_loo &amp; rfdt_loo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5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269233"/>
            <a:ext cx="7729728" cy="1188720"/>
          </a:xfrm>
        </p:spPr>
        <p:txBody>
          <a:bodyPr/>
          <a:lstStyle/>
          <a:p>
            <a:r>
              <a:rPr lang="en-US" dirty="0" smtClean="0"/>
              <a:t>Threshold mechanism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" y="1780504"/>
            <a:ext cx="2259673" cy="4427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91" y="1780504"/>
            <a:ext cx="2417809" cy="2276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49" y="1780503"/>
            <a:ext cx="4338906" cy="40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282112"/>
            <a:ext cx="7729728" cy="1188720"/>
          </a:xfrm>
        </p:spPr>
        <p:txBody>
          <a:bodyPr/>
          <a:lstStyle/>
          <a:p>
            <a:r>
              <a:rPr lang="en-US" dirty="0" smtClean="0"/>
              <a:t>Getting fpr, tpr, auc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58" y="1740392"/>
            <a:ext cx="7634082" cy="44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roc_auc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3" y="2590662"/>
            <a:ext cx="7986593" cy="3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10" y="204839"/>
            <a:ext cx="7729728" cy="683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ROC_auc curves:</a:t>
            </a:r>
            <a:br>
              <a:rPr lang="en-US" dirty="0" smtClean="0"/>
            </a:br>
            <a:r>
              <a:rPr lang="en-US" dirty="0" smtClean="0"/>
              <a:t>kfold &amp; threefold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62" y="229647"/>
            <a:ext cx="7729728" cy="1188720"/>
          </a:xfrm>
        </p:spPr>
        <p:txBody>
          <a:bodyPr/>
          <a:lstStyle/>
          <a:p>
            <a:r>
              <a:rPr lang="en-US" dirty="0" smtClean="0"/>
              <a:t>Roc_auc curves: </a:t>
            </a:r>
            <a:br>
              <a:rPr lang="en-US" dirty="0" smtClean="0"/>
            </a:br>
            <a:r>
              <a:rPr lang="en-US" dirty="0" smtClean="0"/>
              <a:t>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8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59385"/>
            <a:ext cx="7729728" cy="1188720"/>
          </a:xfrm>
        </p:spPr>
        <p:txBody>
          <a:bodyPr/>
          <a:lstStyle/>
          <a:p>
            <a:r>
              <a:rPr lang="en-US" dirty="0" smtClean="0"/>
              <a:t>Plotting Bar chart of contingency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01" y="1840607"/>
            <a:ext cx="4266998" cy="42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347" y="203989"/>
            <a:ext cx="7729728" cy="401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 graph,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7" y="892599"/>
            <a:ext cx="6434302" cy="4928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45" y="892599"/>
            <a:ext cx="5148390" cy="36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1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119564"/>
            <a:ext cx="10792691" cy="462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 charts threshold changes: kfold &amp;threefold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r>
              <a:rPr lang="en-US" smtClean="0"/>
              <a:t>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Idea:	How likely is it that a Kickstarter project will succeed?</a:t>
            </a:r>
          </a:p>
          <a:p>
            <a:r>
              <a:rPr lang="en-US" dirty="0" smtClean="0"/>
              <a:t>Goal:		Build a model to predict whether a project will succeed.</a:t>
            </a:r>
            <a:endParaRPr lang="en-US" dirty="0"/>
          </a:p>
          <a:p>
            <a:r>
              <a:rPr lang="en-US" dirty="0" smtClean="0"/>
              <a:t>Bonus:</a:t>
            </a:r>
            <a:r>
              <a:rPr lang="en-US" dirty="0" smtClean="0"/>
              <a:t>	</a:t>
            </a:r>
            <a:r>
              <a:rPr lang="en-US" dirty="0" smtClean="0"/>
              <a:t>	KNN and SVM for classification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Kickstarter is a crowdfunding platform that allows people to pledge money to projects to help fund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79" y="0"/>
            <a:ext cx="7729728" cy="994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 charts threshold changes: 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values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30721"/>
              </p:ext>
            </p:extLst>
          </p:nvPr>
        </p:nvGraphicFramePr>
        <p:xfrm>
          <a:off x="1295400" y="2721557"/>
          <a:ext cx="9601200" cy="29062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609718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628961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892066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033766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059530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9197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36382262"/>
                    </a:ext>
                  </a:extLst>
                </a:gridCol>
              </a:tblGrid>
              <a:tr h="62709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knn_kfold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svm_kfold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knn_threefold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svm_threefold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knn_loo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svm_loo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2587711361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1274696536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949314560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3998398241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25173919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TOTAL</a:t>
                      </a: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13653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38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8" y="2382592"/>
            <a:ext cx="11708296" cy="3399260"/>
          </a:xfrm>
        </p:spPr>
        <p:txBody>
          <a:bodyPr/>
          <a:lstStyle/>
          <a:p>
            <a:r>
              <a:rPr lang="en-US" dirty="0" smtClean="0"/>
              <a:t>Data source: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www.kaggle.com/kemical/kickstarter-projects/data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Attributes: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2809"/>
              </p:ext>
            </p:extLst>
          </p:nvPr>
        </p:nvGraphicFramePr>
        <p:xfrm>
          <a:off x="2231136" y="2934459"/>
          <a:ext cx="7840142" cy="25698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5360">
                  <a:extLst>
                    <a:ext uri="{9D8B030D-6E8A-4147-A177-3AD203B41FA5}">
                      <a16:colId xmlns:a16="http://schemas.microsoft.com/office/drawing/2014/main" val="375801183"/>
                    </a:ext>
                  </a:extLst>
                </a:gridCol>
                <a:gridCol w="3185360">
                  <a:extLst>
                    <a:ext uri="{9D8B030D-6E8A-4147-A177-3AD203B41FA5}">
                      <a16:colId xmlns:a16="http://schemas.microsoft.com/office/drawing/2014/main" val="1359434568"/>
                    </a:ext>
                  </a:extLst>
                </a:gridCol>
                <a:gridCol w="1469422">
                  <a:extLst>
                    <a:ext uri="{9D8B030D-6E8A-4147-A177-3AD203B41FA5}">
                      <a16:colId xmlns:a16="http://schemas.microsoft.com/office/drawing/2014/main" val="3763548107"/>
                    </a:ext>
                  </a:extLst>
                </a:gridCol>
              </a:tblGrid>
              <a:tr h="433918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</a:p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63417"/>
                  </a:ext>
                </a:extLst>
              </a:tr>
              <a:tr h="1680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int (1-15)</a:t>
                      </a:r>
                    </a:p>
                    <a:p>
                      <a:pPr algn="l" fontAlgn="b"/>
                      <a:endParaRPr lang="en-US" sz="1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(art, comics, crafts, dance, design, fashion, film &amp; video,   food, fames, journalism, music, photography, publishing, technology, theater)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  <a:p>
                      <a:pPr algn="l" fontAlgn="b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6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9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2000" dirty="0" smtClean="0"/>
              <a:t>Number of samples</a:t>
            </a:r>
            <a:r>
              <a:rPr lang="en-US" sz="2000" dirty="0" smtClean="0"/>
              <a:t>:</a:t>
            </a:r>
          </a:p>
          <a:p>
            <a:pPr marL="457200" lvl="2">
              <a:spcBef>
                <a:spcPts val="0"/>
              </a:spcBef>
            </a:pPr>
            <a:r>
              <a:rPr lang="en-US" sz="1800" dirty="0" smtClean="0"/>
              <a:t>For kfold and threefold: 5,000</a:t>
            </a:r>
          </a:p>
          <a:p>
            <a:pPr marL="457200" lvl="2">
              <a:spcBef>
                <a:spcPts val="0"/>
              </a:spcBef>
            </a:pPr>
            <a:r>
              <a:rPr lang="en-US" sz="1800" dirty="0" smtClean="0"/>
              <a:t>For leave one out: 1,000</a:t>
            </a:r>
            <a:r>
              <a:rPr lang="en-US" sz="1800" dirty="0" smtClean="0"/>
              <a:t>	</a:t>
            </a:r>
          </a:p>
          <a:p>
            <a:r>
              <a:rPr lang="en-US" sz="2000" dirty="0" smtClean="0"/>
              <a:t>Preprocessing</a:t>
            </a:r>
            <a:endParaRPr lang="en-US" sz="2000" dirty="0" smtClean="0"/>
          </a:p>
          <a:p>
            <a:pPr lvl="1"/>
            <a:r>
              <a:rPr lang="en-US" dirty="0" smtClean="0"/>
              <a:t>Used just </a:t>
            </a:r>
            <a:r>
              <a:rPr lang="en-US" dirty="0" err="1" smtClean="0"/>
              <a:t>main_category</a:t>
            </a:r>
            <a:r>
              <a:rPr lang="en-US" dirty="0" smtClean="0"/>
              <a:t>, backers and </a:t>
            </a:r>
            <a:r>
              <a:rPr lang="en-US" dirty="0" err="1" smtClean="0"/>
              <a:t>usd_goal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Changed </a:t>
            </a:r>
            <a:r>
              <a:rPr lang="en-US" dirty="0" err="1" smtClean="0"/>
              <a:t>main_category</a:t>
            </a:r>
            <a:r>
              <a:rPr lang="en-US" dirty="0" smtClean="0"/>
              <a:t> from string values to an int (e.g. “Art” = 1,  Comics = 2, etc.)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3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3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Importing Data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6" y="1719942"/>
            <a:ext cx="77240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0914"/>
            <a:ext cx="10515600" cy="978794"/>
          </a:xfrm>
        </p:spPr>
        <p:txBody>
          <a:bodyPr/>
          <a:lstStyle/>
          <a:p>
            <a:r>
              <a:rPr lang="en-US" dirty="0" smtClean="0"/>
              <a:t>Parameter Tuning - KFOLD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78465"/>
            <a:ext cx="6400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56" y="243474"/>
            <a:ext cx="7729728" cy="876988"/>
          </a:xfrm>
        </p:spPr>
        <p:txBody>
          <a:bodyPr/>
          <a:lstStyle/>
          <a:p>
            <a:r>
              <a:rPr lang="en-US" dirty="0" smtClean="0"/>
              <a:t>Calculating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6" y="1318607"/>
            <a:ext cx="4282404" cy="410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69" y="1318607"/>
            <a:ext cx="6043838" cy="52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88" y="191960"/>
            <a:ext cx="7729728" cy="1188720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79885"/>
              </p:ext>
            </p:extLst>
          </p:nvPr>
        </p:nvGraphicFramePr>
        <p:xfrm>
          <a:off x="1385552" y="1845634"/>
          <a:ext cx="9601200" cy="394067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3849">
                  <a:extLst>
                    <a:ext uri="{9D8B030D-6E8A-4147-A177-3AD203B41FA5}">
                      <a16:colId xmlns:a16="http://schemas.microsoft.com/office/drawing/2014/main" val="1259582855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6532701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329000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812682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50175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3482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52926988"/>
                    </a:ext>
                  </a:extLst>
                </a:gridCol>
              </a:tblGrid>
              <a:tr h="64689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knn_kfold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svm_kfold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knn_threefold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svm_threefold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knn_loo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svm_loo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393077268"/>
                  </a:ext>
                </a:extLst>
              </a:tr>
              <a:tr h="64689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Sensitivity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326115238"/>
                  </a:ext>
                </a:extLst>
              </a:tr>
              <a:tr h="62954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2735913697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1616249123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 Score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1973182628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AUC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3801897807"/>
                  </a:ext>
                </a:extLst>
              </a:tr>
              <a:tr h="64689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Best Depth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5169" marR="85169" marT="0" marB="0"/>
                </a:tc>
                <a:extLst>
                  <a:ext uri="{0D108BD9-81ED-4DB2-BD59-A6C34878D82A}">
                    <a16:rowId xmlns:a16="http://schemas.microsoft.com/office/drawing/2014/main" val="211318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Epoch-error curve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4" y="2458808"/>
            <a:ext cx="4616712" cy="1939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025" y="2458808"/>
            <a:ext cx="5777753" cy="19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80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4711</TotalTime>
  <Words>187</Words>
  <Application>Microsoft Office PowerPoint</Application>
  <PresentationFormat>Widescreen</PresentationFormat>
  <Paragraphs>78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Parcel</vt:lpstr>
      <vt:lpstr>CMPS 470/570 FINAL PROJECT bonus models</vt:lpstr>
      <vt:lpstr>DESCRIPTION OF THE PROJECT</vt:lpstr>
      <vt:lpstr>DESCRIPTION OF DATA</vt:lpstr>
      <vt:lpstr>DESCRIPTION OF DATA</vt:lpstr>
      <vt:lpstr>Importing Data</vt:lpstr>
      <vt:lpstr>Parameter Tuning - KFOLD</vt:lpstr>
      <vt:lpstr>Calculating performance</vt:lpstr>
      <vt:lpstr>MODEL PERFORMANCE</vt:lpstr>
      <vt:lpstr>Epoch-error curve</vt:lpstr>
      <vt:lpstr>Epoch Error curve graphs: dt_kfold, dt_threefold, rfdt_kfold &amp; rfdt_threefold</vt:lpstr>
      <vt:lpstr>Epoch Error curve graphs: dt_loo &amp; rfdt_loo</vt:lpstr>
      <vt:lpstr>Threshold mechanism</vt:lpstr>
      <vt:lpstr>Getting fpr, tpr, auc</vt:lpstr>
      <vt:lpstr>Plotting roc_auc curve</vt:lpstr>
      <vt:lpstr>ROC_auc curves: kfold &amp; threefold</vt:lpstr>
      <vt:lpstr>Roc_auc curves:  loo</vt:lpstr>
      <vt:lpstr>Plotting Bar chart of contingency values</vt:lpstr>
      <vt:lpstr>Bar graph, cont.</vt:lpstr>
      <vt:lpstr>Bar charts threshold changes: kfold &amp;threefold</vt:lpstr>
      <vt:lpstr>Bar charts threshold changes: loo</vt:lpstr>
      <vt:lpstr>contingency values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Kari Shelton</cp:lastModifiedBy>
  <cp:revision>90</cp:revision>
  <dcterms:created xsi:type="dcterms:W3CDTF">2018-04-19T19:36:03Z</dcterms:created>
  <dcterms:modified xsi:type="dcterms:W3CDTF">2018-05-02T18:07:47Z</dcterms:modified>
</cp:coreProperties>
</file>