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5C1E-9A09-4C69-ABAC-511B038291E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4DCEA2-819A-4DF1-AE18-30A5835DF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5C1E-9A09-4C69-ABAC-511B038291E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CEA2-819A-4DF1-AE18-30A5835DF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6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5C1E-9A09-4C69-ABAC-511B038291E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CEA2-819A-4DF1-AE18-30A5835DF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5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5C1E-9A09-4C69-ABAC-511B038291E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CEA2-819A-4DF1-AE18-30A5835DF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9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4005C1E-9A09-4C69-ABAC-511B038291E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4DCEA2-819A-4DF1-AE18-30A5835DF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5C1E-9A09-4C69-ABAC-511B038291E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CEA2-819A-4DF1-AE18-30A5835DF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5C1E-9A09-4C69-ABAC-511B038291E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CEA2-819A-4DF1-AE18-30A5835DF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2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5C1E-9A09-4C69-ABAC-511B038291E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CEA2-819A-4DF1-AE18-30A5835DF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5C1E-9A09-4C69-ABAC-511B038291E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CEA2-819A-4DF1-AE18-30A5835DF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5C1E-9A09-4C69-ABAC-511B038291E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CEA2-819A-4DF1-AE18-30A5835DF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1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5C1E-9A09-4C69-ABAC-511B038291EA}" type="datetimeFigureOut">
              <a:rPr lang="en-US" smtClean="0"/>
              <a:t>9/8/2017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CEA2-819A-4DF1-AE18-30A5835DF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4005C1E-9A09-4C69-ABAC-511B038291EA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4DCEA2-819A-4DF1-AE18-30A5835DF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24AD-2A96-4A3F-84D5-8EE7BA011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Technological Products are not neutral – Chapter 3  #107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1020B-2537-4E61-8CB1-1B9362923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Kari P, Kyle M, and </a:t>
            </a:r>
            <a:r>
              <a:rPr lang="en-US" dirty="0" err="1"/>
              <a:t>Sarthak</a:t>
            </a:r>
            <a:r>
              <a:rPr lang="en-US" dirty="0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399437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E985-10C1-4F70-9DB8-FA145B1B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290048" cy="1609344"/>
          </a:xfrm>
        </p:spPr>
        <p:txBody>
          <a:bodyPr/>
          <a:lstStyle/>
          <a:p>
            <a:r>
              <a:rPr lang="en-US" dirty="0"/>
              <a:t>Epistemological Paradigm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AB435F4-796A-4A8F-98EC-AAAAB995A1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8200" y="2016810"/>
            <a:ext cx="2863328" cy="1320277"/>
          </a:xfrm>
          <a:prstGeom prst="homePlate">
            <a:avLst>
              <a:gd name="adj" fmla="val 27164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srgbClr val="000000">
                <a:alpha val="50000"/>
              </a:srgbClr>
            </a:outerShdw>
          </a:effectLst>
        </p:spPr>
        <p:txBody>
          <a:bodyPr lIns="90000" tIns="82800" rIns="90000" bIns="72000" anchor="ctr" anchorCtr="0"/>
          <a:lstStyle/>
          <a:p>
            <a:pPr>
              <a:lnSpc>
                <a:spcPct val="105000"/>
              </a:lnSpc>
              <a:buClr>
                <a:schemeClr val="tx2"/>
              </a:buClr>
              <a:buSzPct val="120000"/>
            </a:pPr>
            <a:r>
              <a:rPr lang="da-DK" sz="1600" b="1" dirty="0">
                <a:solidFill>
                  <a:srgbClr val="FFFFFF"/>
                </a:solidFill>
                <a:ea typeface="ＭＳ Ｐゴシック" pitchFamily="34" charset="-128"/>
              </a:rPr>
              <a:t>Need to Quantify Problems</a:t>
            </a:r>
            <a:endParaRPr lang="de-DE" sz="16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710F2BDB-810D-48F2-A734-10604BCF3C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63332" y="2016810"/>
            <a:ext cx="7790468" cy="1320277"/>
          </a:xfrm>
          <a:custGeom>
            <a:avLst/>
            <a:gdLst>
              <a:gd name="connsiteX0" fmla="*/ 0 w 6619289"/>
              <a:gd name="connsiteY0" fmla="*/ 0 h 1005840"/>
              <a:gd name="connsiteX1" fmla="*/ 284857 w 6619289"/>
              <a:gd name="connsiteY1" fmla="*/ 0 h 1005840"/>
              <a:gd name="connsiteX2" fmla="*/ 337782 w 6619289"/>
              <a:gd name="connsiteY2" fmla="*/ 0 h 1005840"/>
              <a:gd name="connsiteX3" fmla="*/ 6619289 w 6619289"/>
              <a:gd name="connsiteY3" fmla="*/ 0 h 1005840"/>
              <a:gd name="connsiteX4" fmla="*/ 6619289 w 6619289"/>
              <a:gd name="connsiteY4" fmla="*/ 1005840 h 1005840"/>
              <a:gd name="connsiteX5" fmla="*/ 337782 w 6619289"/>
              <a:gd name="connsiteY5" fmla="*/ 1005840 h 1005840"/>
              <a:gd name="connsiteX6" fmla="*/ 284857 w 6619289"/>
              <a:gd name="connsiteY6" fmla="*/ 1005840 h 1005840"/>
              <a:gd name="connsiteX7" fmla="*/ 0 w 6619289"/>
              <a:gd name="connsiteY7" fmla="*/ 1005840 h 1005840"/>
              <a:gd name="connsiteX8" fmla="*/ 274286 w 6619289"/>
              <a:gd name="connsiteY8" fmla="*/ 50292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19289" h="1005840">
                <a:moveTo>
                  <a:pt x="0" y="0"/>
                </a:moveTo>
                <a:lnTo>
                  <a:pt x="284857" y="0"/>
                </a:lnTo>
                <a:lnTo>
                  <a:pt x="337782" y="0"/>
                </a:lnTo>
                <a:lnTo>
                  <a:pt x="6619289" y="0"/>
                </a:lnTo>
                <a:lnTo>
                  <a:pt x="6619289" y="1005840"/>
                </a:lnTo>
                <a:lnTo>
                  <a:pt x="337782" y="1005840"/>
                </a:lnTo>
                <a:lnTo>
                  <a:pt x="284857" y="1005840"/>
                </a:lnTo>
                <a:lnTo>
                  <a:pt x="0" y="1005840"/>
                </a:lnTo>
                <a:lnTo>
                  <a:pt x="274286" y="502920"/>
                </a:lnTo>
                <a:close/>
              </a:path>
            </a:pathLst>
          </a:custGeom>
          <a:solidFill>
            <a:srgbClr val="E6E6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0" tIns="82800" rIns="90000" bIns="46800" anchor="ctr" anchorCtr="0">
            <a:noAutofit/>
          </a:bodyPr>
          <a:lstStyle/>
          <a:p>
            <a:pPr>
              <a:buClr>
                <a:srgbClr val="E1000F"/>
              </a:buClr>
              <a:buSzPct val="120000"/>
            </a:pPr>
            <a:r>
              <a:rPr lang="en-US" sz="1400" dirty="0">
                <a:solidFill>
                  <a:srgbClr val="000000"/>
                </a:solidFill>
              </a:rPr>
              <a:t>We have become such a data driven society that we expect and perceive all our problems to be answered in a quantifiable way</a:t>
            </a:r>
            <a:endParaRPr lang="da-DK" sz="1400" dirty="0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7EEEDF-1C8D-4BB7-8AC7-0806D439CA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8200" y="3536098"/>
            <a:ext cx="2863328" cy="1320277"/>
          </a:xfrm>
          <a:prstGeom prst="homePlate">
            <a:avLst>
              <a:gd name="adj" fmla="val 27164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srgbClr val="000000">
                <a:alpha val="50000"/>
              </a:srgbClr>
            </a:outerShdw>
          </a:effectLst>
        </p:spPr>
        <p:txBody>
          <a:bodyPr lIns="90000" tIns="82800" rIns="90000" bIns="72000" anchor="ctr" anchorCtr="0"/>
          <a:lstStyle/>
          <a:p>
            <a:pPr>
              <a:lnSpc>
                <a:spcPct val="105000"/>
              </a:lnSpc>
              <a:buClr>
                <a:schemeClr val="tx2"/>
              </a:buClr>
              <a:buSzPct val="120000"/>
            </a:pPr>
            <a:r>
              <a:rPr lang="da-DK" sz="1600" b="1" dirty="0">
                <a:solidFill>
                  <a:srgbClr val="FFFFFF"/>
                </a:solidFill>
                <a:ea typeface="ＭＳ Ｐゴシック" pitchFamily="34" charset="-128"/>
              </a:rPr>
              <a:t>Explosion in consumer data collection</a:t>
            </a:r>
            <a:endParaRPr lang="de-DE" sz="16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9787057A-F587-4D15-887E-6B6D065E1D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63332" y="3536098"/>
            <a:ext cx="7790468" cy="1320277"/>
          </a:xfrm>
          <a:custGeom>
            <a:avLst/>
            <a:gdLst>
              <a:gd name="connsiteX0" fmla="*/ 0 w 6619289"/>
              <a:gd name="connsiteY0" fmla="*/ 0 h 1005840"/>
              <a:gd name="connsiteX1" fmla="*/ 284857 w 6619289"/>
              <a:gd name="connsiteY1" fmla="*/ 0 h 1005840"/>
              <a:gd name="connsiteX2" fmla="*/ 337782 w 6619289"/>
              <a:gd name="connsiteY2" fmla="*/ 0 h 1005840"/>
              <a:gd name="connsiteX3" fmla="*/ 6619289 w 6619289"/>
              <a:gd name="connsiteY3" fmla="*/ 0 h 1005840"/>
              <a:gd name="connsiteX4" fmla="*/ 6619289 w 6619289"/>
              <a:gd name="connsiteY4" fmla="*/ 1005840 h 1005840"/>
              <a:gd name="connsiteX5" fmla="*/ 337782 w 6619289"/>
              <a:gd name="connsiteY5" fmla="*/ 1005840 h 1005840"/>
              <a:gd name="connsiteX6" fmla="*/ 284857 w 6619289"/>
              <a:gd name="connsiteY6" fmla="*/ 1005840 h 1005840"/>
              <a:gd name="connsiteX7" fmla="*/ 0 w 6619289"/>
              <a:gd name="connsiteY7" fmla="*/ 1005840 h 1005840"/>
              <a:gd name="connsiteX8" fmla="*/ 274286 w 6619289"/>
              <a:gd name="connsiteY8" fmla="*/ 50292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19289" h="1005840">
                <a:moveTo>
                  <a:pt x="0" y="0"/>
                </a:moveTo>
                <a:lnTo>
                  <a:pt x="284857" y="0"/>
                </a:lnTo>
                <a:lnTo>
                  <a:pt x="337782" y="0"/>
                </a:lnTo>
                <a:lnTo>
                  <a:pt x="6619289" y="0"/>
                </a:lnTo>
                <a:lnTo>
                  <a:pt x="6619289" y="1005840"/>
                </a:lnTo>
                <a:lnTo>
                  <a:pt x="337782" y="1005840"/>
                </a:lnTo>
                <a:lnTo>
                  <a:pt x="284857" y="1005840"/>
                </a:lnTo>
                <a:lnTo>
                  <a:pt x="0" y="1005840"/>
                </a:lnTo>
                <a:lnTo>
                  <a:pt x="274286" y="502920"/>
                </a:lnTo>
                <a:close/>
              </a:path>
            </a:pathLst>
          </a:custGeom>
          <a:solidFill>
            <a:srgbClr val="E6E6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0" tIns="82800" rIns="90000" bIns="46800" anchor="ctr" anchorCtr="0">
            <a:noAutofit/>
          </a:bodyPr>
          <a:lstStyle/>
          <a:p>
            <a:pPr>
              <a:buClr>
                <a:srgbClr val="E1000F"/>
              </a:buClr>
              <a:buSzPct val="120000"/>
            </a:pPr>
            <a:r>
              <a:rPr lang="en-US" sz="1400" dirty="0"/>
              <a:t>Therefore, the majority of people will search for numbers and data to solve problems, which means companies/individuals need to collect more and more data</a:t>
            </a:r>
            <a:endParaRPr lang="da-DK" sz="1400" dirty="0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49C446E-F7DB-448C-92ED-9FEA11B33B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8200" y="5055386"/>
            <a:ext cx="2863328" cy="1320277"/>
          </a:xfrm>
          <a:prstGeom prst="homePlate">
            <a:avLst>
              <a:gd name="adj" fmla="val 27164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srgbClr val="000000">
                <a:alpha val="50000"/>
              </a:srgbClr>
            </a:outerShdw>
          </a:effectLst>
        </p:spPr>
        <p:txBody>
          <a:bodyPr lIns="90000" tIns="82800" rIns="90000" bIns="72000" anchor="ctr" anchorCtr="0"/>
          <a:lstStyle/>
          <a:p>
            <a:pPr>
              <a:lnSpc>
                <a:spcPct val="105000"/>
              </a:lnSpc>
              <a:buClr>
                <a:schemeClr val="tx2"/>
              </a:buClr>
              <a:buSzPct val="120000"/>
            </a:pPr>
            <a:r>
              <a:rPr lang="da-DK" sz="1600" b="1" dirty="0">
                <a:solidFill>
                  <a:srgbClr val="FFFFFF"/>
                </a:solidFill>
                <a:ea typeface="ＭＳ Ｐゴシック" pitchFamily="34" charset="-128"/>
              </a:rPr>
              <a:t>Debate over Ethics</a:t>
            </a:r>
            <a:endParaRPr lang="de-DE" sz="16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42E89B99-89C9-4BD7-9CCC-8F22C709CF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63332" y="5055386"/>
            <a:ext cx="7790468" cy="1320277"/>
          </a:xfrm>
          <a:custGeom>
            <a:avLst/>
            <a:gdLst>
              <a:gd name="connsiteX0" fmla="*/ 0 w 6619289"/>
              <a:gd name="connsiteY0" fmla="*/ 0 h 1005840"/>
              <a:gd name="connsiteX1" fmla="*/ 284857 w 6619289"/>
              <a:gd name="connsiteY1" fmla="*/ 0 h 1005840"/>
              <a:gd name="connsiteX2" fmla="*/ 337782 w 6619289"/>
              <a:gd name="connsiteY2" fmla="*/ 0 h 1005840"/>
              <a:gd name="connsiteX3" fmla="*/ 6619289 w 6619289"/>
              <a:gd name="connsiteY3" fmla="*/ 0 h 1005840"/>
              <a:gd name="connsiteX4" fmla="*/ 6619289 w 6619289"/>
              <a:gd name="connsiteY4" fmla="*/ 1005840 h 1005840"/>
              <a:gd name="connsiteX5" fmla="*/ 337782 w 6619289"/>
              <a:gd name="connsiteY5" fmla="*/ 1005840 h 1005840"/>
              <a:gd name="connsiteX6" fmla="*/ 284857 w 6619289"/>
              <a:gd name="connsiteY6" fmla="*/ 1005840 h 1005840"/>
              <a:gd name="connsiteX7" fmla="*/ 0 w 6619289"/>
              <a:gd name="connsiteY7" fmla="*/ 1005840 h 1005840"/>
              <a:gd name="connsiteX8" fmla="*/ 274286 w 6619289"/>
              <a:gd name="connsiteY8" fmla="*/ 50292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19289" h="1005840">
                <a:moveTo>
                  <a:pt x="0" y="0"/>
                </a:moveTo>
                <a:lnTo>
                  <a:pt x="284857" y="0"/>
                </a:lnTo>
                <a:lnTo>
                  <a:pt x="337782" y="0"/>
                </a:lnTo>
                <a:lnTo>
                  <a:pt x="6619289" y="0"/>
                </a:lnTo>
                <a:lnTo>
                  <a:pt x="6619289" y="1005840"/>
                </a:lnTo>
                <a:lnTo>
                  <a:pt x="337782" y="1005840"/>
                </a:lnTo>
                <a:lnTo>
                  <a:pt x="284857" y="1005840"/>
                </a:lnTo>
                <a:lnTo>
                  <a:pt x="0" y="1005840"/>
                </a:lnTo>
                <a:lnTo>
                  <a:pt x="274286" y="502920"/>
                </a:lnTo>
                <a:close/>
              </a:path>
            </a:pathLst>
          </a:custGeom>
          <a:solidFill>
            <a:srgbClr val="E6E6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0" tIns="82800" rIns="90000" bIns="46800" anchor="ctr" anchorCtr="0">
            <a:noAutofit/>
          </a:bodyPr>
          <a:lstStyle/>
          <a:p>
            <a:pPr>
              <a:buClr>
                <a:srgbClr val="E1000F"/>
              </a:buClr>
              <a:buSzPct val="120000"/>
            </a:pPr>
            <a:r>
              <a:rPr lang="en-US" sz="1400" dirty="0"/>
              <a:t>However, this mentality goes against what many people want, especially in regards to privacy, misuse of data, etc., and causes conflict and debate over what is ethical</a:t>
            </a:r>
            <a:endParaRPr lang="da-DK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8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647A-F2DB-4267-9D96-272B2F3B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7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Lifestyles are being conditioned based on the interests of powerful groups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7D0C80D-66BE-4FC1-A452-9EE767ED57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8200" y="2016810"/>
            <a:ext cx="2863328" cy="1320277"/>
          </a:xfrm>
          <a:prstGeom prst="homePlate">
            <a:avLst>
              <a:gd name="adj" fmla="val 27164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srgbClr val="000000">
                <a:alpha val="50000"/>
              </a:srgbClr>
            </a:outerShdw>
          </a:effectLst>
        </p:spPr>
        <p:txBody>
          <a:bodyPr lIns="90000" tIns="82800" rIns="90000" bIns="72000" anchor="ctr" anchorCtr="0"/>
          <a:lstStyle/>
          <a:p>
            <a:pPr>
              <a:lnSpc>
                <a:spcPct val="105000"/>
              </a:lnSpc>
              <a:buClr>
                <a:schemeClr val="tx2"/>
              </a:buClr>
              <a:buSzPct val="120000"/>
            </a:pPr>
            <a:r>
              <a:rPr lang="da-DK" sz="1600" b="1" dirty="0">
                <a:solidFill>
                  <a:srgbClr val="FFFFFF"/>
                </a:solidFill>
                <a:ea typeface="ＭＳ Ｐゴシック" pitchFamily="34" charset="-128"/>
              </a:rPr>
              <a:t>Gamification changes behavior</a:t>
            </a:r>
            <a:endParaRPr lang="de-DE" sz="16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96913C3A-330B-4659-AA69-EB3379A3B8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63332" y="2016810"/>
            <a:ext cx="7790468" cy="1320277"/>
          </a:xfrm>
          <a:custGeom>
            <a:avLst/>
            <a:gdLst>
              <a:gd name="connsiteX0" fmla="*/ 0 w 6619289"/>
              <a:gd name="connsiteY0" fmla="*/ 0 h 1005840"/>
              <a:gd name="connsiteX1" fmla="*/ 284857 w 6619289"/>
              <a:gd name="connsiteY1" fmla="*/ 0 h 1005840"/>
              <a:gd name="connsiteX2" fmla="*/ 337782 w 6619289"/>
              <a:gd name="connsiteY2" fmla="*/ 0 h 1005840"/>
              <a:gd name="connsiteX3" fmla="*/ 6619289 w 6619289"/>
              <a:gd name="connsiteY3" fmla="*/ 0 h 1005840"/>
              <a:gd name="connsiteX4" fmla="*/ 6619289 w 6619289"/>
              <a:gd name="connsiteY4" fmla="*/ 1005840 h 1005840"/>
              <a:gd name="connsiteX5" fmla="*/ 337782 w 6619289"/>
              <a:gd name="connsiteY5" fmla="*/ 1005840 h 1005840"/>
              <a:gd name="connsiteX6" fmla="*/ 284857 w 6619289"/>
              <a:gd name="connsiteY6" fmla="*/ 1005840 h 1005840"/>
              <a:gd name="connsiteX7" fmla="*/ 0 w 6619289"/>
              <a:gd name="connsiteY7" fmla="*/ 1005840 h 1005840"/>
              <a:gd name="connsiteX8" fmla="*/ 274286 w 6619289"/>
              <a:gd name="connsiteY8" fmla="*/ 50292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19289" h="1005840">
                <a:moveTo>
                  <a:pt x="0" y="0"/>
                </a:moveTo>
                <a:lnTo>
                  <a:pt x="284857" y="0"/>
                </a:lnTo>
                <a:lnTo>
                  <a:pt x="337782" y="0"/>
                </a:lnTo>
                <a:lnTo>
                  <a:pt x="6619289" y="0"/>
                </a:lnTo>
                <a:lnTo>
                  <a:pt x="6619289" y="1005840"/>
                </a:lnTo>
                <a:lnTo>
                  <a:pt x="337782" y="1005840"/>
                </a:lnTo>
                <a:lnTo>
                  <a:pt x="284857" y="1005840"/>
                </a:lnTo>
                <a:lnTo>
                  <a:pt x="0" y="1005840"/>
                </a:lnTo>
                <a:lnTo>
                  <a:pt x="274286" y="502920"/>
                </a:lnTo>
                <a:close/>
              </a:path>
            </a:pathLst>
          </a:custGeom>
          <a:solidFill>
            <a:srgbClr val="E6E6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0" tIns="82800" rIns="90000" bIns="46800" anchor="ctr" anchorCtr="0">
            <a:noAutofit/>
          </a:bodyPr>
          <a:lstStyle/>
          <a:p>
            <a:pPr>
              <a:buClr>
                <a:srgbClr val="E1000F"/>
              </a:buClr>
              <a:buSzPct val="120000"/>
            </a:pPr>
            <a:r>
              <a:rPr lang="da-DK" sz="1400" dirty="0">
                <a:solidFill>
                  <a:srgbClr val="000000"/>
                </a:solidFill>
              </a:rPr>
              <a:t>A credit rating app by chinese government provides points to people who buy goods that government deems positve while buying other goods leads to negative points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4CC425-532C-4C4B-98A7-AB930F999B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8200" y="3536098"/>
            <a:ext cx="2863328" cy="1320277"/>
          </a:xfrm>
          <a:prstGeom prst="homePlate">
            <a:avLst>
              <a:gd name="adj" fmla="val 27164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srgbClr val="000000">
                <a:alpha val="50000"/>
              </a:srgbClr>
            </a:outerShdw>
          </a:effectLst>
        </p:spPr>
        <p:txBody>
          <a:bodyPr lIns="90000" tIns="82800" rIns="90000" bIns="72000" anchor="ctr" anchorCtr="0"/>
          <a:lstStyle/>
          <a:p>
            <a:pPr>
              <a:lnSpc>
                <a:spcPct val="105000"/>
              </a:lnSpc>
              <a:buClr>
                <a:schemeClr val="tx2"/>
              </a:buClr>
              <a:buSzPct val="120000"/>
            </a:pPr>
            <a:r>
              <a:rPr lang="da-DK" sz="1600" b="1" dirty="0">
                <a:solidFill>
                  <a:srgbClr val="FFFFFF"/>
                </a:solidFill>
                <a:ea typeface="ＭＳ Ｐゴシック" pitchFamily="34" charset="-128"/>
              </a:rPr>
              <a:t>What’s in the best interest of these groups may be different from public interest</a:t>
            </a:r>
            <a:endParaRPr lang="de-DE" sz="16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63DBB6E7-EF9A-419C-A036-CA3A440BB7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63332" y="3536098"/>
            <a:ext cx="7790468" cy="1320277"/>
          </a:xfrm>
          <a:custGeom>
            <a:avLst/>
            <a:gdLst>
              <a:gd name="connsiteX0" fmla="*/ 0 w 6619289"/>
              <a:gd name="connsiteY0" fmla="*/ 0 h 1005840"/>
              <a:gd name="connsiteX1" fmla="*/ 284857 w 6619289"/>
              <a:gd name="connsiteY1" fmla="*/ 0 h 1005840"/>
              <a:gd name="connsiteX2" fmla="*/ 337782 w 6619289"/>
              <a:gd name="connsiteY2" fmla="*/ 0 h 1005840"/>
              <a:gd name="connsiteX3" fmla="*/ 6619289 w 6619289"/>
              <a:gd name="connsiteY3" fmla="*/ 0 h 1005840"/>
              <a:gd name="connsiteX4" fmla="*/ 6619289 w 6619289"/>
              <a:gd name="connsiteY4" fmla="*/ 1005840 h 1005840"/>
              <a:gd name="connsiteX5" fmla="*/ 337782 w 6619289"/>
              <a:gd name="connsiteY5" fmla="*/ 1005840 h 1005840"/>
              <a:gd name="connsiteX6" fmla="*/ 284857 w 6619289"/>
              <a:gd name="connsiteY6" fmla="*/ 1005840 h 1005840"/>
              <a:gd name="connsiteX7" fmla="*/ 0 w 6619289"/>
              <a:gd name="connsiteY7" fmla="*/ 1005840 h 1005840"/>
              <a:gd name="connsiteX8" fmla="*/ 274286 w 6619289"/>
              <a:gd name="connsiteY8" fmla="*/ 50292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19289" h="1005840">
                <a:moveTo>
                  <a:pt x="0" y="0"/>
                </a:moveTo>
                <a:lnTo>
                  <a:pt x="284857" y="0"/>
                </a:lnTo>
                <a:lnTo>
                  <a:pt x="337782" y="0"/>
                </a:lnTo>
                <a:lnTo>
                  <a:pt x="6619289" y="0"/>
                </a:lnTo>
                <a:lnTo>
                  <a:pt x="6619289" y="1005840"/>
                </a:lnTo>
                <a:lnTo>
                  <a:pt x="337782" y="1005840"/>
                </a:lnTo>
                <a:lnTo>
                  <a:pt x="284857" y="1005840"/>
                </a:lnTo>
                <a:lnTo>
                  <a:pt x="0" y="1005840"/>
                </a:lnTo>
                <a:lnTo>
                  <a:pt x="274286" y="502920"/>
                </a:lnTo>
                <a:close/>
              </a:path>
            </a:pathLst>
          </a:custGeom>
          <a:solidFill>
            <a:srgbClr val="E6E6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0" tIns="82800" rIns="90000" bIns="46800" anchor="ctr" anchorCtr="0">
            <a:noAutofit/>
          </a:bodyPr>
          <a:lstStyle/>
          <a:p>
            <a:pPr>
              <a:buClr>
                <a:srgbClr val="E1000F"/>
              </a:buClr>
              <a:buSzPct val="120000"/>
            </a:pPr>
            <a:r>
              <a:rPr lang="da-DK" sz="1400" dirty="0">
                <a:solidFill>
                  <a:srgbClr val="000000"/>
                </a:solidFill>
              </a:rPr>
              <a:t>Verizon wants you to opt-in to share your whole browser history in exchange for few perks. The switching cost for a search engine is minimal but not for your telecom provider.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D37126-774B-462E-8BDD-2DBFBECC0A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8200" y="5055386"/>
            <a:ext cx="2863328" cy="1320277"/>
          </a:xfrm>
          <a:prstGeom prst="homePlate">
            <a:avLst>
              <a:gd name="adj" fmla="val 27164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srgbClr val="000000">
                <a:alpha val="50000"/>
              </a:srgbClr>
            </a:outerShdw>
          </a:effectLst>
        </p:spPr>
        <p:txBody>
          <a:bodyPr lIns="90000" tIns="82800" rIns="90000" bIns="72000" anchor="ctr" anchorCtr="0"/>
          <a:lstStyle/>
          <a:p>
            <a:pPr>
              <a:lnSpc>
                <a:spcPct val="105000"/>
              </a:lnSpc>
              <a:buClr>
                <a:schemeClr val="tx2"/>
              </a:buClr>
              <a:buSzPct val="120000"/>
            </a:pPr>
            <a:r>
              <a:rPr lang="da-DK" sz="1600" b="1" dirty="0">
                <a:solidFill>
                  <a:srgbClr val="FFFFFF"/>
                </a:solidFill>
                <a:ea typeface="ＭＳ Ｐゴシック" pitchFamily="34" charset="-128"/>
              </a:rPr>
              <a:t>There is no free lunch</a:t>
            </a:r>
            <a:endParaRPr lang="de-DE" sz="1600" b="1" dirty="0">
              <a:solidFill>
                <a:srgbClr val="FFFFFF"/>
              </a:solidFill>
              <a:ea typeface="ＭＳ Ｐゴシック" pitchFamily="34" charset="-128"/>
            </a:endParaRPr>
          </a:p>
          <a:p>
            <a:pPr>
              <a:lnSpc>
                <a:spcPct val="105000"/>
              </a:lnSpc>
              <a:buClr>
                <a:schemeClr val="tx2"/>
              </a:buClr>
              <a:buSzPct val="120000"/>
            </a:pPr>
            <a:endParaRPr lang="de-DE" sz="16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1187EFFF-A5F8-4C1B-8DAD-F035E7E2F8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63332" y="5055386"/>
            <a:ext cx="7790468" cy="1320277"/>
          </a:xfrm>
          <a:custGeom>
            <a:avLst/>
            <a:gdLst>
              <a:gd name="connsiteX0" fmla="*/ 0 w 6619289"/>
              <a:gd name="connsiteY0" fmla="*/ 0 h 1005840"/>
              <a:gd name="connsiteX1" fmla="*/ 284857 w 6619289"/>
              <a:gd name="connsiteY1" fmla="*/ 0 h 1005840"/>
              <a:gd name="connsiteX2" fmla="*/ 337782 w 6619289"/>
              <a:gd name="connsiteY2" fmla="*/ 0 h 1005840"/>
              <a:gd name="connsiteX3" fmla="*/ 6619289 w 6619289"/>
              <a:gd name="connsiteY3" fmla="*/ 0 h 1005840"/>
              <a:gd name="connsiteX4" fmla="*/ 6619289 w 6619289"/>
              <a:gd name="connsiteY4" fmla="*/ 1005840 h 1005840"/>
              <a:gd name="connsiteX5" fmla="*/ 337782 w 6619289"/>
              <a:gd name="connsiteY5" fmla="*/ 1005840 h 1005840"/>
              <a:gd name="connsiteX6" fmla="*/ 284857 w 6619289"/>
              <a:gd name="connsiteY6" fmla="*/ 1005840 h 1005840"/>
              <a:gd name="connsiteX7" fmla="*/ 0 w 6619289"/>
              <a:gd name="connsiteY7" fmla="*/ 1005840 h 1005840"/>
              <a:gd name="connsiteX8" fmla="*/ 274286 w 6619289"/>
              <a:gd name="connsiteY8" fmla="*/ 50292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19289" h="1005840">
                <a:moveTo>
                  <a:pt x="0" y="0"/>
                </a:moveTo>
                <a:lnTo>
                  <a:pt x="284857" y="0"/>
                </a:lnTo>
                <a:lnTo>
                  <a:pt x="337782" y="0"/>
                </a:lnTo>
                <a:lnTo>
                  <a:pt x="6619289" y="0"/>
                </a:lnTo>
                <a:lnTo>
                  <a:pt x="6619289" y="1005840"/>
                </a:lnTo>
                <a:lnTo>
                  <a:pt x="337782" y="1005840"/>
                </a:lnTo>
                <a:lnTo>
                  <a:pt x="284857" y="1005840"/>
                </a:lnTo>
                <a:lnTo>
                  <a:pt x="0" y="1005840"/>
                </a:lnTo>
                <a:lnTo>
                  <a:pt x="274286" y="502920"/>
                </a:lnTo>
                <a:close/>
              </a:path>
            </a:pathLst>
          </a:custGeom>
          <a:solidFill>
            <a:srgbClr val="E6E6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0" tIns="82800" rIns="90000" bIns="46800" anchor="ctr" anchorCtr="0">
            <a:noAutofit/>
          </a:bodyPr>
          <a:lstStyle/>
          <a:p>
            <a:pPr>
              <a:buClr>
                <a:srgbClr val="E1000F"/>
              </a:buClr>
              <a:buSzPct val="120000"/>
            </a:pPr>
            <a:r>
              <a:rPr lang="da-DK" sz="1400" dirty="0">
                <a:solidFill>
                  <a:srgbClr val="000000"/>
                </a:solidFill>
              </a:rPr>
              <a:t>Google does not want to provide internet in sub-saharan countries. It wants to offer its advertisers the attention of sub-saharan people. How will this affect these cultures ?</a:t>
            </a:r>
          </a:p>
          <a:p>
            <a:pPr>
              <a:buClr>
                <a:srgbClr val="E1000F"/>
              </a:buClr>
              <a:buSzPct val="120000"/>
            </a:pPr>
            <a:endParaRPr lang="da-DK" sz="140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AC0A8-1780-4D46-833E-A5B662B458BF}"/>
              </a:ext>
            </a:extLst>
          </p:cNvPr>
          <p:cNvSpPr txBox="1"/>
          <p:nvPr/>
        </p:nvSpPr>
        <p:spPr>
          <a:xfrm>
            <a:off x="838200" y="6561056"/>
            <a:ext cx="10238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Sesame Credit: https://the-artifice.com/sesame-credit-gamification/</a:t>
            </a:r>
          </a:p>
        </p:txBody>
      </p:sp>
    </p:spTree>
    <p:extLst>
      <p:ext uri="{BB962C8B-B14F-4D97-AF65-F5344CB8AC3E}">
        <p14:creationId xmlns:p14="http://schemas.microsoft.com/office/powerpoint/2010/main" val="160612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7B7D-9739-4F13-8036-86E026D0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Hold the Pen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EE6D5F9-6E5B-441B-BB7D-20BE3C49BA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89399" y="3318235"/>
            <a:ext cx="1129595" cy="2941163"/>
          </a:xfrm>
          <a:prstGeom prst="rect">
            <a:avLst/>
          </a:prstGeom>
          <a:solidFill>
            <a:srgbClr val="CDD2D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vert270" wrap="none" lIns="63549" tIns="33045" rIns="63549" bIns="33045" anchor="ctr"/>
          <a:lstStyle/>
          <a:p>
            <a:pPr algn="ctr" eaLnBrk="1" hangingPunct="1">
              <a:defRPr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 X A M P L E 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3262E-445A-4C4F-9CF2-A196A48929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73897" y="3622230"/>
            <a:ext cx="9054351" cy="87461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srgbClr val="000000">
                <a:alpha val="50000"/>
              </a:srgbClr>
            </a:outerShdw>
          </a:effectLst>
          <a:extLst/>
        </p:spPr>
        <p:txBody>
          <a:bodyPr lIns="108000" tIns="0" rIns="90000" bIns="0" anchor="ctr"/>
          <a:lstStyle/>
          <a:p>
            <a:pPr>
              <a:lnSpc>
                <a:spcPct val="105000"/>
              </a:lnSpc>
              <a:buClr>
                <a:schemeClr val="tx2"/>
              </a:buClr>
              <a:buSzPct val="120000"/>
              <a:defRPr/>
            </a:pPr>
            <a:r>
              <a:rPr lang="en-US" sz="1600" dirty="0">
                <a:solidFill>
                  <a:schemeClr val="bg1"/>
                </a:solidFill>
              </a:rPr>
              <a:t>Consolidation of the media corporations could results in programming that is biased, and does not report all the facts</a:t>
            </a:r>
            <a:endParaRPr lang="en-US" sz="16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4B5573-DA0C-4CA7-91B1-7FABAA86AE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73897" y="5030368"/>
            <a:ext cx="9054351" cy="87461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srgbClr val="000000">
                <a:alpha val="50000"/>
              </a:srgbClr>
            </a:outerShdw>
          </a:effectLst>
          <a:extLst/>
        </p:spPr>
        <p:txBody>
          <a:bodyPr lIns="108000" tIns="0" rIns="90000" bIns="0" anchor="ctr"/>
          <a:lstStyle/>
          <a:p>
            <a:pPr lvl="0">
              <a:lnSpc>
                <a:spcPct val="105000"/>
              </a:lnSpc>
              <a:buClr>
                <a:srgbClr val="696464"/>
              </a:buClr>
              <a:buSzPct val="120000"/>
              <a:defRPr/>
            </a:pPr>
            <a:r>
              <a:rPr lang="en-US" sz="1600" dirty="0">
                <a:solidFill>
                  <a:prstClr val="white"/>
                </a:solidFill>
              </a:rPr>
              <a:t>The algorithm that was used to determine whether or not a person will be convicted of a crime was racially biased</a:t>
            </a:r>
            <a:endParaRPr lang="en-US" sz="1600" b="1" dirty="0">
              <a:solidFill>
                <a:prstClr val="white"/>
              </a:solidFill>
              <a:ea typeface="ＭＳ Ｐゴシック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E4FECA-ED95-48E1-82AA-D9CBF6F81C31}"/>
              </a:ext>
            </a:extLst>
          </p:cNvPr>
          <p:cNvSpPr txBox="1"/>
          <p:nvPr/>
        </p:nvSpPr>
        <p:spPr>
          <a:xfrm>
            <a:off x="1189398" y="1998482"/>
            <a:ext cx="9938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use of data and analytics will only be as good as we make it, and analytics results will not always be perfect</a:t>
            </a:r>
          </a:p>
        </p:txBody>
      </p:sp>
    </p:spTree>
    <p:extLst>
      <p:ext uri="{BB962C8B-B14F-4D97-AF65-F5344CB8AC3E}">
        <p14:creationId xmlns:p14="http://schemas.microsoft.com/office/powerpoint/2010/main" val="1788334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56</TotalTime>
  <Words>326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Calibri</vt:lpstr>
      <vt:lpstr>Rockwell</vt:lpstr>
      <vt:lpstr>Rockwell Condensed</vt:lpstr>
      <vt:lpstr>Wingdings</vt:lpstr>
      <vt:lpstr>Wood Type</vt:lpstr>
      <vt:lpstr>Technological Products are not neutral – Chapter 3  #107</vt:lpstr>
      <vt:lpstr>Epistemological Paradigm</vt:lpstr>
      <vt:lpstr>Lifestyles are being conditioned based on the interests of powerful groups </vt:lpstr>
      <vt:lpstr>We Hold the Pen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Technological Products are not neutral</dc:title>
  <dc:creator>Sarthak Nayak</dc:creator>
  <cp:lastModifiedBy>Sarthak Nayak</cp:lastModifiedBy>
  <cp:revision>15</cp:revision>
  <dcterms:created xsi:type="dcterms:W3CDTF">2017-09-08T22:26:27Z</dcterms:created>
  <dcterms:modified xsi:type="dcterms:W3CDTF">2017-09-08T23:22:29Z</dcterms:modified>
</cp:coreProperties>
</file>