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80" r:id="rId3"/>
    <p:sldId id="282" r:id="rId4"/>
    <p:sldId id="294" r:id="rId5"/>
    <p:sldId id="295" r:id="rId6"/>
    <p:sldId id="296" r:id="rId7"/>
    <p:sldId id="297" r:id="rId8"/>
    <p:sldId id="298" r:id="rId9"/>
    <p:sldId id="299" r:id="rId10"/>
    <p:sldId id="300" r:id="rId11"/>
    <p:sldId id="301" r:id="rId12"/>
    <p:sldId id="293" r:id="rId13"/>
    <p:sldId id="262" r:id="rId14"/>
    <p:sldId id="263" r:id="rId15"/>
    <p:sldId id="264" r:id="rId16"/>
    <p:sldId id="290" r:id="rId17"/>
    <p:sldId id="265" r:id="rId18"/>
    <p:sldId id="291" r:id="rId19"/>
    <p:sldId id="283" r:id="rId20"/>
    <p:sldId id="285" r:id="rId21"/>
    <p:sldId id="286" r:id="rId22"/>
    <p:sldId id="292" r:id="rId23"/>
    <p:sldId id="302" r:id="rId24"/>
    <p:sldId id="303" r:id="rId25"/>
    <p:sldId id="304" r:id="rId26"/>
    <p:sldId id="272" r:id="rId27"/>
    <p:sldId id="274" r:id="rId28"/>
    <p:sldId id="305" r:id="rId29"/>
    <p:sldId id="276" r:id="rId30"/>
    <p:sldId id="306" r:id="rId31"/>
    <p:sldId id="307" r:id="rId32"/>
    <p:sldId id="28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47" autoAdjust="0"/>
    <p:restoredTop sz="94660"/>
  </p:normalViewPr>
  <p:slideViewPr>
    <p:cSldViewPr snapToGrid="0">
      <p:cViewPr varScale="1">
        <p:scale>
          <a:sx n="69" d="100"/>
          <a:sy n="69"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EB90B-6707-4ABA-ACDF-A00D6DADDC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76C352-4D6E-420F-8803-FDD8059F35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6BA9A2-1A19-4AC7-882B-F20CEFB921BD}"/>
              </a:ext>
            </a:extLst>
          </p:cNvPr>
          <p:cNvSpPr>
            <a:spLocks noGrp="1"/>
          </p:cNvSpPr>
          <p:nvPr>
            <p:ph type="dt" sz="half" idx="10"/>
          </p:nvPr>
        </p:nvSpPr>
        <p:spPr/>
        <p:txBody>
          <a:bodyPr/>
          <a:lstStyle/>
          <a:p>
            <a:fld id="{1B17F933-89D2-4882-81ED-DC597A5A6E7E}" type="datetimeFigureOut">
              <a:rPr lang="en-US" smtClean="0"/>
              <a:t>6/21/2021</a:t>
            </a:fld>
            <a:endParaRPr lang="en-US"/>
          </a:p>
        </p:txBody>
      </p:sp>
      <p:sp>
        <p:nvSpPr>
          <p:cNvPr id="5" name="Footer Placeholder 4">
            <a:extLst>
              <a:ext uri="{FF2B5EF4-FFF2-40B4-BE49-F238E27FC236}">
                <a16:creationId xmlns:a16="http://schemas.microsoft.com/office/drawing/2014/main" id="{6E912654-8D18-4462-93B9-D4C9D0342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52F61B-051F-4A11-A6E5-9FF6F2AD5C87}"/>
              </a:ext>
            </a:extLst>
          </p:cNvPr>
          <p:cNvSpPr>
            <a:spLocks noGrp="1"/>
          </p:cNvSpPr>
          <p:nvPr>
            <p:ph type="sldNum" sz="quarter" idx="12"/>
          </p:nvPr>
        </p:nvSpPr>
        <p:spPr/>
        <p:txBody>
          <a:bodyPr/>
          <a:lstStyle/>
          <a:p>
            <a:fld id="{F5105B62-F2CF-4E2C-94B5-EE34F54F14B8}" type="slidenum">
              <a:rPr lang="en-US" smtClean="0"/>
              <a:t>‹#›</a:t>
            </a:fld>
            <a:endParaRPr lang="en-US"/>
          </a:p>
        </p:txBody>
      </p:sp>
    </p:spTree>
    <p:extLst>
      <p:ext uri="{BB962C8B-B14F-4D97-AF65-F5344CB8AC3E}">
        <p14:creationId xmlns:p14="http://schemas.microsoft.com/office/powerpoint/2010/main" val="2852705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93CC-8447-4ABA-B5FB-2058BC2E1F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EFF11F-A5E6-4D85-9DA8-90B3423BB0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0D2CAC-6A14-4B3B-BBF9-CFE8BFA8443A}"/>
              </a:ext>
            </a:extLst>
          </p:cNvPr>
          <p:cNvSpPr>
            <a:spLocks noGrp="1"/>
          </p:cNvSpPr>
          <p:nvPr>
            <p:ph type="dt" sz="half" idx="10"/>
          </p:nvPr>
        </p:nvSpPr>
        <p:spPr/>
        <p:txBody>
          <a:bodyPr/>
          <a:lstStyle/>
          <a:p>
            <a:fld id="{1B17F933-89D2-4882-81ED-DC597A5A6E7E}" type="datetimeFigureOut">
              <a:rPr lang="en-US" smtClean="0"/>
              <a:t>6/21/2021</a:t>
            </a:fld>
            <a:endParaRPr lang="en-US"/>
          </a:p>
        </p:txBody>
      </p:sp>
      <p:sp>
        <p:nvSpPr>
          <p:cNvPr id="5" name="Footer Placeholder 4">
            <a:extLst>
              <a:ext uri="{FF2B5EF4-FFF2-40B4-BE49-F238E27FC236}">
                <a16:creationId xmlns:a16="http://schemas.microsoft.com/office/drawing/2014/main" id="{F2E78E14-18AE-489C-8FB0-3DC69DDC58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DD461F-BE66-4B2D-AE80-2C5AF216EAB0}"/>
              </a:ext>
            </a:extLst>
          </p:cNvPr>
          <p:cNvSpPr>
            <a:spLocks noGrp="1"/>
          </p:cNvSpPr>
          <p:nvPr>
            <p:ph type="sldNum" sz="quarter" idx="12"/>
          </p:nvPr>
        </p:nvSpPr>
        <p:spPr/>
        <p:txBody>
          <a:bodyPr/>
          <a:lstStyle/>
          <a:p>
            <a:fld id="{F5105B62-F2CF-4E2C-94B5-EE34F54F14B8}" type="slidenum">
              <a:rPr lang="en-US" smtClean="0"/>
              <a:t>‹#›</a:t>
            </a:fld>
            <a:endParaRPr lang="en-US"/>
          </a:p>
        </p:txBody>
      </p:sp>
    </p:spTree>
    <p:extLst>
      <p:ext uri="{BB962C8B-B14F-4D97-AF65-F5344CB8AC3E}">
        <p14:creationId xmlns:p14="http://schemas.microsoft.com/office/powerpoint/2010/main" val="2927399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AB1BA7-F082-4FB6-A7DE-3B0386A407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763BC9-6089-43DB-A4CC-00473522F1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7394C3-6775-4423-81A4-64E6724ACA50}"/>
              </a:ext>
            </a:extLst>
          </p:cNvPr>
          <p:cNvSpPr>
            <a:spLocks noGrp="1"/>
          </p:cNvSpPr>
          <p:nvPr>
            <p:ph type="dt" sz="half" idx="10"/>
          </p:nvPr>
        </p:nvSpPr>
        <p:spPr/>
        <p:txBody>
          <a:bodyPr/>
          <a:lstStyle/>
          <a:p>
            <a:fld id="{1B17F933-89D2-4882-81ED-DC597A5A6E7E}" type="datetimeFigureOut">
              <a:rPr lang="en-US" smtClean="0"/>
              <a:t>6/21/2021</a:t>
            </a:fld>
            <a:endParaRPr lang="en-US"/>
          </a:p>
        </p:txBody>
      </p:sp>
      <p:sp>
        <p:nvSpPr>
          <p:cNvPr id="5" name="Footer Placeholder 4">
            <a:extLst>
              <a:ext uri="{FF2B5EF4-FFF2-40B4-BE49-F238E27FC236}">
                <a16:creationId xmlns:a16="http://schemas.microsoft.com/office/drawing/2014/main" id="{DDC01659-1DC8-4096-A41A-EBD555AF88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943293-D24D-449F-BE8A-B984AA183C89}"/>
              </a:ext>
            </a:extLst>
          </p:cNvPr>
          <p:cNvSpPr>
            <a:spLocks noGrp="1"/>
          </p:cNvSpPr>
          <p:nvPr>
            <p:ph type="sldNum" sz="quarter" idx="12"/>
          </p:nvPr>
        </p:nvSpPr>
        <p:spPr/>
        <p:txBody>
          <a:bodyPr/>
          <a:lstStyle/>
          <a:p>
            <a:fld id="{F5105B62-F2CF-4E2C-94B5-EE34F54F14B8}" type="slidenum">
              <a:rPr lang="en-US" smtClean="0"/>
              <a:t>‹#›</a:t>
            </a:fld>
            <a:endParaRPr lang="en-US"/>
          </a:p>
        </p:txBody>
      </p:sp>
    </p:spTree>
    <p:extLst>
      <p:ext uri="{BB962C8B-B14F-4D97-AF65-F5344CB8AC3E}">
        <p14:creationId xmlns:p14="http://schemas.microsoft.com/office/powerpoint/2010/main" val="1278246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E07D8-342D-4C0A-B663-B9604C9B01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B01A29-45F2-4890-BFE2-26D3D3D697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6B6CB6-C13B-4FCF-9554-0F375AE80E46}"/>
              </a:ext>
            </a:extLst>
          </p:cNvPr>
          <p:cNvSpPr>
            <a:spLocks noGrp="1"/>
          </p:cNvSpPr>
          <p:nvPr>
            <p:ph type="dt" sz="half" idx="10"/>
          </p:nvPr>
        </p:nvSpPr>
        <p:spPr/>
        <p:txBody>
          <a:bodyPr/>
          <a:lstStyle/>
          <a:p>
            <a:fld id="{1B17F933-89D2-4882-81ED-DC597A5A6E7E}" type="datetimeFigureOut">
              <a:rPr lang="en-US" smtClean="0"/>
              <a:t>6/21/2021</a:t>
            </a:fld>
            <a:endParaRPr lang="en-US"/>
          </a:p>
        </p:txBody>
      </p:sp>
      <p:sp>
        <p:nvSpPr>
          <p:cNvPr id="5" name="Footer Placeholder 4">
            <a:extLst>
              <a:ext uri="{FF2B5EF4-FFF2-40B4-BE49-F238E27FC236}">
                <a16:creationId xmlns:a16="http://schemas.microsoft.com/office/drawing/2014/main" id="{19F85330-CA81-41A5-AE43-6EC2E8F2D6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C04227-7310-4889-86FA-E2D25C412E91}"/>
              </a:ext>
            </a:extLst>
          </p:cNvPr>
          <p:cNvSpPr>
            <a:spLocks noGrp="1"/>
          </p:cNvSpPr>
          <p:nvPr>
            <p:ph type="sldNum" sz="quarter" idx="12"/>
          </p:nvPr>
        </p:nvSpPr>
        <p:spPr/>
        <p:txBody>
          <a:bodyPr/>
          <a:lstStyle/>
          <a:p>
            <a:fld id="{F5105B62-F2CF-4E2C-94B5-EE34F54F14B8}" type="slidenum">
              <a:rPr lang="en-US" smtClean="0"/>
              <a:t>‹#›</a:t>
            </a:fld>
            <a:endParaRPr lang="en-US"/>
          </a:p>
        </p:txBody>
      </p:sp>
    </p:spTree>
    <p:extLst>
      <p:ext uri="{BB962C8B-B14F-4D97-AF65-F5344CB8AC3E}">
        <p14:creationId xmlns:p14="http://schemas.microsoft.com/office/powerpoint/2010/main" val="396972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0183-6D46-4592-BC0E-20FA8BF403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7B6CB7-4A5C-45DB-9CD9-87E9A113E3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A39A62-A64A-4495-B170-5D7F4D21C84C}"/>
              </a:ext>
            </a:extLst>
          </p:cNvPr>
          <p:cNvSpPr>
            <a:spLocks noGrp="1"/>
          </p:cNvSpPr>
          <p:nvPr>
            <p:ph type="dt" sz="half" idx="10"/>
          </p:nvPr>
        </p:nvSpPr>
        <p:spPr/>
        <p:txBody>
          <a:bodyPr/>
          <a:lstStyle/>
          <a:p>
            <a:fld id="{1B17F933-89D2-4882-81ED-DC597A5A6E7E}" type="datetimeFigureOut">
              <a:rPr lang="en-US" smtClean="0"/>
              <a:t>6/21/2021</a:t>
            </a:fld>
            <a:endParaRPr lang="en-US"/>
          </a:p>
        </p:txBody>
      </p:sp>
      <p:sp>
        <p:nvSpPr>
          <p:cNvPr id="5" name="Footer Placeholder 4">
            <a:extLst>
              <a:ext uri="{FF2B5EF4-FFF2-40B4-BE49-F238E27FC236}">
                <a16:creationId xmlns:a16="http://schemas.microsoft.com/office/drawing/2014/main" id="{A00E4966-9AC3-41A4-A675-5C1D8D8C2C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22E2A-7921-4727-9402-785B6AA45BD9}"/>
              </a:ext>
            </a:extLst>
          </p:cNvPr>
          <p:cNvSpPr>
            <a:spLocks noGrp="1"/>
          </p:cNvSpPr>
          <p:nvPr>
            <p:ph type="sldNum" sz="quarter" idx="12"/>
          </p:nvPr>
        </p:nvSpPr>
        <p:spPr/>
        <p:txBody>
          <a:bodyPr/>
          <a:lstStyle/>
          <a:p>
            <a:fld id="{F5105B62-F2CF-4E2C-94B5-EE34F54F14B8}" type="slidenum">
              <a:rPr lang="en-US" smtClean="0"/>
              <a:t>‹#›</a:t>
            </a:fld>
            <a:endParaRPr lang="en-US"/>
          </a:p>
        </p:txBody>
      </p:sp>
    </p:spTree>
    <p:extLst>
      <p:ext uri="{BB962C8B-B14F-4D97-AF65-F5344CB8AC3E}">
        <p14:creationId xmlns:p14="http://schemas.microsoft.com/office/powerpoint/2010/main" val="1066349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B1313-A2D4-4A14-8E42-0A52A111E6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11EBBE-7438-4614-AAEA-B64D4F5ED8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ADF619-0FEA-40E2-B833-F47DBEECCA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C1A522-1FA6-4F9A-A0BD-830C08A60454}"/>
              </a:ext>
            </a:extLst>
          </p:cNvPr>
          <p:cNvSpPr>
            <a:spLocks noGrp="1"/>
          </p:cNvSpPr>
          <p:nvPr>
            <p:ph type="dt" sz="half" idx="10"/>
          </p:nvPr>
        </p:nvSpPr>
        <p:spPr/>
        <p:txBody>
          <a:bodyPr/>
          <a:lstStyle/>
          <a:p>
            <a:fld id="{1B17F933-89D2-4882-81ED-DC597A5A6E7E}" type="datetimeFigureOut">
              <a:rPr lang="en-US" smtClean="0"/>
              <a:t>6/21/2021</a:t>
            </a:fld>
            <a:endParaRPr lang="en-US"/>
          </a:p>
        </p:txBody>
      </p:sp>
      <p:sp>
        <p:nvSpPr>
          <p:cNvPr id="6" name="Footer Placeholder 5">
            <a:extLst>
              <a:ext uri="{FF2B5EF4-FFF2-40B4-BE49-F238E27FC236}">
                <a16:creationId xmlns:a16="http://schemas.microsoft.com/office/drawing/2014/main" id="{A2455A3B-A39A-410E-B768-3CDB548C10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F0C219-C35B-45FA-890C-7B95E5DD6C59}"/>
              </a:ext>
            </a:extLst>
          </p:cNvPr>
          <p:cNvSpPr>
            <a:spLocks noGrp="1"/>
          </p:cNvSpPr>
          <p:nvPr>
            <p:ph type="sldNum" sz="quarter" idx="12"/>
          </p:nvPr>
        </p:nvSpPr>
        <p:spPr/>
        <p:txBody>
          <a:bodyPr/>
          <a:lstStyle/>
          <a:p>
            <a:fld id="{F5105B62-F2CF-4E2C-94B5-EE34F54F14B8}" type="slidenum">
              <a:rPr lang="en-US" smtClean="0"/>
              <a:t>‹#›</a:t>
            </a:fld>
            <a:endParaRPr lang="en-US"/>
          </a:p>
        </p:txBody>
      </p:sp>
    </p:spTree>
    <p:extLst>
      <p:ext uri="{BB962C8B-B14F-4D97-AF65-F5344CB8AC3E}">
        <p14:creationId xmlns:p14="http://schemas.microsoft.com/office/powerpoint/2010/main" val="2234058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E1706-D1C8-48AC-8905-AF826E3AD6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AA5814-77AA-4205-9509-AD78064432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814ADF-8449-44E7-A244-998D8AA4D2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663DDD-DE58-499C-84AF-A66B73BA76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4A3DA4-47C0-4375-B161-EE82BEA90A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F2F948-525F-4DD1-8D79-8530E609A09F}"/>
              </a:ext>
            </a:extLst>
          </p:cNvPr>
          <p:cNvSpPr>
            <a:spLocks noGrp="1"/>
          </p:cNvSpPr>
          <p:nvPr>
            <p:ph type="dt" sz="half" idx="10"/>
          </p:nvPr>
        </p:nvSpPr>
        <p:spPr/>
        <p:txBody>
          <a:bodyPr/>
          <a:lstStyle/>
          <a:p>
            <a:fld id="{1B17F933-89D2-4882-81ED-DC597A5A6E7E}" type="datetimeFigureOut">
              <a:rPr lang="en-US" smtClean="0"/>
              <a:t>6/21/2021</a:t>
            </a:fld>
            <a:endParaRPr lang="en-US"/>
          </a:p>
        </p:txBody>
      </p:sp>
      <p:sp>
        <p:nvSpPr>
          <p:cNvPr id="8" name="Footer Placeholder 7">
            <a:extLst>
              <a:ext uri="{FF2B5EF4-FFF2-40B4-BE49-F238E27FC236}">
                <a16:creationId xmlns:a16="http://schemas.microsoft.com/office/drawing/2014/main" id="{1F781D28-4248-48BA-92C5-A2F4B7AD97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D6409A-F55F-4A27-BBB6-0040B3890574}"/>
              </a:ext>
            </a:extLst>
          </p:cNvPr>
          <p:cNvSpPr>
            <a:spLocks noGrp="1"/>
          </p:cNvSpPr>
          <p:nvPr>
            <p:ph type="sldNum" sz="quarter" idx="12"/>
          </p:nvPr>
        </p:nvSpPr>
        <p:spPr/>
        <p:txBody>
          <a:bodyPr/>
          <a:lstStyle/>
          <a:p>
            <a:fld id="{F5105B62-F2CF-4E2C-94B5-EE34F54F14B8}" type="slidenum">
              <a:rPr lang="en-US" smtClean="0"/>
              <a:t>‹#›</a:t>
            </a:fld>
            <a:endParaRPr lang="en-US"/>
          </a:p>
        </p:txBody>
      </p:sp>
    </p:spTree>
    <p:extLst>
      <p:ext uri="{BB962C8B-B14F-4D97-AF65-F5344CB8AC3E}">
        <p14:creationId xmlns:p14="http://schemas.microsoft.com/office/powerpoint/2010/main" val="2689375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3DC3C-CAA9-498F-9ED1-86EA518267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222999-CECF-4CAE-ABE2-349CCC8AD4CD}"/>
              </a:ext>
            </a:extLst>
          </p:cNvPr>
          <p:cNvSpPr>
            <a:spLocks noGrp="1"/>
          </p:cNvSpPr>
          <p:nvPr>
            <p:ph type="dt" sz="half" idx="10"/>
          </p:nvPr>
        </p:nvSpPr>
        <p:spPr/>
        <p:txBody>
          <a:bodyPr/>
          <a:lstStyle/>
          <a:p>
            <a:fld id="{1B17F933-89D2-4882-81ED-DC597A5A6E7E}" type="datetimeFigureOut">
              <a:rPr lang="en-US" smtClean="0"/>
              <a:t>6/21/2021</a:t>
            </a:fld>
            <a:endParaRPr lang="en-US"/>
          </a:p>
        </p:txBody>
      </p:sp>
      <p:sp>
        <p:nvSpPr>
          <p:cNvPr id="4" name="Footer Placeholder 3">
            <a:extLst>
              <a:ext uri="{FF2B5EF4-FFF2-40B4-BE49-F238E27FC236}">
                <a16:creationId xmlns:a16="http://schemas.microsoft.com/office/drawing/2014/main" id="{BECEBB6D-88BA-469D-9363-5652887E9D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263EB2-1789-4F2B-8B54-BA1871F224C2}"/>
              </a:ext>
            </a:extLst>
          </p:cNvPr>
          <p:cNvSpPr>
            <a:spLocks noGrp="1"/>
          </p:cNvSpPr>
          <p:nvPr>
            <p:ph type="sldNum" sz="quarter" idx="12"/>
          </p:nvPr>
        </p:nvSpPr>
        <p:spPr/>
        <p:txBody>
          <a:bodyPr/>
          <a:lstStyle/>
          <a:p>
            <a:fld id="{F5105B62-F2CF-4E2C-94B5-EE34F54F14B8}" type="slidenum">
              <a:rPr lang="en-US" smtClean="0"/>
              <a:t>‹#›</a:t>
            </a:fld>
            <a:endParaRPr lang="en-US"/>
          </a:p>
        </p:txBody>
      </p:sp>
    </p:spTree>
    <p:extLst>
      <p:ext uri="{BB962C8B-B14F-4D97-AF65-F5344CB8AC3E}">
        <p14:creationId xmlns:p14="http://schemas.microsoft.com/office/powerpoint/2010/main" val="2600500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99753C-9AA4-41B9-AF33-9F07AC5287B2}"/>
              </a:ext>
            </a:extLst>
          </p:cNvPr>
          <p:cNvSpPr>
            <a:spLocks noGrp="1"/>
          </p:cNvSpPr>
          <p:nvPr>
            <p:ph type="dt" sz="half" idx="10"/>
          </p:nvPr>
        </p:nvSpPr>
        <p:spPr/>
        <p:txBody>
          <a:bodyPr/>
          <a:lstStyle/>
          <a:p>
            <a:fld id="{1B17F933-89D2-4882-81ED-DC597A5A6E7E}" type="datetimeFigureOut">
              <a:rPr lang="en-US" smtClean="0"/>
              <a:t>6/21/2021</a:t>
            </a:fld>
            <a:endParaRPr lang="en-US"/>
          </a:p>
        </p:txBody>
      </p:sp>
      <p:sp>
        <p:nvSpPr>
          <p:cNvPr id="3" name="Footer Placeholder 2">
            <a:extLst>
              <a:ext uri="{FF2B5EF4-FFF2-40B4-BE49-F238E27FC236}">
                <a16:creationId xmlns:a16="http://schemas.microsoft.com/office/drawing/2014/main" id="{C40AA459-6C05-4F4D-B792-508575C366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EF6C7B-A3FF-4B0F-AA20-4E5021CEF965}"/>
              </a:ext>
            </a:extLst>
          </p:cNvPr>
          <p:cNvSpPr>
            <a:spLocks noGrp="1"/>
          </p:cNvSpPr>
          <p:nvPr>
            <p:ph type="sldNum" sz="quarter" idx="12"/>
          </p:nvPr>
        </p:nvSpPr>
        <p:spPr/>
        <p:txBody>
          <a:bodyPr/>
          <a:lstStyle/>
          <a:p>
            <a:fld id="{F5105B62-F2CF-4E2C-94B5-EE34F54F14B8}" type="slidenum">
              <a:rPr lang="en-US" smtClean="0"/>
              <a:t>‹#›</a:t>
            </a:fld>
            <a:endParaRPr lang="en-US"/>
          </a:p>
        </p:txBody>
      </p:sp>
    </p:spTree>
    <p:extLst>
      <p:ext uri="{BB962C8B-B14F-4D97-AF65-F5344CB8AC3E}">
        <p14:creationId xmlns:p14="http://schemas.microsoft.com/office/powerpoint/2010/main" val="839229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A5C9F-CA9C-4C32-8622-37554C6D4A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3F022E-0C89-4E3A-AB13-CDBD8DA118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4BC03F-980C-4625-8431-B616C2113D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84A40E-1D61-4BB7-89CF-9FDCB1F88EAE}"/>
              </a:ext>
            </a:extLst>
          </p:cNvPr>
          <p:cNvSpPr>
            <a:spLocks noGrp="1"/>
          </p:cNvSpPr>
          <p:nvPr>
            <p:ph type="dt" sz="half" idx="10"/>
          </p:nvPr>
        </p:nvSpPr>
        <p:spPr/>
        <p:txBody>
          <a:bodyPr/>
          <a:lstStyle/>
          <a:p>
            <a:fld id="{1B17F933-89D2-4882-81ED-DC597A5A6E7E}" type="datetimeFigureOut">
              <a:rPr lang="en-US" smtClean="0"/>
              <a:t>6/21/2021</a:t>
            </a:fld>
            <a:endParaRPr lang="en-US"/>
          </a:p>
        </p:txBody>
      </p:sp>
      <p:sp>
        <p:nvSpPr>
          <p:cNvPr id="6" name="Footer Placeholder 5">
            <a:extLst>
              <a:ext uri="{FF2B5EF4-FFF2-40B4-BE49-F238E27FC236}">
                <a16:creationId xmlns:a16="http://schemas.microsoft.com/office/drawing/2014/main" id="{B8FB3E9C-04C2-4627-80E0-6CF5E274FE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BAA27C-9611-42A7-8E58-91A8E5644240}"/>
              </a:ext>
            </a:extLst>
          </p:cNvPr>
          <p:cNvSpPr>
            <a:spLocks noGrp="1"/>
          </p:cNvSpPr>
          <p:nvPr>
            <p:ph type="sldNum" sz="quarter" idx="12"/>
          </p:nvPr>
        </p:nvSpPr>
        <p:spPr/>
        <p:txBody>
          <a:bodyPr/>
          <a:lstStyle/>
          <a:p>
            <a:fld id="{F5105B62-F2CF-4E2C-94B5-EE34F54F14B8}" type="slidenum">
              <a:rPr lang="en-US" smtClean="0"/>
              <a:t>‹#›</a:t>
            </a:fld>
            <a:endParaRPr lang="en-US"/>
          </a:p>
        </p:txBody>
      </p:sp>
    </p:spTree>
    <p:extLst>
      <p:ext uri="{BB962C8B-B14F-4D97-AF65-F5344CB8AC3E}">
        <p14:creationId xmlns:p14="http://schemas.microsoft.com/office/powerpoint/2010/main" val="1583408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6ACEA-F798-4A13-A600-0B2C6EE553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517E4F-FA64-4630-95A0-F2D7BCCC9C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029DFE-5C64-4652-9E5C-4FB35B1916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431B59-AA46-4D94-98B0-FD30123CADE1}"/>
              </a:ext>
            </a:extLst>
          </p:cNvPr>
          <p:cNvSpPr>
            <a:spLocks noGrp="1"/>
          </p:cNvSpPr>
          <p:nvPr>
            <p:ph type="dt" sz="half" idx="10"/>
          </p:nvPr>
        </p:nvSpPr>
        <p:spPr/>
        <p:txBody>
          <a:bodyPr/>
          <a:lstStyle/>
          <a:p>
            <a:fld id="{1B17F933-89D2-4882-81ED-DC597A5A6E7E}" type="datetimeFigureOut">
              <a:rPr lang="en-US" smtClean="0"/>
              <a:t>6/21/2021</a:t>
            </a:fld>
            <a:endParaRPr lang="en-US"/>
          </a:p>
        </p:txBody>
      </p:sp>
      <p:sp>
        <p:nvSpPr>
          <p:cNvPr id="6" name="Footer Placeholder 5">
            <a:extLst>
              <a:ext uri="{FF2B5EF4-FFF2-40B4-BE49-F238E27FC236}">
                <a16:creationId xmlns:a16="http://schemas.microsoft.com/office/drawing/2014/main" id="{03475DA4-283A-42ED-847B-BC7FC2E9FE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6C6ECF-285A-4686-89CF-1233916C4C12}"/>
              </a:ext>
            </a:extLst>
          </p:cNvPr>
          <p:cNvSpPr>
            <a:spLocks noGrp="1"/>
          </p:cNvSpPr>
          <p:nvPr>
            <p:ph type="sldNum" sz="quarter" idx="12"/>
          </p:nvPr>
        </p:nvSpPr>
        <p:spPr/>
        <p:txBody>
          <a:bodyPr/>
          <a:lstStyle/>
          <a:p>
            <a:fld id="{F5105B62-F2CF-4E2C-94B5-EE34F54F14B8}" type="slidenum">
              <a:rPr lang="en-US" smtClean="0"/>
              <a:t>‹#›</a:t>
            </a:fld>
            <a:endParaRPr lang="en-US"/>
          </a:p>
        </p:txBody>
      </p:sp>
    </p:spTree>
    <p:extLst>
      <p:ext uri="{BB962C8B-B14F-4D97-AF65-F5344CB8AC3E}">
        <p14:creationId xmlns:p14="http://schemas.microsoft.com/office/powerpoint/2010/main" val="1190139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5E368F-7443-4C55-9367-E8A2613626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34FD7D-5BC9-4A9E-874F-77481D3D4B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4AAE06-04DE-4243-B7E3-48760C9754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17F933-89D2-4882-81ED-DC597A5A6E7E}" type="datetimeFigureOut">
              <a:rPr lang="en-US" smtClean="0"/>
              <a:t>6/21/2021</a:t>
            </a:fld>
            <a:endParaRPr lang="en-US"/>
          </a:p>
        </p:txBody>
      </p:sp>
      <p:sp>
        <p:nvSpPr>
          <p:cNvPr id="5" name="Footer Placeholder 4">
            <a:extLst>
              <a:ext uri="{FF2B5EF4-FFF2-40B4-BE49-F238E27FC236}">
                <a16:creationId xmlns:a16="http://schemas.microsoft.com/office/drawing/2014/main" id="{D0994E29-9C91-452A-B4C3-3416F3025B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3AF9AE-2820-4C1D-ADED-B6669EBADC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105B62-F2CF-4E2C-94B5-EE34F54F14B8}" type="slidenum">
              <a:rPr lang="en-US" smtClean="0"/>
              <a:t>‹#›</a:t>
            </a:fld>
            <a:endParaRPr lang="en-US"/>
          </a:p>
        </p:txBody>
      </p:sp>
    </p:spTree>
    <p:extLst>
      <p:ext uri="{BB962C8B-B14F-4D97-AF65-F5344CB8AC3E}">
        <p14:creationId xmlns:p14="http://schemas.microsoft.com/office/powerpoint/2010/main" val="3965162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tgdwyer.github.io/higherorderfunction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626677"/>
          </a:xfrm>
        </p:spPr>
        <p:txBody>
          <a:bodyPr>
            <a:normAutofit/>
          </a:bodyPr>
          <a:lstStyle/>
          <a:p>
            <a:br>
              <a:rPr lang="en-US" sz="4000" dirty="0"/>
            </a:br>
            <a:r>
              <a:rPr lang="en-US" sz="4000" b="1" dirty="0"/>
              <a:t>ICS 2304:PROGRAMMING PARADIGMS</a:t>
            </a:r>
            <a:br>
              <a:rPr lang="en-US" sz="4000" b="1" dirty="0"/>
            </a:br>
            <a:r>
              <a:rPr lang="en-US" sz="4000" b="1" dirty="0"/>
              <a:t>PLG-4 PRESENTATION</a:t>
            </a:r>
          </a:p>
        </p:txBody>
      </p:sp>
    </p:spTree>
    <p:extLst>
      <p:ext uri="{BB962C8B-B14F-4D97-AF65-F5344CB8AC3E}">
        <p14:creationId xmlns:p14="http://schemas.microsoft.com/office/powerpoint/2010/main" val="1421880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729A21-ABEC-4908-8621-4A6C4A6D6448}"/>
              </a:ext>
            </a:extLst>
          </p:cNvPr>
          <p:cNvSpPr>
            <a:spLocks noGrp="1"/>
          </p:cNvSpPr>
          <p:nvPr>
            <p:ph idx="4294967295"/>
          </p:nvPr>
        </p:nvSpPr>
        <p:spPr>
          <a:xfrm>
            <a:off x="838200" y="1087194"/>
            <a:ext cx="10515600" cy="4351337"/>
          </a:xfrm>
        </p:spPr>
        <p:txBody>
          <a:bodyPr>
            <a:normAutofit fontScale="77500" lnSpcReduction="20000"/>
          </a:bodyPr>
          <a:lstStyle/>
          <a:p>
            <a:r>
              <a:rPr lang="en-US" dirty="0"/>
              <a:t>To continue to reduce the (2*3) + 10 div (8-6) we do the second part 10 div (8-6)</a:t>
            </a:r>
            <a:r>
              <a:rPr lang="en-US" dirty="0">
                <a:latin typeface="Cambria Math" panose="02040503050406030204" pitchFamily="18" charset="0"/>
                <a:ea typeface="Cambria Math" panose="02040503050406030204" pitchFamily="18" charset="0"/>
              </a:rPr>
              <a:t> ⥤??</a:t>
            </a:r>
          </a:p>
          <a:p>
            <a:r>
              <a:rPr lang="en-US" dirty="0">
                <a:latin typeface="Cambria Math" panose="02040503050406030204" pitchFamily="18" charset="0"/>
                <a:ea typeface="Cambria Math" panose="02040503050406030204" pitchFamily="18" charset="0"/>
              </a:rPr>
              <a:t>e is 10 and e</a:t>
            </a:r>
            <a:r>
              <a:rPr lang="en-US" sz="3100" baseline="30000" dirty="0">
                <a:latin typeface="Cambria Math" panose="02040503050406030204" pitchFamily="18" charset="0"/>
                <a:ea typeface="Cambria Math" panose="02040503050406030204" pitchFamily="18" charset="0"/>
              </a:rPr>
              <a:t>1</a:t>
            </a:r>
            <a:r>
              <a:rPr lang="en-US" dirty="0">
                <a:latin typeface="Cambria Math" panose="02040503050406030204" pitchFamily="18" charset="0"/>
                <a:ea typeface="Cambria Math" panose="02040503050406030204" pitchFamily="18" charset="0"/>
              </a:rPr>
              <a:t> is 8-6 and we use </a:t>
            </a:r>
            <a:r>
              <a:rPr lang="en-US" dirty="0" err="1">
                <a:latin typeface="Cambria Math" panose="02040503050406030204" pitchFamily="18" charset="0"/>
                <a:ea typeface="Cambria Math" panose="02040503050406030204" pitchFamily="18" charset="0"/>
              </a:rPr>
              <a:t>OpR</a:t>
            </a:r>
            <a:r>
              <a:rPr lang="en-US" dirty="0">
                <a:latin typeface="Cambria Math" panose="02040503050406030204" pitchFamily="18" charset="0"/>
                <a:ea typeface="Cambria Math" panose="02040503050406030204" pitchFamily="18" charset="0"/>
              </a:rPr>
              <a:t> rule</a:t>
            </a:r>
          </a:p>
          <a:p>
            <a:r>
              <a:rPr lang="en-US" dirty="0">
                <a:latin typeface="Cambria Math" panose="02040503050406030204" pitchFamily="18" charset="0"/>
                <a:ea typeface="Cambria Math" panose="02040503050406030204" pitchFamily="18" charset="0"/>
              </a:rPr>
              <a:t>So we evaluate </a:t>
            </a:r>
          </a:p>
          <a:p>
            <a:pPr marL="0" indent="0">
              <a:buNone/>
            </a:pPr>
            <a:r>
              <a:rPr lang="en-US" dirty="0">
                <a:latin typeface="Cambria Math" panose="02040503050406030204" pitchFamily="18" charset="0"/>
                <a:ea typeface="Cambria Math" panose="02040503050406030204" pitchFamily="18" charset="0"/>
              </a:rPr>
              <a:t>     10⥤ ?`</a:t>
            </a:r>
          </a:p>
          <a:p>
            <a:pPr marL="0" indent="0">
              <a:buNone/>
            </a:pPr>
            <a:r>
              <a:rPr lang="en-US" dirty="0">
                <a:latin typeface="Cambria Math" panose="02040503050406030204" pitchFamily="18" charset="0"/>
                <a:ea typeface="Cambria Math" panose="02040503050406030204" pitchFamily="18" charset="0"/>
              </a:rPr>
              <a:t>     8-6 ⥤ ??``</a:t>
            </a:r>
          </a:p>
          <a:p>
            <a:pPr marL="0" indent="0">
              <a:buNone/>
            </a:pPr>
            <a:r>
              <a:rPr lang="en-US" dirty="0">
                <a:latin typeface="Cambria Math" panose="02040503050406030204" pitchFamily="18" charset="0"/>
                <a:ea typeface="Cambria Math" panose="02040503050406030204" pitchFamily="18" charset="0"/>
              </a:rPr>
              <a:t>The first we use rule 1 and the second we use rule 2</a:t>
            </a:r>
          </a:p>
          <a:p>
            <a:pPr marL="514350" indent="-514350">
              <a:buFont typeface="+mj-lt"/>
              <a:buAutoNum type="arabicPeriod"/>
            </a:pPr>
            <a:r>
              <a:rPr lang="en-US" dirty="0">
                <a:latin typeface="Cambria Math" panose="02040503050406030204" pitchFamily="18" charset="0"/>
                <a:ea typeface="Cambria Math" panose="02040503050406030204" pitchFamily="18" charset="0"/>
              </a:rPr>
              <a:t>10 ⥤10  by Rule CR</a:t>
            </a:r>
          </a:p>
          <a:p>
            <a:pPr marL="514350" indent="-514350">
              <a:buFont typeface="+mj-lt"/>
              <a:buAutoNum type="arabicPeriod"/>
            </a:pPr>
            <a:r>
              <a:rPr lang="en-US" dirty="0">
                <a:latin typeface="Cambria Math" panose="02040503050406030204" pitchFamily="18" charset="0"/>
                <a:ea typeface="Cambria Math" panose="02040503050406030204" pitchFamily="18" charset="0"/>
              </a:rPr>
              <a:t>8 ⥤8 by Rule CR</a:t>
            </a:r>
          </a:p>
          <a:p>
            <a:pPr marL="514350" indent="-514350">
              <a:buFont typeface="+mj-lt"/>
              <a:buAutoNum type="arabicPeriod"/>
            </a:pPr>
            <a:r>
              <a:rPr lang="en-US" dirty="0">
                <a:latin typeface="Cambria Math" panose="02040503050406030204" pitchFamily="18" charset="0"/>
                <a:ea typeface="Cambria Math" panose="02040503050406030204" pitchFamily="18" charset="0"/>
              </a:rPr>
              <a:t>6 ⥤6 by Rule CR</a:t>
            </a:r>
          </a:p>
          <a:p>
            <a:pPr marL="514350" indent="-514350">
              <a:buFont typeface="+mj-lt"/>
              <a:buAutoNum type="arabicPeriod"/>
            </a:pPr>
            <a:r>
              <a:rPr lang="en-US" dirty="0">
                <a:latin typeface="Cambria Math" panose="02040503050406030204" pitchFamily="18" charset="0"/>
                <a:ea typeface="Cambria Math" panose="02040503050406030204" pitchFamily="18" charset="0"/>
              </a:rPr>
              <a:t>8-6 ⥤ 2 by Rule </a:t>
            </a:r>
            <a:r>
              <a:rPr lang="en-US" dirty="0" err="1">
                <a:latin typeface="Cambria Math" panose="02040503050406030204" pitchFamily="18" charset="0"/>
                <a:ea typeface="Cambria Math" panose="02040503050406030204" pitchFamily="18" charset="0"/>
              </a:rPr>
              <a:t>OpR</a:t>
            </a:r>
            <a:r>
              <a:rPr lang="en-US" dirty="0">
                <a:latin typeface="Cambria Math" panose="02040503050406030204" pitchFamily="18" charset="0"/>
                <a:ea typeface="Cambria Math" panose="02040503050406030204" pitchFamily="18" charset="0"/>
              </a:rPr>
              <a:t> to 2,3</a:t>
            </a:r>
          </a:p>
          <a:p>
            <a:pPr marL="514350" indent="-514350">
              <a:buFont typeface="+mj-lt"/>
              <a:buAutoNum type="arabicPeriod"/>
            </a:pPr>
            <a:r>
              <a:rPr lang="en-US" dirty="0">
                <a:latin typeface="Cambria Math" panose="02040503050406030204" pitchFamily="18" charset="0"/>
                <a:ea typeface="Cambria Math" panose="02040503050406030204" pitchFamily="18" charset="0"/>
              </a:rPr>
              <a:t>10 div (8-6) ⥤5  by Rule </a:t>
            </a:r>
            <a:r>
              <a:rPr lang="en-US" dirty="0" err="1">
                <a:latin typeface="Cambria Math" panose="02040503050406030204" pitchFamily="18" charset="0"/>
                <a:ea typeface="Cambria Math" panose="02040503050406030204" pitchFamily="18" charset="0"/>
              </a:rPr>
              <a:t>OpR</a:t>
            </a:r>
            <a:r>
              <a:rPr lang="en-US" dirty="0">
                <a:latin typeface="Cambria Math" panose="02040503050406030204" pitchFamily="18" charset="0"/>
                <a:ea typeface="Cambria Math" panose="02040503050406030204" pitchFamily="18" charset="0"/>
              </a:rPr>
              <a:t> to 1,4</a:t>
            </a:r>
            <a:endParaRPr lang="en-US" dirty="0"/>
          </a:p>
        </p:txBody>
      </p:sp>
    </p:spTree>
    <p:extLst>
      <p:ext uri="{BB962C8B-B14F-4D97-AF65-F5344CB8AC3E}">
        <p14:creationId xmlns:p14="http://schemas.microsoft.com/office/powerpoint/2010/main" val="2478673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E0DDD4-71C1-45CC-A25B-6CF8A2F6597A}"/>
              </a:ext>
            </a:extLst>
          </p:cNvPr>
          <p:cNvSpPr>
            <a:spLocks noGrp="1"/>
          </p:cNvSpPr>
          <p:nvPr>
            <p:ph idx="4294967295"/>
          </p:nvPr>
        </p:nvSpPr>
        <p:spPr>
          <a:xfrm>
            <a:off x="937846" y="946394"/>
            <a:ext cx="10515600" cy="4351338"/>
          </a:xfrm>
        </p:spPr>
        <p:txBody>
          <a:bodyPr>
            <a:normAutofit fontScale="85000" lnSpcReduction="20000"/>
          </a:bodyPr>
          <a:lstStyle/>
          <a:p>
            <a:r>
              <a:rPr lang="en-US" dirty="0"/>
              <a:t>We obtain the following complete proof</a:t>
            </a:r>
          </a:p>
          <a:p>
            <a:pPr marL="514350" indent="-514350">
              <a:buFont typeface="+mj-lt"/>
              <a:buAutoNum type="arabicPeriod"/>
            </a:pPr>
            <a:r>
              <a:rPr lang="en-US" dirty="0">
                <a:latin typeface="Cambria Math" panose="02040503050406030204" pitchFamily="18" charset="0"/>
                <a:ea typeface="Cambria Math" panose="02040503050406030204" pitchFamily="18" charset="0"/>
              </a:rPr>
              <a:t>10 ⥤10  by Rule CR</a:t>
            </a:r>
          </a:p>
          <a:p>
            <a:pPr marL="514350" indent="-514350">
              <a:buFont typeface="+mj-lt"/>
              <a:buAutoNum type="arabicPeriod"/>
            </a:pPr>
            <a:r>
              <a:rPr lang="en-US" dirty="0">
                <a:latin typeface="Cambria Math" panose="02040503050406030204" pitchFamily="18" charset="0"/>
                <a:ea typeface="Cambria Math" panose="02040503050406030204" pitchFamily="18" charset="0"/>
              </a:rPr>
              <a:t>8 ⥤8 by Rule CR</a:t>
            </a:r>
          </a:p>
          <a:p>
            <a:pPr marL="514350" indent="-514350">
              <a:buFont typeface="+mj-lt"/>
              <a:buAutoNum type="arabicPeriod"/>
            </a:pPr>
            <a:r>
              <a:rPr lang="en-US" dirty="0">
                <a:latin typeface="Cambria Math" panose="02040503050406030204" pitchFamily="18" charset="0"/>
                <a:ea typeface="Cambria Math" panose="02040503050406030204" pitchFamily="18" charset="0"/>
              </a:rPr>
              <a:t>6 ⥤6 by Rule CR</a:t>
            </a:r>
          </a:p>
          <a:p>
            <a:pPr marL="514350" indent="-514350">
              <a:buFont typeface="+mj-lt"/>
              <a:buAutoNum type="arabicPeriod"/>
            </a:pPr>
            <a:r>
              <a:rPr lang="en-US" dirty="0">
                <a:latin typeface="Cambria Math" panose="02040503050406030204" pitchFamily="18" charset="0"/>
                <a:ea typeface="Cambria Math" panose="02040503050406030204" pitchFamily="18" charset="0"/>
              </a:rPr>
              <a:t>8-6 ⥤ 2 by Rule </a:t>
            </a:r>
            <a:r>
              <a:rPr lang="en-US" dirty="0" err="1">
                <a:latin typeface="Cambria Math" panose="02040503050406030204" pitchFamily="18" charset="0"/>
                <a:ea typeface="Cambria Math" panose="02040503050406030204" pitchFamily="18" charset="0"/>
              </a:rPr>
              <a:t>OpR</a:t>
            </a:r>
            <a:r>
              <a:rPr lang="en-US" dirty="0">
                <a:latin typeface="Cambria Math" panose="02040503050406030204" pitchFamily="18" charset="0"/>
                <a:ea typeface="Cambria Math" panose="02040503050406030204" pitchFamily="18" charset="0"/>
              </a:rPr>
              <a:t> to 2,3</a:t>
            </a:r>
          </a:p>
          <a:p>
            <a:pPr marL="514350" indent="-514350">
              <a:buFont typeface="+mj-lt"/>
              <a:buAutoNum type="arabicPeriod"/>
            </a:pPr>
            <a:r>
              <a:rPr lang="en-US" dirty="0">
                <a:latin typeface="Cambria Math" panose="02040503050406030204" pitchFamily="18" charset="0"/>
                <a:ea typeface="Cambria Math" panose="02040503050406030204" pitchFamily="18" charset="0"/>
              </a:rPr>
              <a:t>10 div (8-6) ⥤5  by Rule </a:t>
            </a:r>
            <a:r>
              <a:rPr lang="en-US" dirty="0" err="1">
                <a:latin typeface="Cambria Math" panose="02040503050406030204" pitchFamily="18" charset="0"/>
                <a:ea typeface="Cambria Math" panose="02040503050406030204" pitchFamily="18" charset="0"/>
              </a:rPr>
              <a:t>OpR</a:t>
            </a:r>
            <a:r>
              <a:rPr lang="en-US" dirty="0">
                <a:latin typeface="Cambria Math" panose="02040503050406030204" pitchFamily="18" charset="0"/>
                <a:ea typeface="Cambria Math" panose="02040503050406030204" pitchFamily="18" charset="0"/>
              </a:rPr>
              <a:t> to 1,4</a:t>
            </a:r>
            <a:endParaRPr lang="en-US" dirty="0"/>
          </a:p>
          <a:p>
            <a:pPr marL="514350" indent="-514350">
              <a:buFont typeface="+mj-lt"/>
              <a:buAutoNum type="arabicPeriod"/>
            </a:pPr>
            <a:r>
              <a:rPr lang="en-US" dirty="0"/>
              <a:t>2 </a:t>
            </a:r>
            <a:r>
              <a:rPr lang="en-US" dirty="0">
                <a:latin typeface="Cambria Math" panose="02040503050406030204" pitchFamily="18" charset="0"/>
                <a:ea typeface="Cambria Math" panose="02040503050406030204" pitchFamily="18" charset="0"/>
              </a:rPr>
              <a:t>⥤ 2 by Rule CR</a:t>
            </a:r>
          </a:p>
          <a:p>
            <a:pPr marL="514350" indent="-514350">
              <a:buFont typeface="+mj-lt"/>
              <a:buAutoNum type="arabicPeriod"/>
            </a:pPr>
            <a:r>
              <a:rPr lang="en-US" dirty="0">
                <a:latin typeface="Cambria Math" panose="02040503050406030204" pitchFamily="18" charset="0"/>
                <a:ea typeface="Cambria Math" panose="02040503050406030204" pitchFamily="18" charset="0"/>
              </a:rPr>
              <a:t>3 ⥤3 by Rule CR</a:t>
            </a:r>
          </a:p>
          <a:p>
            <a:pPr marL="514350" indent="-514350">
              <a:buFont typeface="+mj-lt"/>
              <a:buAutoNum type="arabicPeriod"/>
            </a:pPr>
            <a:r>
              <a:rPr lang="en-US" dirty="0"/>
              <a:t>2 * 3</a:t>
            </a:r>
            <a:r>
              <a:rPr lang="en-US" dirty="0">
                <a:latin typeface="Cambria Math" panose="02040503050406030204" pitchFamily="18" charset="0"/>
                <a:ea typeface="Cambria Math" panose="02040503050406030204" pitchFamily="18" charset="0"/>
              </a:rPr>
              <a:t> ⥤ 6 by Rule </a:t>
            </a:r>
            <a:r>
              <a:rPr lang="en-US" dirty="0" err="1">
                <a:latin typeface="Cambria Math" panose="02040503050406030204" pitchFamily="18" charset="0"/>
                <a:ea typeface="Cambria Math" panose="02040503050406030204" pitchFamily="18" charset="0"/>
              </a:rPr>
              <a:t>OpR</a:t>
            </a:r>
            <a:r>
              <a:rPr lang="en-US" dirty="0">
                <a:latin typeface="Cambria Math" panose="02040503050406030204" pitchFamily="18" charset="0"/>
                <a:ea typeface="Cambria Math" panose="02040503050406030204" pitchFamily="18" charset="0"/>
              </a:rPr>
              <a:t> to 6,7</a:t>
            </a:r>
          </a:p>
          <a:p>
            <a:pPr marL="514350" indent="-514350">
              <a:buFont typeface="+mj-lt"/>
              <a:buAutoNum type="arabicPeriod"/>
            </a:pPr>
            <a:r>
              <a:rPr lang="en-US" dirty="0"/>
              <a:t>2*3 + 10 div (8-6) </a:t>
            </a:r>
            <a:r>
              <a:rPr lang="en-US" dirty="0">
                <a:latin typeface="Cambria Math" panose="02040503050406030204" pitchFamily="18" charset="0"/>
                <a:ea typeface="Cambria Math" panose="02040503050406030204" pitchFamily="18" charset="0"/>
              </a:rPr>
              <a:t>⥤ 11</a:t>
            </a:r>
            <a:r>
              <a:rPr lang="en-US" dirty="0"/>
              <a:t> by Rule </a:t>
            </a:r>
            <a:r>
              <a:rPr lang="en-US" dirty="0" err="1"/>
              <a:t>OpR</a:t>
            </a:r>
            <a:r>
              <a:rPr lang="en-US" dirty="0"/>
              <a:t> to 8,5</a:t>
            </a:r>
          </a:p>
          <a:p>
            <a:pPr marL="0" indent="0">
              <a:buNone/>
            </a:pPr>
            <a:r>
              <a:rPr lang="en-US" dirty="0"/>
              <a:t>The result is 11.</a:t>
            </a:r>
          </a:p>
        </p:txBody>
      </p:sp>
    </p:spTree>
    <p:extLst>
      <p:ext uri="{BB962C8B-B14F-4D97-AF65-F5344CB8AC3E}">
        <p14:creationId xmlns:p14="http://schemas.microsoft.com/office/powerpoint/2010/main" val="605083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b="1" dirty="0">
                <a:latin typeface="Calibri body"/>
              </a:rPr>
              <a:t>The evaluation of boolean expressions</a:t>
            </a:r>
          </a:p>
        </p:txBody>
      </p:sp>
    </p:spTree>
    <p:extLst>
      <p:ext uri="{BB962C8B-B14F-4D97-AF65-F5344CB8AC3E}">
        <p14:creationId xmlns:p14="http://schemas.microsoft.com/office/powerpoint/2010/main" val="1105403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7F1AD-F120-41A9-92D4-451CDAB56EC2}"/>
              </a:ext>
            </a:extLst>
          </p:cNvPr>
          <p:cNvSpPr>
            <a:spLocks noGrp="1"/>
          </p:cNvSpPr>
          <p:nvPr>
            <p:ph type="title"/>
          </p:nvPr>
        </p:nvSpPr>
        <p:spPr/>
        <p:txBody>
          <a:bodyPr>
            <a:normAutofit/>
          </a:bodyPr>
          <a:lstStyle/>
          <a:p>
            <a:pPr algn="ctr"/>
            <a:r>
              <a:rPr lang="en-US" sz="3200" b="1" dirty="0"/>
              <a:t>The evaluation of boolean expressions </a:t>
            </a:r>
            <a:br>
              <a:rPr lang="en-US" sz="3200" b="1" dirty="0"/>
            </a:br>
            <a:r>
              <a:rPr lang="en-US" sz="3200" b="1" dirty="0"/>
              <a:t>Recap of basic rules: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0BFB2745-8B36-41A1-A813-F0FDEAAB97F0}"/>
                  </a:ext>
                </a:extLst>
              </p:cNvPr>
              <p:cNvSpPr txBox="1">
                <a:spLocks noGrp="1"/>
              </p:cNvSpPr>
              <p:nvPr>
                <p:ph idx="1"/>
              </p:nvPr>
            </p:nvSpPr>
            <p:spPr>
              <a:xfrm>
                <a:off x="838200" y="1825625"/>
                <a:ext cx="10515600" cy="864917"/>
              </a:xfrm>
              <a:prstGeom prst="rect">
                <a:avLst/>
              </a:prstGeom>
              <a:noFill/>
            </p:spPr>
            <p:txBody>
              <a:bodyPr wrap="square" rtlCol="0">
                <a:spAutoFit/>
              </a:bodyPr>
              <a:lstStyle/>
              <a:p>
                <a:r>
                  <a:rPr lang="en-GB" sz="2800" dirty="0"/>
                  <a:t>1. Value Rule:</a:t>
                </a:r>
                <a14:m>
                  <m:oMath xmlns:m="http://schemas.openxmlformats.org/officeDocument/2006/math">
                    <m:r>
                      <a:rPr lang="en-US" sz="3600" b="0" i="0" smtClean="0">
                        <a:latin typeface="Cambria Math" panose="02040503050406030204" pitchFamily="18" charset="0"/>
                      </a:rPr>
                      <m:t>                  </m:t>
                    </m:r>
                    <m:f>
                      <m:fPr>
                        <m:ctrlPr>
                          <a:rPr lang="en-GB" sz="3600" b="0" i="1" smtClean="0">
                            <a:latin typeface="Cambria Math" panose="02040503050406030204" pitchFamily="18" charset="0"/>
                          </a:rPr>
                        </m:ctrlPr>
                      </m:fPr>
                      <m:num/>
                      <m:den>
                        <m:r>
                          <a:rPr lang="en-GB" sz="3600" b="0" i="1" smtClean="0">
                            <a:latin typeface="Cambria Math" panose="02040503050406030204" pitchFamily="18" charset="0"/>
                          </a:rPr>
                          <m:t>𝑣</m:t>
                        </m:r>
                        <m:r>
                          <a:rPr lang="en-GB" sz="3600" b="0" i="1" smtClean="0">
                            <a:latin typeface="Cambria Math" panose="02040503050406030204" pitchFamily="18" charset="0"/>
                          </a:rPr>
                          <m:t>⇒</m:t>
                        </m:r>
                        <m:r>
                          <a:rPr lang="en-GB" sz="3600" b="0" i="1" smtClean="0">
                            <a:latin typeface="Cambria Math" panose="02040503050406030204" pitchFamily="18" charset="0"/>
                          </a:rPr>
                          <m:t>𝑣</m:t>
                        </m:r>
                      </m:den>
                    </m:f>
                  </m:oMath>
                </a14:m>
                <a:endParaRPr lang="en-GB" sz="3600" dirty="0"/>
              </a:p>
            </p:txBody>
          </p:sp>
        </mc:Choice>
        <mc:Fallback xmlns="">
          <p:sp>
            <p:nvSpPr>
              <p:cNvPr id="4" name="Content Placeholder 3">
                <a:extLst>
                  <a:ext uri="{FF2B5EF4-FFF2-40B4-BE49-F238E27FC236}">
                    <a16:creationId xmlns:a16="http://schemas.microsoft.com/office/drawing/2014/main" id="{0BFB2745-8B36-41A1-A813-F0FDEAAB97F0}"/>
                  </a:ext>
                </a:extLst>
              </p:cNvPr>
              <p:cNvSpPr txBox="1">
                <a:spLocks noGrp="1" noRot="1" noChangeAspect="1" noMove="1" noResize="1" noEditPoints="1" noAdjustHandles="1" noChangeArrowheads="1" noChangeShapeType="1" noTextEdit="1"/>
              </p:cNvSpPr>
              <p:nvPr>
                <p:ph idx="1"/>
              </p:nvPr>
            </p:nvSpPr>
            <p:spPr>
              <a:xfrm>
                <a:off x="838200" y="1825625"/>
                <a:ext cx="10515600" cy="864917"/>
              </a:xfrm>
              <a:prstGeom prst="rect">
                <a:avLst/>
              </a:prstGeom>
              <a:blipFill>
                <a:blip r:embed="rId2"/>
                <a:stretch>
                  <a:fillRect l="-1043" b="-28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CD54DE4-9028-4A18-99C9-629422BA894F}"/>
                  </a:ext>
                </a:extLst>
              </p:cNvPr>
              <p:cNvSpPr txBox="1"/>
              <p:nvPr/>
            </p:nvSpPr>
            <p:spPr>
              <a:xfrm>
                <a:off x="234462" y="3840793"/>
                <a:ext cx="11662116" cy="2045047"/>
              </a:xfrm>
              <a:prstGeom prst="rect">
                <a:avLst/>
              </a:prstGeom>
              <a:noFill/>
            </p:spPr>
            <p:txBody>
              <a:bodyPr wrap="square" rtlCol="0">
                <a:spAutoFit/>
              </a:bodyPr>
              <a:lstStyle/>
              <a:p>
                <a:r>
                  <a:rPr lang="en-GB" sz="2800" dirty="0"/>
                  <a:t>Example: </a:t>
                </a:r>
              </a:p>
              <a:p>
                <a:pPr/>
                <a14:m>
                  <m:oMathPara xmlns:m="http://schemas.openxmlformats.org/officeDocument/2006/math">
                    <m:oMathParaPr>
                      <m:jc m:val="centerGroup"/>
                    </m:oMathParaPr>
                    <m:oMath xmlns:m="http://schemas.openxmlformats.org/officeDocument/2006/math">
                      <m:f>
                        <m:fPr>
                          <m:ctrlPr>
                            <a:rPr lang="en-GB" sz="3200" b="0" i="1" smtClean="0">
                              <a:latin typeface="Cambria Math" panose="02040503050406030204" pitchFamily="18" charset="0"/>
                            </a:rPr>
                          </m:ctrlPr>
                        </m:fPr>
                        <m:num/>
                        <m:den>
                          <m:r>
                            <a:rPr lang="en-GB" sz="3200" b="0" i="1" smtClean="0">
                              <a:latin typeface="Cambria Math" panose="02040503050406030204" pitchFamily="18" charset="0"/>
                            </a:rPr>
                            <m:t>𝑇𝑅𝑈𝐸</m:t>
                          </m:r>
                          <m:r>
                            <a:rPr lang="en-GB" sz="3200" b="0" i="1" smtClean="0">
                              <a:latin typeface="Cambria Math" panose="02040503050406030204" pitchFamily="18" charset="0"/>
                            </a:rPr>
                            <m:t>⇒</m:t>
                          </m:r>
                          <m:r>
                            <a:rPr lang="en-GB" sz="3200" b="0" i="1" smtClean="0">
                              <a:latin typeface="Cambria Math" panose="02040503050406030204" pitchFamily="18" charset="0"/>
                            </a:rPr>
                            <m:t>𝑇𝑅𝑈𝐸</m:t>
                          </m:r>
                          <m:r>
                            <a:rPr lang="en-GB" sz="3200" b="0" i="1" smtClean="0">
                              <a:latin typeface="Cambria Math" panose="02040503050406030204" pitchFamily="18" charset="0"/>
                            </a:rPr>
                            <m:t> </m:t>
                          </m:r>
                        </m:den>
                      </m:f>
                      <m:r>
                        <a:rPr lang="en-GB" sz="3200" b="0" i="1" smtClean="0">
                          <a:latin typeface="Cambria Math" panose="02040503050406030204" pitchFamily="18" charset="0"/>
                        </a:rPr>
                        <m:t>    ,  </m:t>
                      </m:r>
                      <m:f>
                        <m:fPr>
                          <m:ctrlPr>
                            <a:rPr lang="en-GB" sz="3200" b="0" i="1" smtClean="0">
                              <a:latin typeface="Cambria Math" panose="02040503050406030204" pitchFamily="18" charset="0"/>
                            </a:rPr>
                          </m:ctrlPr>
                        </m:fPr>
                        <m:num/>
                        <m:den>
                          <m:r>
                            <a:rPr lang="en-GB" sz="3200" b="0" i="1" smtClean="0">
                              <a:latin typeface="Cambria Math" panose="02040503050406030204" pitchFamily="18" charset="0"/>
                            </a:rPr>
                            <m:t>𝐹𝐴𝐿𝑆𝐸</m:t>
                          </m:r>
                          <m:r>
                            <a:rPr lang="en-GB" sz="3200" b="0" i="1" smtClean="0">
                              <a:latin typeface="Cambria Math" panose="02040503050406030204" pitchFamily="18" charset="0"/>
                            </a:rPr>
                            <m:t>⇒</m:t>
                          </m:r>
                          <m:r>
                            <a:rPr lang="en-GB" sz="3200" b="0" i="1" smtClean="0">
                              <a:latin typeface="Cambria Math" panose="02040503050406030204" pitchFamily="18" charset="0"/>
                            </a:rPr>
                            <m:t>𝐹𝐴𝐿𝑆𝐸</m:t>
                          </m:r>
                        </m:den>
                      </m:f>
                    </m:oMath>
                  </m:oMathPara>
                </a14:m>
                <a:endParaRPr lang="en-GB" sz="3200" dirty="0"/>
              </a:p>
              <a:p>
                <a:endParaRPr lang="en-GB" sz="3600" dirty="0"/>
              </a:p>
            </p:txBody>
          </p:sp>
        </mc:Choice>
        <mc:Fallback xmlns="">
          <p:sp>
            <p:nvSpPr>
              <p:cNvPr id="5" name="TextBox 4">
                <a:extLst>
                  <a:ext uri="{FF2B5EF4-FFF2-40B4-BE49-F238E27FC236}">
                    <a16:creationId xmlns:a16="http://schemas.microsoft.com/office/drawing/2014/main" id="{CCD54DE4-9028-4A18-99C9-629422BA894F}"/>
                  </a:ext>
                </a:extLst>
              </p:cNvPr>
              <p:cNvSpPr txBox="1">
                <a:spLocks noRot="1" noChangeAspect="1" noMove="1" noResize="1" noEditPoints="1" noAdjustHandles="1" noChangeArrowheads="1" noChangeShapeType="1" noTextEdit="1"/>
              </p:cNvSpPr>
              <p:nvPr/>
            </p:nvSpPr>
            <p:spPr>
              <a:xfrm>
                <a:off x="234462" y="3840793"/>
                <a:ext cx="11662116" cy="2045047"/>
              </a:xfrm>
              <a:prstGeom prst="rect">
                <a:avLst/>
              </a:prstGeom>
              <a:blipFill>
                <a:blip r:embed="rId3"/>
                <a:stretch>
                  <a:fillRect l="-1045" t="-2679"/>
                </a:stretch>
              </a:blipFill>
            </p:spPr>
            <p:txBody>
              <a:bodyPr/>
              <a:lstStyle/>
              <a:p>
                <a:r>
                  <a:rPr lang="en-US">
                    <a:noFill/>
                  </a:rPr>
                  <a:t> </a:t>
                </a:r>
              </a:p>
            </p:txBody>
          </p:sp>
        </mc:Fallback>
      </mc:AlternateContent>
    </p:spTree>
    <p:extLst>
      <p:ext uri="{BB962C8B-B14F-4D97-AF65-F5344CB8AC3E}">
        <p14:creationId xmlns:p14="http://schemas.microsoft.com/office/powerpoint/2010/main" val="2303354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D4EE459-81E5-466E-9C3F-D062F313BB0E}"/>
                  </a:ext>
                </a:extLst>
              </p:cNvPr>
              <p:cNvSpPr txBox="1">
                <a:spLocks noGrp="1"/>
              </p:cNvSpPr>
              <p:nvPr>
                <p:ph idx="1"/>
              </p:nvPr>
            </p:nvSpPr>
            <p:spPr>
              <a:xfrm>
                <a:off x="838200" y="1825625"/>
                <a:ext cx="10515600" cy="721223"/>
              </a:xfrm>
              <a:prstGeom prst="rect">
                <a:avLst/>
              </a:prstGeom>
              <a:noFill/>
            </p:spPr>
            <p:txBody>
              <a:bodyPr wrap="square" rtlCol="0">
                <a:spAutoFit/>
              </a:bodyPr>
              <a:lstStyle/>
              <a:p>
                <a:r>
                  <a:rPr lang="en-GB" sz="2800" dirty="0"/>
                  <a:t>2. NOT Rule: </a:t>
                </a:r>
                <a14:m>
                  <m:oMath xmlns:m="http://schemas.openxmlformats.org/officeDocument/2006/math">
                    <m:r>
                      <a:rPr lang="en-US" sz="2800" b="0" i="0" smtClean="0">
                        <a:latin typeface="Cambria Math" panose="02040503050406030204" pitchFamily="18" charset="0"/>
                      </a:rPr>
                      <m:t>                  </m:t>
                    </m:r>
                    <m:f>
                      <m:fPr>
                        <m:ctrlPr>
                          <a:rPr lang="en-GB" sz="2800" b="0" i="1" smtClean="0">
                            <a:latin typeface="Cambria Math" panose="02040503050406030204" pitchFamily="18" charset="0"/>
                          </a:rPr>
                        </m:ctrlPr>
                      </m:fPr>
                      <m:num>
                        <m:r>
                          <a:rPr lang="en-GB" sz="2800" b="0" i="1" smtClean="0">
                            <a:latin typeface="Cambria Math" panose="02040503050406030204" pitchFamily="18" charset="0"/>
                          </a:rPr>
                          <m:t>(</m:t>
                        </m:r>
                        <m:r>
                          <a:rPr lang="en-GB" sz="2800" b="0" i="1" smtClean="0">
                            <a:latin typeface="Cambria Math" panose="02040503050406030204" pitchFamily="18" charset="0"/>
                          </a:rPr>
                          <m:t>𝑒</m:t>
                        </m:r>
                        <m:r>
                          <a:rPr lang="en-GB" sz="2800" b="0" i="1" smtClean="0">
                            <a:latin typeface="Cambria Math" panose="02040503050406030204" pitchFamily="18" charset="0"/>
                          </a:rPr>
                          <m:t>⇒</m:t>
                        </m:r>
                        <m:r>
                          <a:rPr lang="en-GB" sz="2800" b="0" i="1" smtClean="0">
                            <a:latin typeface="Cambria Math" panose="02040503050406030204" pitchFamily="18" charset="0"/>
                          </a:rPr>
                          <m:t>𝑣</m:t>
                        </m:r>
                        <m:r>
                          <a:rPr lang="en-GB" sz="2800" b="0" i="1" smtClean="0">
                            <a:latin typeface="Cambria Math" panose="02040503050406030204" pitchFamily="18" charset="0"/>
                          </a:rPr>
                          <m:t>)</m:t>
                        </m:r>
                      </m:num>
                      <m:den>
                        <m:r>
                          <a:rPr lang="en-GB" sz="2800" b="0" i="1" smtClean="0">
                            <a:latin typeface="Cambria Math" panose="02040503050406030204" pitchFamily="18" charset="0"/>
                          </a:rPr>
                          <m:t>𝑁𝑂𝑇</m:t>
                        </m:r>
                        <m:r>
                          <a:rPr lang="en-GB" sz="2800" b="0" i="1" smtClean="0">
                            <a:latin typeface="Cambria Math" panose="02040503050406030204" pitchFamily="18" charset="0"/>
                          </a:rPr>
                          <m:t> </m:t>
                        </m:r>
                        <m:r>
                          <a:rPr lang="en-GB" sz="2800" b="0" i="1" smtClean="0">
                            <a:latin typeface="Cambria Math" panose="02040503050406030204" pitchFamily="18" charset="0"/>
                          </a:rPr>
                          <m:t>𝑒</m:t>
                        </m:r>
                        <m:r>
                          <a:rPr lang="en-GB" sz="2800" b="0" i="1" smtClean="0">
                            <a:latin typeface="Cambria Math" panose="02040503050406030204" pitchFamily="18" charset="0"/>
                          </a:rPr>
                          <m:t>⇒</m:t>
                        </m:r>
                        <m:r>
                          <a:rPr lang="en-GB" sz="2800" b="0" i="1" smtClean="0">
                            <a:latin typeface="Cambria Math" panose="02040503050406030204" pitchFamily="18" charset="0"/>
                          </a:rPr>
                          <m:t>𝑛𝑒𝑔𝑎𝑡𝑖𝑜𝑛</m:t>
                        </m:r>
                        <m:r>
                          <a:rPr lang="en-GB" sz="2800" b="0" i="1" smtClean="0">
                            <a:latin typeface="Cambria Math" panose="02040503050406030204" pitchFamily="18" charset="0"/>
                          </a:rPr>
                          <m:t> </m:t>
                        </m:r>
                        <m:r>
                          <a:rPr lang="en-GB" sz="2800" b="0" i="1" smtClean="0">
                            <a:latin typeface="Cambria Math" panose="02040503050406030204" pitchFamily="18" charset="0"/>
                          </a:rPr>
                          <m:t>𝑜𝑓</m:t>
                        </m:r>
                        <m:r>
                          <a:rPr lang="en-GB" sz="2800" b="0" i="1" smtClean="0">
                            <a:latin typeface="Cambria Math" panose="02040503050406030204" pitchFamily="18" charset="0"/>
                          </a:rPr>
                          <m:t> </m:t>
                        </m:r>
                        <m:r>
                          <a:rPr lang="en-GB" sz="2800" b="0" i="1" smtClean="0">
                            <a:latin typeface="Cambria Math" panose="02040503050406030204" pitchFamily="18" charset="0"/>
                          </a:rPr>
                          <m:t>𝑣</m:t>
                        </m:r>
                      </m:den>
                    </m:f>
                  </m:oMath>
                </a14:m>
                <a:endParaRPr lang="en-GB" sz="2800" dirty="0"/>
              </a:p>
            </p:txBody>
          </p:sp>
        </mc:Choice>
        <mc:Fallback xmlns="">
          <p:sp>
            <p:nvSpPr>
              <p:cNvPr id="4" name="Content Placeholder 3">
                <a:extLst>
                  <a:ext uri="{FF2B5EF4-FFF2-40B4-BE49-F238E27FC236}">
                    <a16:creationId xmlns:a16="http://schemas.microsoft.com/office/drawing/2014/main" id="{5D4EE459-81E5-466E-9C3F-D062F313BB0E}"/>
                  </a:ext>
                </a:extLst>
              </p:cNvPr>
              <p:cNvSpPr txBox="1">
                <a:spLocks noGrp="1" noRot="1" noChangeAspect="1" noMove="1" noResize="1" noEditPoints="1" noAdjustHandles="1" noChangeArrowheads="1" noChangeShapeType="1" noTextEdit="1"/>
              </p:cNvSpPr>
              <p:nvPr>
                <p:ph idx="1"/>
              </p:nvPr>
            </p:nvSpPr>
            <p:spPr>
              <a:xfrm>
                <a:off x="838200" y="1825625"/>
                <a:ext cx="10515600" cy="721223"/>
              </a:xfrm>
              <a:prstGeom prst="rect">
                <a:avLst/>
              </a:prstGeom>
              <a:blipFill>
                <a:blip r:embed="rId2"/>
                <a:stretch>
                  <a:fillRect l="-1043" b="-33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5BC5E31-7A75-4E86-9617-05E8477D4B5A}"/>
                  </a:ext>
                </a:extLst>
              </p:cNvPr>
              <p:cNvSpPr txBox="1"/>
              <p:nvPr/>
            </p:nvSpPr>
            <p:spPr>
              <a:xfrm>
                <a:off x="234462" y="3840793"/>
                <a:ext cx="11662116" cy="1901354"/>
              </a:xfrm>
              <a:prstGeom prst="rect">
                <a:avLst/>
              </a:prstGeom>
              <a:noFill/>
            </p:spPr>
            <p:txBody>
              <a:bodyPr wrap="square" rtlCol="0">
                <a:spAutoFit/>
              </a:bodyPr>
              <a:lstStyle/>
              <a:p>
                <a:r>
                  <a:rPr lang="en-GB" sz="2800" dirty="0"/>
                  <a:t>Example: </a:t>
                </a:r>
              </a:p>
              <a:p>
                <a:r>
                  <a:rPr lang="en-GB" sz="2800" dirty="0"/>
                  <a:t>	</a:t>
                </a:r>
                <a:r>
                  <a:rPr lang="en-GB" sz="2800" i="1" dirty="0"/>
                  <a:t> </a:t>
                </a:r>
                <a14:m>
                  <m:oMath xmlns:m="http://schemas.openxmlformats.org/officeDocument/2006/math">
                    <m:r>
                      <a:rPr lang="en-GB" sz="2800" b="0" i="1" smtClean="0">
                        <a:latin typeface="Cambria Math" panose="02040503050406030204" pitchFamily="18" charset="0"/>
                      </a:rPr>
                      <m:t>𝑣</m:t>
                    </m:r>
                    <m:r>
                      <a:rPr lang="en-GB" sz="2800" b="0" i="1" smtClean="0">
                        <a:latin typeface="Cambria Math" panose="02040503050406030204" pitchFamily="18" charset="0"/>
                      </a:rPr>
                      <m:t> </m:t>
                    </m:r>
                    <m:r>
                      <a:rPr lang="en-GB" sz="2800" b="0" i="1" smtClean="0">
                        <a:latin typeface="Cambria Math" panose="02040503050406030204" pitchFamily="18" charset="0"/>
                      </a:rPr>
                      <m:t>𝑖𝑠</m:t>
                    </m:r>
                    <m:r>
                      <a:rPr lang="en-GB" sz="2800" b="0" i="1" smtClean="0">
                        <a:latin typeface="Cambria Math" panose="02040503050406030204" pitchFamily="18" charset="0"/>
                      </a:rPr>
                      <m:t> </m:t>
                    </m:r>
                    <m:r>
                      <a:rPr lang="en-GB" sz="2800" b="0" i="1" smtClean="0">
                        <a:latin typeface="Cambria Math" panose="02040503050406030204" pitchFamily="18" charset="0"/>
                      </a:rPr>
                      <m:t>𝑇𝑟𝑢𝑒</m:t>
                    </m:r>
                    <m:r>
                      <a:rPr lang="en-GB" sz="2800" b="0" i="1" smtClean="0">
                        <a:latin typeface="Cambria Math" panose="02040503050406030204" pitchFamily="18" charset="0"/>
                      </a:rPr>
                      <m:t> </m:t>
                    </m:r>
                  </m:oMath>
                </a14:m>
                <a:endParaRPr lang="en-GB" sz="2800" dirty="0"/>
              </a:p>
              <a:p>
                <a:pPr/>
                <a14:m>
                  <m:oMathPara xmlns:m="http://schemas.openxmlformats.org/officeDocument/2006/math">
                    <m:oMathParaPr>
                      <m:jc m:val="centerGroup"/>
                    </m:oMathParaPr>
                    <m:oMath xmlns:m="http://schemas.openxmlformats.org/officeDocument/2006/math">
                      <m:f>
                        <m:fPr>
                          <m:ctrlPr>
                            <a:rPr lang="en-GB" sz="2800" b="0" i="1" smtClean="0">
                              <a:latin typeface="Cambria Math" panose="02040503050406030204" pitchFamily="18" charset="0"/>
                            </a:rPr>
                          </m:ctrlPr>
                        </m:fPr>
                        <m:num>
                          <m:box>
                            <m:boxPr>
                              <m:ctrlPr>
                                <a:rPr lang="en-GB" sz="2800" b="0" i="1" smtClean="0">
                                  <a:latin typeface="Cambria Math" panose="02040503050406030204" pitchFamily="18" charset="0"/>
                                </a:rPr>
                              </m:ctrlPr>
                            </m:boxPr>
                            <m:e>
                              <m:argPr>
                                <m:argSz m:val="-1"/>
                              </m:argPr>
                              <m:f>
                                <m:fPr>
                                  <m:ctrlPr>
                                    <a:rPr lang="en-GB" sz="2800" b="0" i="1" smtClean="0">
                                      <a:latin typeface="Cambria Math" panose="02040503050406030204" pitchFamily="18" charset="0"/>
                                    </a:rPr>
                                  </m:ctrlPr>
                                </m:fPr>
                                <m:num/>
                                <m:den>
                                  <m:r>
                                    <a:rPr lang="en-GB" sz="2800" b="0" i="1" smtClean="0">
                                      <a:latin typeface="Cambria Math" panose="02040503050406030204" pitchFamily="18" charset="0"/>
                                    </a:rPr>
                                    <m:t>𝑇𝑅𝑈𝐸</m:t>
                                  </m:r>
                                  <m:r>
                                    <a:rPr lang="en-GB" sz="2800" b="0" i="1" smtClean="0">
                                      <a:latin typeface="Cambria Math" panose="02040503050406030204" pitchFamily="18" charset="0"/>
                                    </a:rPr>
                                    <m:t>⇒</m:t>
                                  </m:r>
                                  <m:r>
                                    <a:rPr lang="en-GB" sz="2800" b="0" i="1" smtClean="0">
                                      <a:latin typeface="Cambria Math" panose="02040503050406030204" pitchFamily="18" charset="0"/>
                                    </a:rPr>
                                    <m:t>𝑇𝑅𝑈𝐸</m:t>
                                  </m:r>
                                </m:den>
                              </m:f>
                              <m:r>
                                <a:rPr lang="en-GB" sz="2800" b="0" i="1" smtClean="0">
                                  <a:latin typeface="Cambria Math" panose="02040503050406030204" pitchFamily="18" charset="0"/>
                                </a:rPr>
                                <m:t>   </m:t>
                              </m:r>
                            </m:e>
                          </m:box>
                        </m:num>
                        <m:den>
                          <m:r>
                            <a:rPr lang="en-GB" sz="2800" b="0" i="1" smtClean="0">
                              <a:latin typeface="Cambria Math" panose="02040503050406030204" pitchFamily="18" charset="0"/>
                            </a:rPr>
                            <m:t>𝑁𝑂𝑇</m:t>
                          </m:r>
                          <m:r>
                            <a:rPr lang="en-GB" sz="2800" b="0" i="1" smtClean="0">
                              <a:latin typeface="Cambria Math" panose="02040503050406030204" pitchFamily="18" charset="0"/>
                            </a:rPr>
                            <m:t> </m:t>
                          </m:r>
                          <m:r>
                            <a:rPr lang="en-GB" sz="2800" b="0" i="1" smtClean="0">
                              <a:latin typeface="Cambria Math" panose="02040503050406030204" pitchFamily="18" charset="0"/>
                            </a:rPr>
                            <m:t>𝑇𝑅𝑈𝐸</m:t>
                          </m:r>
                          <m:r>
                            <a:rPr lang="en-GB" sz="2800" b="0" i="1" smtClean="0">
                              <a:latin typeface="Cambria Math" panose="02040503050406030204" pitchFamily="18" charset="0"/>
                            </a:rPr>
                            <m:t>⇒</m:t>
                          </m:r>
                          <m:r>
                            <a:rPr lang="en-GB" sz="2800" b="0" i="1" smtClean="0">
                              <a:latin typeface="Cambria Math" panose="02040503050406030204" pitchFamily="18" charset="0"/>
                            </a:rPr>
                            <m:t>𝐹𝐴𝐿𝑆𝐸</m:t>
                          </m:r>
                        </m:den>
                      </m:f>
                      <m:r>
                        <a:rPr lang="en-GB" sz="2800" b="0" i="1" smtClean="0">
                          <a:latin typeface="Cambria Math" panose="02040503050406030204" pitchFamily="18" charset="0"/>
                        </a:rPr>
                        <m:t> </m:t>
                      </m:r>
                      <m:r>
                        <a:rPr lang="en-GB" sz="2800" b="0" i="0" smtClean="0">
                          <a:latin typeface="Cambria Math" panose="02040503050406030204" pitchFamily="18" charset="0"/>
                        </a:rPr>
                        <m:t> </m:t>
                      </m:r>
                      <m:r>
                        <a:rPr lang="en-GB" sz="2800" b="0" i="1" smtClean="0">
                          <a:latin typeface="Cambria Math" panose="02040503050406030204" pitchFamily="18" charset="0"/>
                        </a:rPr>
                        <m:t>      </m:t>
                      </m:r>
                      <m:f>
                        <m:fPr>
                          <m:ctrlPr>
                            <a:rPr lang="en-GB" sz="2800" b="0" i="1" smtClean="0">
                              <a:latin typeface="Cambria Math" panose="02040503050406030204" pitchFamily="18" charset="0"/>
                            </a:rPr>
                          </m:ctrlPr>
                        </m:fPr>
                        <m:num>
                          <m:box>
                            <m:boxPr>
                              <m:ctrlPr>
                                <a:rPr lang="en-GB" sz="2800" b="0" i="1" smtClean="0">
                                  <a:latin typeface="Cambria Math" panose="02040503050406030204" pitchFamily="18" charset="0"/>
                                </a:rPr>
                              </m:ctrlPr>
                            </m:boxPr>
                            <m:e>
                              <m:argPr>
                                <m:argSz m:val="-1"/>
                              </m:argPr>
                              <m:f>
                                <m:fPr>
                                  <m:ctrlPr>
                                    <a:rPr lang="en-GB" sz="2800" b="0" i="1" smtClean="0">
                                      <a:latin typeface="Cambria Math" panose="02040503050406030204" pitchFamily="18" charset="0"/>
                                    </a:rPr>
                                  </m:ctrlPr>
                                </m:fPr>
                                <m:num/>
                                <m:den>
                                  <m:r>
                                    <a:rPr lang="en-GB" sz="2800" b="0" i="1" smtClean="0">
                                      <a:latin typeface="Cambria Math" panose="02040503050406030204" pitchFamily="18" charset="0"/>
                                    </a:rPr>
                                    <m:t>𝐹𝐴𝐿𝑆𝐸</m:t>
                                  </m:r>
                                  <m:r>
                                    <a:rPr lang="en-GB" sz="2800" b="0" i="1" smtClean="0">
                                      <a:latin typeface="Cambria Math" panose="02040503050406030204" pitchFamily="18" charset="0"/>
                                    </a:rPr>
                                    <m:t>⇒</m:t>
                                  </m:r>
                                  <m:r>
                                    <a:rPr lang="en-GB" sz="2800" b="0" i="1" smtClean="0">
                                      <a:latin typeface="Cambria Math" panose="02040503050406030204" pitchFamily="18" charset="0"/>
                                    </a:rPr>
                                    <m:t>𝐹𝐴𝐿𝑆𝐸</m:t>
                                  </m:r>
                                </m:den>
                              </m:f>
                              <m:r>
                                <a:rPr lang="en-GB" sz="2800" b="0" i="1" smtClean="0">
                                  <a:latin typeface="Cambria Math" panose="02040503050406030204" pitchFamily="18" charset="0"/>
                                </a:rPr>
                                <m:t>   </m:t>
                              </m:r>
                            </m:e>
                          </m:box>
                        </m:num>
                        <m:den>
                          <m:r>
                            <a:rPr lang="en-GB" sz="2800" b="0" i="1" smtClean="0">
                              <a:latin typeface="Cambria Math" panose="02040503050406030204" pitchFamily="18" charset="0"/>
                            </a:rPr>
                            <m:t>𝑁𝑂𝑇</m:t>
                          </m:r>
                          <m:r>
                            <a:rPr lang="en-GB" sz="2800" b="0" i="1" smtClean="0">
                              <a:latin typeface="Cambria Math" panose="02040503050406030204" pitchFamily="18" charset="0"/>
                            </a:rPr>
                            <m:t> </m:t>
                          </m:r>
                          <m:r>
                            <a:rPr lang="en-GB" sz="2800" b="0" i="1" smtClean="0">
                              <a:latin typeface="Cambria Math" panose="02040503050406030204" pitchFamily="18" charset="0"/>
                            </a:rPr>
                            <m:t>𝐹𝐴𝐿𝑆𝐸</m:t>
                          </m:r>
                          <m:r>
                            <a:rPr lang="en-GB" sz="2800" b="0" i="1" smtClean="0">
                              <a:latin typeface="Cambria Math" panose="02040503050406030204" pitchFamily="18" charset="0"/>
                            </a:rPr>
                            <m:t>⇒</m:t>
                          </m:r>
                          <m:r>
                            <a:rPr lang="en-GB" sz="2800" b="0" i="1" smtClean="0">
                              <a:latin typeface="Cambria Math" panose="02040503050406030204" pitchFamily="18" charset="0"/>
                            </a:rPr>
                            <m:t>𝑇𝑅𝑈𝐸</m:t>
                          </m:r>
                        </m:den>
                      </m:f>
                    </m:oMath>
                  </m:oMathPara>
                </a14:m>
                <a:endParaRPr lang="en-GB" sz="3600" dirty="0"/>
              </a:p>
            </p:txBody>
          </p:sp>
        </mc:Choice>
        <mc:Fallback xmlns="">
          <p:sp>
            <p:nvSpPr>
              <p:cNvPr id="5" name="TextBox 4">
                <a:extLst>
                  <a:ext uri="{FF2B5EF4-FFF2-40B4-BE49-F238E27FC236}">
                    <a16:creationId xmlns:a16="http://schemas.microsoft.com/office/drawing/2014/main" id="{85BC5E31-7A75-4E86-9617-05E8477D4B5A}"/>
                  </a:ext>
                </a:extLst>
              </p:cNvPr>
              <p:cNvSpPr txBox="1">
                <a:spLocks noRot="1" noChangeAspect="1" noMove="1" noResize="1" noEditPoints="1" noAdjustHandles="1" noChangeArrowheads="1" noChangeShapeType="1" noTextEdit="1"/>
              </p:cNvSpPr>
              <p:nvPr/>
            </p:nvSpPr>
            <p:spPr>
              <a:xfrm>
                <a:off x="234462" y="3840793"/>
                <a:ext cx="11662116" cy="1901354"/>
              </a:xfrm>
              <a:prstGeom prst="rect">
                <a:avLst/>
              </a:prstGeom>
              <a:blipFill>
                <a:blip r:embed="rId3"/>
                <a:stretch>
                  <a:fillRect l="-1045" t="-2885"/>
                </a:stretch>
              </a:blipFill>
            </p:spPr>
            <p:txBody>
              <a:bodyPr/>
              <a:lstStyle/>
              <a:p>
                <a:r>
                  <a:rPr lang="en-US">
                    <a:noFill/>
                  </a:rPr>
                  <a:t> </a:t>
                </a:r>
              </a:p>
            </p:txBody>
          </p:sp>
        </mc:Fallback>
      </mc:AlternateContent>
    </p:spTree>
    <p:extLst>
      <p:ext uri="{BB962C8B-B14F-4D97-AF65-F5344CB8AC3E}">
        <p14:creationId xmlns:p14="http://schemas.microsoft.com/office/powerpoint/2010/main" val="186780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89C8CA42-B367-4980-A0D7-E13B8231935A}"/>
                  </a:ext>
                </a:extLst>
              </p:cNvPr>
              <p:cNvSpPr txBox="1">
                <a:spLocks noGrp="1"/>
              </p:cNvSpPr>
              <p:nvPr>
                <p:ph idx="1"/>
              </p:nvPr>
            </p:nvSpPr>
            <p:spPr>
              <a:xfrm>
                <a:off x="838200" y="1825625"/>
                <a:ext cx="10515600" cy="733342"/>
              </a:xfrm>
              <a:prstGeom prst="rect">
                <a:avLst/>
              </a:prstGeom>
              <a:noFill/>
            </p:spPr>
            <p:txBody>
              <a:bodyPr wrap="square" rtlCol="0">
                <a:spAutoFit/>
              </a:bodyPr>
              <a:lstStyle/>
              <a:p>
                <a:r>
                  <a:rPr lang="en-GB" sz="2800" dirty="0"/>
                  <a:t>3. AND Rule:</a:t>
                </a:r>
                <a14:m>
                  <m:oMath xmlns:m="http://schemas.openxmlformats.org/officeDocument/2006/math">
                    <m:r>
                      <a:rPr lang="en-US" sz="2800" b="0" i="0" smtClean="0">
                        <a:latin typeface="Cambria Math" panose="02040503050406030204" pitchFamily="18" charset="0"/>
                      </a:rPr>
                      <m:t>        </m:t>
                    </m:r>
                    <m:f>
                      <m:fPr>
                        <m:ctrlPr>
                          <a:rPr lang="en-GB" sz="2800" b="0" i="1" smtClean="0">
                            <a:latin typeface="Cambria Math" panose="02040503050406030204" pitchFamily="18" charset="0"/>
                          </a:rPr>
                        </m:ctrlPr>
                      </m:fPr>
                      <m:num>
                        <m:d>
                          <m:dPr>
                            <m:ctrlPr>
                              <a:rPr lang="en-GB" sz="2800" b="0" i="1" smtClean="0">
                                <a:latin typeface="Cambria Math" panose="02040503050406030204" pitchFamily="18" charset="0"/>
                              </a:rPr>
                            </m:ctrlPr>
                          </m:dPr>
                          <m:e>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𝑒</m:t>
                                </m:r>
                              </m:e>
                              <m:sub>
                                <m:r>
                                  <a:rPr lang="en-GB" sz="2800" b="0" i="1" smtClean="0">
                                    <a:latin typeface="Cambria Math" panose="02040503050406030204" pitchFamily="18" charset="0"/>
                                  </a:rPr>
                                  <m:t>1</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𝑣</m:t>
                                </m:r>
                              </m:e>
                              <m:sub>
                                <m:r>
                                  <a:rPr lang="en-GB" sz="2800" b="0" i="1" smtClean="0">
                                    <a:latin typeface="Cambria Math" panose="02040503050406030204" pitchFamily="18" charset="0"/>
                                  </a:rPr>
                                  <m:t>1</m:t>
                                </m:r>
                              </m:sub>
                            </m:sSub>
                          </m:e>
                        </m:d>
                        <m:r>
                          <a:rPr lang="en-GB" sz="2800" b="0" i="1" smtClean="0">
                            <a:latin typeface="Cambria Math" panose="02040503050406030204" pitchFamily="18" charset="0"/>
                          </a:rPr>
                          <m:t>, </m:t>
                        </m:r>
                        <m:d>
                          <m:dPr>
                            <m:ctrlPr>
                              <a:rPr lang="en-GB" sz="2800" b="0" i="1" smtClean="0">
                                <a:latin typeface="Cambria Math" panose="02040503050406030204" pitchFamily="18" charset="0"/>
                              </a:rPr>
                            </m:ctrlPr>
                          </m:dPr>
                          <m:e>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𝑒</m:t>
                                </m:r>
                              </m:e>
                              <m:sub>
                                <m:r>
                                  <a:rPr lang="en-GB" sz="2800" b="0" i="1" smtClean="0">
                                    <a:latin typeface="Cambria Math" panose="02040503050406030204" pitchFamily="18" charset="0"/>
                                  </a:rPr>
                                  <m:t>2 </m:t>
                                </m:r>
                              </m:sub>
                            </m:sSub>
                            <m:r>
                              <a:rPr lang="en-GB" sz="2800" b="0" i="1" smtClean="0">
                                <a:latin typeface="Cambria Math" panose="02040503050406030204" pitchFamily="18" charset="0"/>
                              </a:rPr>
                              <m:t>⇒ </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𝑣</m:t>
                                </m:r>
                              </m:e>
                              <m:sub>
                                <m:r>
                                  <a:rPr lang="en-GB" sz="2800" b="0" i="1" smtClean="0">
                                    <a:latin typeface="Cambria Math" panose="02040503050406030204" pitchFamily="18" charset="0"/>
                                  </a:rPr>
                                  <m:t>2</m:t>
                                </m:r>
                              </m:sub>
                            </m:sSub>
                          </m:e>
                        </m:d>
                        <m:r>
                          <a:rPr lang="en-GB" sz="2800" b="0" i="1" smtClean="0">
                            <a:latin typeface="Cambria Math" panose="02040503050406030204" pitchFamily="18" charset="0"/>
                          </a:rPr>
                          <m:t>, </m:t>
                        </m:r>
                      </m:num>
                      <m:den>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𝑒</m:t>
                            </m:r>
                          </m:e>
                          <m:sub>
                            <m:r>
                              <a:rPr lang="en-GB" sz="2800" b="0" i="1" smtClean="0">
                                <a:latin typeface="Cambria Math" panose="02040503050406030204" pitchFamily="18" charset="0"/>
                              </a:rPr>
                              <m:t>1</m:t>
                            </m:r>
                          </m:sub>
                        </m:sSub>
                        <m:r>
                          <a:rPr lang="en-GB" sz="2800" b="0" i="1" smtClean="0">
                            <a:latin typeface="Cambria Math" panose="02040503050406030204" pitchFamily="18" charset="0"/>
                          </a:rPr>
                          <m:t> </m:t>
                        </m:r>
                        <m:r>
                          <a:rPr lang="en-GB" sz="2800" b="0" i="1" smtClean="0">
                            <a:latin typeface="Cambria Math" panose="02040503050406030204" pitchFamily="18" charset="0"/>
                          </a:rPr>
                          <m:t>𝐴𝑁𝐷</m:t>
                        </m:r>
                        <m:r>
                          <a:rPr lang="en-GB" sz="2800" b="0" i="1" smtClean="0">
                            <a:latin typeface="Cambria Math" panose="02040503050406030204" pitchFamily="18" charset="0"/>
                          </a:rPr>
                          <m:t> </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𝑒</m:t>
                            </m:r>
                          </m:e>
                          <m:sub>
                            <m:r>
                              <a:rPr lang="en-GB" sz="2800" b="0" i="1" smtClean="0">
                                <a:latin typeface="Cambria Math" panose="02040503050406030204" pitchFamily="18" charset="0"/>
                              </a:rPr>
                              <m:t>2</m:t>
                            </m:r>
                          </m:sub>
                        </m:sSub>
                        <m:r>
                          <a:rPr lang="en-GB" sz="2800" b="0" i="1" smtClean="0">
                            <a:latin typeface="Cambria Math" panose="02040503050406030204" pitchFamily="18" charset="0"/>
                          </a:rPr>
                          <m:t>⇒</m:t>
                        </m:r>
                        <m:r>
                          <a:rPr lang="en-GB" sz="2800" b="0" i="1" smtClean="0">
                            <a:latin typeface="Cambria Math" panose="02040503050406030204" pitchFamily="18" charset="0"/>
                          </a:rPr>
                          <m:t>𝑙𝑜𝑔𝑖𝑐𝑎𝑙</m:t>
                        </m:r>
                        <m:r>
                          <a:rPr lang="en-GB" sz="2800" b="0" i="1" smtClean="0">
                            <a:latin typeface="Cambria Math" panose="02040503050406030204" pitchFamily="18" charset="0"/>
                          </a:rPr>
                          <m:t> </m:t>
                        </m:r>
                        <m:r>
                          <a:rPr lang="en-GB" sz="2800" b="0" i="1" smtClean="0">
                            <a:latin typeface="Cambria Math" panose="02040503050406030204" pitchFamily="18" charset="0"/>
                          </a:rPr>
                          <m:t>𝐴𝑁𝐷</m:t>
                        </m:r>
                        <m:r>
                          <a:rPr lang="en-GB" sz="2800" b="0" i="1" smtClean="0">
                            <a:latin typeface="Cambria Math" panose="02040503050406030204" pitchFamily="18" charset="0"/>
                          </a:rPr>
                          <m:t> </m:t>
                        </m:r>
                        <m:r>
                          <a:rPr lang="en-GB" sz="2800" b="0" i="1" smtClean="0">
                            <a:latin typeface="Cambria Math" panose="02040503050406030204" pitchFamily="18" charset="0"/>
                          </a:rPr>
                          <m:t>𝑜𝑓</m:t>
                        </m:r>
                        <m:r>
                          <a:rPr lang="en-GB" sz="2800" b="0" i="1" smtClean="0">
                            <a:latin typeface="Cambria Math" panose="02040503050406030204" pitchFamily="18" charset="0"/>
                          </a:rPr>
                          <m:t> </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𝑣</m:t>
                            </m:r>
                          </m:e>
                          <m:sub>
                            <m:r>
                              <a:rPr lang="en-GB" sz="2800" b="0" i="1" smtClean="0">
                                <a:latin typeface="Cambria Math" panose="02040503050406030204" pitchFamily="18" charset="0"/>
                              </a:rPr>
                              <m:t>1</m:t>
                            </m:r>
                          </m:sub>
                        </m:sSub>
                        <m:r>
                          <a:rPr lang="en-GB" sz="2800" b="0" i="1" smtClean="0">
                            <a:latin typeface="Cambria Math" panose="02040503050406030204" pitchFamily="18" charset="0"/>
                          </a:rPr>
                          <m:t> </m:t>
                        </m:r>
                        <m:r>
                          <a:rPr lang="en-GB" sz="2800" b="0" i="1" smtClean="0">
                            <a:latin typeface="Cambria Math" panose="02040503050406030204" pitchFamily="18" charset="0"/>
                          </a:rPr>
                          <m:t>𝑎𝑛𝑑</m:t>
                        </m:r>
                        <m:r>
                          <a:rPr lang="en-GB" sz="2800" b="0" i="1" smtClean="0">
                            <a:latin typeface="Cambria Math" panose="02040503050406030204" pitchFamily="18" charset="0"/>
                          </a:rPr>
                          <m:t> </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𝑣</m:t>
                            </m:r>
                          </m:e>
                          <m:sub>
                            <m:r>
                              <a:rPr lang="en-GB" sz="2800" b="0" i="1" smtClean="0">
                                <a:latin typeface="Cambria Math" panose="02040503050406030204" pitchFamily="18" charset="0"/>
                              </a:rPr>
                              <m:t>2</m:t>
                            </m:r>
                          </m:sub>
                        </m:sSub>
                      </m:den>
                    </m:f>
                  </m:oMath>
                </a14:m>
                <a:endParaRPr lang="en-GB" sz="2800" dirty="0"/>
              </a:p>
            </p:txBody>
          </p:sp>
        </mc:Choice>
        <mc:Fallback xmlns="">
          <p:sp>
            <p:nvSpPr>
              <p:cNvPr id="4" name="Content Placeholder 3">
                <a:extLst>
                  <a:ext uri="{FF2B5EF4-FFF2-40B4-BE49-F238E27FC236}">
                    <a16:creationId xmlns:a16="http://schemas.microsoft.com/office/drawing/2014/main" id="{89C8CA42-B367-4980-A0D7-E13B8231935A}"/>
                  </a:ext>
                </a:extLst>
              </p:cNvPr>
              <p:cNvSpPr txBox="1">
                <a:spLocks noGrp="1" noRot="1" noChangeAspect="1" noMove="1" noResize="1" noEditPoints="1" noAdjustHandles="1" noChangeArrowheads="1" noChangeShapeType="1" noTextEdit="1"/>
              </p:cNvSpPr>
              <p:nvPr>
                <p:ph idx="1"/>
              </p:nvPr>
            </p:nvSpPr>
            <p:spPr>
              <a:xfrm>
                <a:off x="838200" y="1825625"/>
                <a:ext cx="10515600" cy="733342"/>
              </a:xfrm>
              <a:prstGeom prst="rect">
                <a:avLst/>
              </a:prstGeom>
              <a:blipFill>
                <a:blip r:embed="rId2"/>
                <a:stretch>
                  <a:fillRect l="-1043" b="-33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076BA3E-818F-48E4-8E55-09C45DAA409E}"/>
                  </a:ext>
                </a:extLst>
              </p:cNvPr>
              <p:cNvSpPr txBox="1"/>
              <p:nvPr/>
            </p:nvSpPr>
            <p:spPr>
              <a:xfrm>
                <a:off x="234462" y="3840793"/>
                <a:ext cx="11662116" cy="2591094"/>
              </a:xfrm>
              <a:prstGeom prst="rect">
                <a:avLst/>
              </a:prstGeom>
              <a:noFill/>
            </p:spPr>
            <p:txBody>
              <a:bodyPr wrap="square" rtlCol="0">
                <a:spAutoFit/>
              </a:bodyPr>
              <a:lstStyle/>
              <a:p>
                <a:r>
                  <a:rPr lang="en-GB" sz="2800" dirty="0"/>
                  <a:t>Example: </a:t>
                </a:r>
              </a:p>
              <a:p>
                <a:r>
                  <a:rPr lang="en-GB" sz="2800" i="1" dirty="0"/>
                  <a:t>	True and True(</a:t>
                </a:r>
                <a14:m>
                  <m:oMath xmlns:m="http://schemas.openxmlformats.org/officeDocument/2006/math">
                    <m:sSub>
                      <m:sSubPr>
                        <m:ctrlPr>
                          <a:rPr lang="en-GB" sz="2800" i="1" smtClean="0">
                            <a:latin typeface="Cambria Math" panose="02040503050406030204" pitchFamily="18" charset="0"/>
                          </a:rPr>
                        </m:ctrlPr>
                      </m:sSubPr>
                      <m:e>
                        <m:r>
                          <a:rPr lang="en-GB" sz="2800" b="0" i="1" smtClean="0">
                            <a:latin typeface="Cambria Math" panose="02040503050406030204" pitchFamily="18" charset="0"/>
                          </a:rPr>
                          <m:t>𝑣</m:t>
                        </m:r>
                      </m:e>
                      <m:sub>
                        <m:r>
                          <a:rPr lang="en-GB" sz="2800" b="0" i="1" smtClean="0">
                            <a:latin typeface="Cambria Math" panose="02040503050406030204" pitchFamily="18" charset="0"/>
                          </a:rPr>
                          <m:t>1</m:t>
                        </m:r>
                      </m:sub>
                    </m:sSub>
                    <m:r>
                      <a:rPr lang="en-GB" sz="2800" b="0" i="1" smtClean="0">
                        <a:latin typeface="Cambria Math" panose="02040503050406030204" pitchFamily="18" charset="0"/>
                      </a:rPr>
                      <m:t> </m:t>
                    </m:r>
                    <m:r>
                      <a:rPr lang="en-GB" sz="2800" b="0" i="1" smtClean="0">
                        <a:latin typeface="Cambria Math" panose="02040503050406030204" pitchFamily="18" charset="0"/>
                      </a:rPr>
                      <m:t>𝑖𝑠</m:t>
                    </m:r>
                    <m:r>
                      <a:rPr lang="en-GB" sz="2800" b="0" i="1" smtClean="0">
                        <a:latin typeface="Cambria Math" panose="02040503050406030204" pitchFamily="18" charset="0"/>
                      </a:rPr>
                      <m:t> </m:t>
                    </m:r>
                    <m:r>
                      <a:rPr lang="en-GB" sz="2800" b="0" i="1" smtClean="0">
                        <a:latin typeface="Cambria Math" panose="02040503050406030204" pitchFamily="18" charset="0"/>
                      </a:rPr>
                      <m:t>𝑇𝑟𝑢𝑒</m:t>
                    </m:r>
                    <m:r>
                      <a:rPr lang="en-GB" sz="2800" b="0" i="1" smtClean="0">
                        <a:latin typeface="Cambria Math" panose="02040503050406030204" pitchFamily="18" charset="0"/>
                      </a:rPr>
                      <m:t> </m:t>
                    </m:r>
                    <m:r>
                      <a:rPr lang="en-GB" sz="2800" b="0" i="1" smtClean="0">
                        <a:latin typeface="Cambria Math" panose="02040503050406030204" pitchFamily="18" charset="0"/>
                      </a:rPr>
                      <m:t>𝑎𝑛𝑑</m:t>
                    </m:r>
                    <m:r>
                      <a:rPr lang="en-GB" sz="2800" b="0" i="1" smtClean="0">
                        <a:latin typeface="Cambria Math" panose="02040503050406030204" pitchFamily="18" charset="0"/>
                      </a:rPr>
                      <m:t> </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𝑣</m:t>
                        </m:r>
                      </m:e>
                      <m:sub>
                        <m:r>
                          <a:rPr lang="en-GB" sz="2800" b="0" i="1" smtClean="0">
                            <a:latin typeface="Cambria Math" panose="02040503050406030204" pitchFamily="18" charset="0"/>
                          </a:rPr>
                          <m:t>2</m:t>
                        </m:r>
                      </m:sub>
                    </m:sSub>
                    <m:r>
                      <a:rPr lang="en-GB" sz="2800" b="0" i="1" smtClean="0">
                        <a:latin typeface="Cambria Math" panose="02040503050406030204" pitchFamily="18" charset="0"/>
                      </a:rPr>
                      <m:t> </m:t>
                    </m:r>
                    <m:r>
                      <a:rPr lang="en-GB" sz="2800" b="0" i="1" smtClean="0">
                        <a:latin typeface="Cambria Math" panose="02040503050406030204" pitchFamily="18" charset="0"/>
                      </a:rPr>
                      <m:t>𝑖𝑠</m:t>
                    </m:r>
                    <m:r>
                      <a:rPr lang="en-GB" sz="2800" b="0" i="1" smtClean="0">
                        <a:latin typeface="Cambria Math" panose="02040503050406030204" pitchFamily="18" charset="0"/>
                      </a:rPr>
                      <m:t> </m:t>
                    </m:r>
                    <m:r>
                      <a:rPr lang="en-GB" sz="2800" b="0" i="1" smtClean="0">
                        <a:latin typeface="Cambria Math" panose="02040503050406030204" pitchFamily="18" charset="0"/>
                      </a:rPr>
                      <m:t>𝑇𝑟𝑢𝑒</m:t>
                    </m:r>
                  </m:oMath>
                </a14:m>
                <a:r>
                  <a:rPr lang="en-GB" sz="2800" i="1" dirty="0"/>
                  <a:t>):</a:t>
                </a:r>
              </a:p>
              <a:p>
                <a:pPr/>
                <a14:m>
                  <m:oMathPara xmlns:m="http://schemas.openxmlformats.org/officeDocument/2006/math">
                    <m:oMathParaPr>
                      <m:jc m:val="centerGroup"/>
                    </m:oMathParaPr>
                    <m:oMath xmlns:m="http://schemas.openxmlformats.org/officeDocument/2006/math">
                      <m:f>
                        <m:fPr>
                          <m:ctrlPr>
                            <a:rPr lang="en-GB" sz="3200" b="0" i="1" smtClean="0">
                              <a:latin typeface="Cambria Math" panose="02040503050406030204" pitchFamily="18" charset="0"/>
                            </a:rPr>
                          </m:ctrlPr>
                        </m:fPr>
                        <m:num>
                          <m:box>
                            <m:boxPr>
                              <m:ctrlPr>
                                <a:rPr lang="en-GB" sz="3200" b="0" i="1" smtClean="0">
                                  <a:latin typeface="Cambria Math" panose="02040503050406030204" pitchFamily="18" charset="0"/>
                                </a:rPr>
                              </m:ctrlPr>
                            </m:boxPr>
                            <m:e>
                              <m:argPr>
                                <m:argSz m:val="-1"/>
                              </m:argPr>
                              <m:f>
                                <m:fPr>
                                  <m:ctrlPr>
                                    <a:rPr lang="en-GB" sz="3200" b="0" i="1" smtClean="0">
                                      <a:latin typeface="Cambria Math" panose="02040503050406030204" pitchFamily="18" charset="0"/>
                                    </a:rPr>
                                  </m:ctrlPr>
                                </m:fPr>
                                <m:num/>
                                <m:den>
                                  <m:r>
                                    <a:rPr lang="en-GB" sz="3200" b="0" i="1" smtClean="0">
                                      <a:latin typeface="Cambria Math" panose="02040503050406030204" pitchFamily="18" charset="0"/>
                                    </a:rPr>
                                    <m:t>𝑇𝑅𝑈𝐸</m:t>
                                  </m:r>
                                  <m:r>
                                    <a:rPr lang="en-GB" sz="3200" b="0" i="1" smtClean="0">
                                      <a:latin typeface="Cambria Math" panose="02040503050406030204" pitchFamily="18" charset="0"/>
                                    </a:rPr>
                                    <m:t>⇒</m:t>
                                  </m:r>
                                  <m:r>
                                    <a:rPr lang="en-GB" sz="3200" b="0" i="1" smtClean="0">
                                      <a:latin typeface="Cambria Math" panose="02040503050406030204" pitchFamily="18" charset="0"/>
                                    </a:rPr>
                                    <m:t>𝑇𝑅𝑈𝐸</m:t>
                                  </m:r>
                                </m:den>
                              </m:f>
                              <m:r>
                                <a:rPr lang="en-GB" sz="3200" b="0" i="1" smtClean="0">
                                  <a:latin typeface="Cambria Math" panose="02040503050406030204" pitchFamily="18" charset="0"/>
                                </a:rPr>
                                <m:t>   </m:t>
                              </m:r>
                              <m:box>
                                <m:boxPr>
                                  <m:ctrlPr>
                                    <a:rPr lang="en-GB" sz="3200" b="0" i="1" smtClean="0">
                                      <a:latin typeface="Cambria Math" panose="02040503050406030204" pitchFamily="18" charset="0"/>
                                    </a:rPr>
                                  </m:ctrlPr>
                                </m:boxPr>
                                <m:e>
                                  <m:argPr>
                                    <m:argSz m:val="-1"/>
                                  </m:argPr>
                                  <m:f>
                                    <m:fPr>
                                      <m:ctrlPr>
                                        <a:rPr lang="en-GB" sz="3200" b="0" i="1" smtClean="0">
                                          <a:latin typeface="Cambria Math" panose="02040503050406030204" pitchFamily="18" charset="0"/>
                                        </a:rPr>
                                      </m:ctrlPr>
                                    </m:fPr>
                                    <m:num/>
                                    <m:den>
                                      <m:r>
                                        <a:rPr lang="en-GB" sz="3200" b="0" i="1" smtClean="0">
                                          <a:latin typeface="Cambria Math" panose="02040503050406030204" pitchFamily="18" charset="0"/>
                                        </a:rPr>
                                        <m:t>𝑇𝑅𝑈𝐸</m:t>
                                      </m:r>
                                      <m:r>
                                        <a:rPr lang="en-GB" sz="3200" b="0" i="1" smtClean="0">
                                          <a:latin typeface="Cambria Math" panose="02040503050406030204" pitchFamily="18" charset="0"/>
                                        </a:rPr>
                                        <m:t>⇒</m:t>
                                      </m:r>
                                      <m:r>
                                        <a:rPr lang="en-GB" sz="3200" b="0" i="1" smtClean="0">
                                          <a:latin typeface="Cambria Math" panose="02040503050406030204" pitchFamily="18" charset="0"/>
                                        </a:rPr>
                                        <m:t>𝑇𝑅𝑈𝐸</m:t>
                                      </m:r>
                                    </m:den>
                                  </m:f>
                                </m:e>
                              </m:box>
                            </m:e>
                          </m:box>
                        </m:num>
                        <m:den>
                          <m:r>
                            <a:rPr lang="en-GB" sz="3200" b="0" i="1" smtClean="0">
                              <a:latin typeface="Cambria Math" panose="02040503050406030204" pitchFamily="18" charset="0"/>
                            </a:rPr>
                            <m:t>𝑇𝑅𝑈𝐸</m:t>
                          </m:r>
                          <m:r>
                            <a:rPr lang="en-GB" sz="3200" b="0" i="1" smtClean="0">
                              <a:latin typeface="Cambria Math" panose="02040503050406030204" pitchFamily="18" charset="0"/>
                            </a:rPr>
                            <m:t> </m:t>
                          </m:r>
                          <m:r>
                            <a:rPr lang="en-GB" sz="3200" b="0" i="1" smtClean="0">
                              <a:latin typeface="Cambria Math" panose="02040503050406030204" pitchFamily="18" charset="0"/>
                            </a:rPr>
                            <m:t>𝐴𝑁𝐷</m:t>
                          </m:r>
                          <m:r>
                            <a:rPr lang="en-GB" sz="3200" b="0" i="1" smtClean="0">
                              <a:latin typeface="Cambria Math" panose="02040503050406030204" pitchFamily="18" charset="0"/>
                            </a:rPr>
                            <m:t> </m:t>
                          </m:r>
                          <m:r>
                            <a:rPr lang="en-GB" sz="3200" b="0" i="1" smtClean="0">
                              <a:latin typeface="Cambria Math" panose="02040503050406030204" pitchFamily="18" charset="0"/>
                            </a:rPr>
                            <m:t>𝑇𝑅𝑈𝐸</m:t>
                          </m:r>
                          <m:r>
                            <a:rPr lang="en-GB" sz="3200" b="0" i="1" smtClean="0">
                              <a:latin typeface="Cambria Math" panose="02040503050406030204" pitchFamily="18" charset="0"/>
                            </a:rPr>
                            <m:t>⇒</m:t>
                          </m:r>
                          <m:r>
                            <a:rPr lang="en-GB" sz="3200" b="0" i="1" smtClean="0">
                              <a:latin typeface="Cambria Math" panose="02040503050406030204" pitchFamily="18" charset="0"/>
                            </a:rPr>
                            <m:t>𝑇𝑅𝑈𝐸</m:t>
                          </m:r>
                        </m:den>
                      </m:f>
                      <m:r>
                        <a:rPr lang="en-GB" sz="3200" b="0" i="1" smtClean="0">
                          <a:latin typeface="Cambria Math" panose="02040503050406030204" pitchFamily="18" charset="0"/>
                        </a:rPr>
                        <m:t> </m:t>
                      </m:r>
                    </m:oMath>
                  </m:oMathPara>
                </a14:m>
                <a:endParaRPr lang="en-GB" sz="3200" dirty="0"/>
              </a:p>
              <a:p>
                <a:endParaRPr lang="en-GB" sz="3600" dirty="0"/>
              </a:p>
            </p:txBody>
          </p:sp>
        </mc:Choice>
        <mc:Fallback xmlns="">
          <p:sp>
            <p:nvSpPr>
              <p:cNvPr id="5" name="TextBox 4">
                <a:extLst>
                  <a:ext uri="{FF2B5EF4-FFF2-40B4-BE49-F238E27FC236}">
                    <a16:creationId xmlns:a16="http://schemas.microsoft.com/office/drawing/2014/main" id="{4076BA3E-818F-48E4-8E55-09C45DAA409E}"/>
                  </a:ext>
                </a:extLst>
              </p:cNvPr>
              <p:cNvSpPr txBox="1">
                <a:spLocks noRot="1" noChangeAspect="1" noMove="1" noResize="1" noEditPoints="1" noAdjustHandles="1" noChangeArrowheads="1" noChangeShapeType="1" noTextEdit="1"/>
              </p:cNvSpPr>
              <p:nvPr/>
            </p:nvSpPr>
            <p:spPr>
              <a:xfrm>
                <a:off x="234462" y="3840793"/>
                <a:ext cx="11662116" cy="2591094"/>
              </a:xfrm>
              <a:prstGeom prst="rect">
                <a:avLst/>
              </a:prstGeom>
              <a:blipFill>
                <a:blip r:embed="rId3"/>
                <a:stretch>
                  <a:fillRect l="-1045" t="-2118"/>
                </a:stretch>
              </a:blipFill>
            </p:spPr>
            <p:txBody>
              <a:bodyPr/>
              <a:lstStyle/>
              <a:p>
                <a:r>
                  <a:rPr lang="en-US">
                    <a:noFill/>
                  </a:rPr>
                  <a:t> </a:t>
                </a:r>
              </a:p>
            </p:txBody>
          </p:sp>
        </mc:Fallback>
      </mc:AlternateContent>
    </p:spTree>
    <p:extLst>
      <p:ext uri="{BB962C8B-B14F-4D97-AF65-F5344CB8AC3E}">
        <p14:creationId xmlns:p14="http://schemas.microsoft.com/office/powerpoint/2010/main" val="3410352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Example 2:</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076BA3E-818F-48E4-8E55-09C45DAA409E}"/>
                  </a:ext>
                </a:extLst>
              </p:cNvPr>
              <p:cNvSpPr txBox="1">
                <a:spLocks noGrp="1"/>
              </p:cNvSpPr>
              <p:nvPr>
                <p:ph idx="1"/>
              </p:nvPr>
            </p:nvSpPr>
            <p:spPr>
              <a:xfrm>
                <a:off x="838200" y="1825625"/>
                <a:ext cx="10515600" cy="2597699"/>
              </a:xfrm>
              <a:prstGeom prst="rect">
                <a:avLst/>
              </a:prstGeom>
              <a:noFill/>
            </p:spPr>
            <p:txBody>
              <a:bodyPr wrap="square" rtlCol="0">
                <a:spAutoFit/>
              </a:bodyPr>
              <a:lstStyle/>
              <a:p>
                <a:pPr marL="0" indent="0">
                  <a:buNone/>
                </a:pPr>
                <a:r>
                  <a:rPr lang="en-GB" sz="2800" i="1" dirty="0"/>
                  <a:t>	True and True(</a:t>
                </a:r>
                <a14:m>
                  <m:oMath xmlns:m="http://schemas.openxmlformats.org/officeDocument/2006/math">
                    <m:sSub>
                      <m:sSubPr>
                        <m:ctrlPr>
                          <a:rPr lang="en-GB" sz="2800" i="1" smtClean="0">
                            <a:latin typeface="Cambria Math" panose="02040503050406030204" pitchFamily="18" charset="0"/>
                          </a:rPr>
                        </m:ctrlPr>
                      </m:sSubPr>
                      <m:e>
                        <m:r>
                          <a:rPr lang="en-GB" sz="2800" b="0" i="1" smtClean="0">
                            <a:latin typeface="Cambria Math" panose="02040503050406030204" pitchFamily="18" charset="0"/>
                          </a:rPr>
                          <m:t>𝑣</m:t>
                        </m:r>
                      </m:e>
                      <m:sub>
                        <m:r>
                          <a:rPr lang="en-GB" sz="2800" b="0" i="1" smtClean="0">
                            <a:latin typeface="Cambria Math" panose="02040503050406030204" pitchFamily="18" charset="0"/>
                          </a:rPr>
                          <m:t>1</m:t>
                        </m:r>
                      </m:sub>
                    </m:sSub>
                    <m:r>
                      <a:rPr lang="en-GB" sz="2800" b="0" i="1" smtClean="0">
                        <a:latin typeface="Cambria Math" panose="02040503050406030204" pitchFamily="18" charset="0"/>
                      </a:rPr>
                      <m:t> </m:t>
                    </m:r>
                    <m:r>
                      <a:rPr lang="en-GB" sz="2800" b="0" i="1" smtClean="0">
                        <a:latin typeface="Cambria Math" panose="02040503050406030204" pitchFamily="18" charset="0"/>
                      </a:rPr>
                      <m:t>𝑖𝑠</m:t>
                    </m:r>
                    <m:r>
                      <a:rPr lang="en-GB" sz="2800" b="0" i="1" smtClean="0">
                        <a:latin typeface="Cambria Math" panose="02040503050406030204" pitchFamily="18" charset="0"/>
                      </a:rPr>
                      <m:t> </m:t>
                    </m:r>
                    <m:r>
                      <a:rPr lang="en-GB" sz="2800" b="0" i="1" smtClean="0">
                        <a:latin typeface="Cambria Math" panose="02040503050406030204" pitchFamily="18" charset="0"/>
                      </a:rPr>
                      <m:t>𝑇𝑟𝑢𝑒</m:t>
                    </m:r>
                    <m:r>
                      <a:rPr lang="en-GB" sz="2800" b="0" i="1" smtClean="0">
                        <a:latin typeface="Cambria Math" panose="02040503050406030204" pitchFamily="18" charset="0"/>
                      </a:rPr>
                      <m:t> </m:t>
                    </m:r>
                    <m:r>
                      <a:rPr lang="en-GB" sz="2800" b="0" i="1" smtClean="0">
                        <a:latin typeface="Cambria Math" panose="02040503050406030204" pitchFamily="18" charset="0"/>
                      </a:rPr>
                      <m:t>𝑎𝑛𝑑</m:t>
                    </m:r>
                    <m:r>
                      <a:rPr lang="en-GB" sz="2800" b="0" i="1" smtClean="0">
                        <a:latin typeface="Cambria Math" panose="02040503050406030204" pitchFamily="18" charset="0"/>
                      </a:rPr>
                      <m:t> </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𝑣</m:t>
                        </m:r>
                      </m:e>
                      <m:sub>
                        <m:r>
                          <a:rPr lang="en-GB" sz="2800" b="0" i="1" smtClean="0">
                            <a:latin typeface="Cambria Math" panose="02040503050406030204" pitchFamily="18" charset="0"/>
                          </a:rPr>
                          <m:t>2</m:t>
                        </m:r>
                      </m:sub>
                    </m:sSub>
                    <m:r>
                      <a:rPr lang="en-GB" sz="2800" b="0" i="1" smtClean="0">
                        <a:latin typeface="Cambria Math" panose="02040503050406030204" pitchFamily="18" charset="0"/>
                      </a:rPr>
                      <m:t> </m:t>
                    </m:r>
                    <m:r>
                      <a:rPr lang="en-GB" sz="2800" b="0" i="1" smtClean="0">
                        <a:latin typeface="Cambria Math" panose="02040503050406030204" pitchFamily="18" charset="0"/>
                      </a:rPr>
                      <m:t>𝑖𝑠</m:t>
                    </m:r>
                    <m:r>
                      <a:rPr lang="en-US" sz="2800" b="0" i="1" smtClean="0">
                        <a:latin typeface="Cambria Math" panose="02040503050406030204" pitchFamily="18" charset="0"/>
                      </a:rPr>
                      <m:t> </m:t>
                    </m:r>
                    <m:r>
                      <a:rPr lang="en-US" sz="2800" b="0" i="1" smtClean="0">
                        <a:latin typeface="Cambria Math" panose="02040503050406030204" pitchFamily="18" charset="0"/>
                      </a:rPr>
                      <m:t>𝐹𝑎𝑙𝑠𝑒</m:t>
                    </m:r>
                  </m:oMath>
                </a14:m>
                <a:r>
                  <a:rPr lang="en-GB" sz="2800" i="1" dirty="0"/>
                  <a:t>):</a:t>
                </a:r>
              </a:p>
              <a:p>
                <a:pPr marL="0" indent="0">
                  <a:buNone/>
                </a:pPr>
                <a:endParaRPr lang="en-GB" sz="2800" i="1" dirty="0"/>
              </a:p>
              <a:p>
                <a:pPr marL="0" indent="0">
                  <a:buNone/>
                </a:pPr>
                <a14:m>
                  <m:oMathPara xmlns:m="http://schemas.openxmlformats.org/officeDocument/2006/math">
                    <m:oMathParaPr>
                      <m:jc m:val="centerGroup"/>
                    </m:oMathParaPr>
                    <m:oMath xmlns:m="http://schemas.openxmlformats.org/officeDocument/2006/math">
                      <m:f>
                        <m:fPr>
                          <m:ctrlPr>
                            <a:rPr lang="en-GB" sz="3200" b="0" i="1" smtClean="0">
                              <a:latin typeface="Cambria Math" panose="02040503050406030204" pitchFamily="18" charset="0"/>
                            </a:rPr>
                          </m:ctrlPr>
                        </m:fPr>
                        <m:num>
                          <m:box>
                            <m:boxPr>
                              <m:ctrlPr>
                                <a:rPr lang="en-GB" sz="3200" b="0" i="1" smtClean="0">
                                  <a:latin typeface="Cambria Math" panose="02040503050406030204" pitchFamily="18" charset="0"/>
                                </a:rPr>
                              </m:ctrlPr>
                            </m:boxPr>
                            <m:e>
                              <m:argPr>
                                <m:argSz m:val="-1"/>
                              </m:argPr>
                              <m:f>
                                <m:fPr>
                                  <m:ctrlPr>
                                    <a:rPr lang="en-GB" sz="3200" b="0" i="1" smtClean="0">
                                      <a:latin typeface="Cambria Math" panose="02040503050406030204" pitchFamily="18" charset="0"/>
                                    </a:rPr>
                                  </m:ctrlPr>
                                </m:fPr>
                                <m:num/>
                                <m:den>
                                  <m:r>
                                    <a:rPr lang="en-GB" sz="3200" b="0" i="1" smtClean="0">
                                      <a:latin typeface="Cambria Math" panose="02040503050406030204" pitchFamily="18" charset="0"/>
                                    </a:rPr>
                                    <m:t>𝑇𝑅𝑈𝐸</m:t>
                                  </m:r>
                                  <m:r>
                                    <a:rPr lang="en-GB" sz="3200" b="0" i="1" smtClean="0">
                                      <a:latin typeface="Cambria Math" panose="02040503050406030204" pitchFamily="18" charset="0"/>
                                    </a:rPr>
                                    <m:t>⇒</m:t>
                                  </m:r>
                                  <m:r>
                                    <a:rPr lang="en-GB" sz="3200" b="0" i="1" smtClean="0">
                                      <a:latin typeface="Cambria Math" panose="02040503050406030204" pitchFamily="18" charset="0"/>
                                    </a:rPr>
                                    <m:t>𝑇𝑅𝑈𝐸</m:t>
                                  </m:r>
                                </m:den>
                              </m:f>
                              <m:r>
                                <a:rPr lang="en-GB" sz="3200" b="0" i="1" smtClean="0">
                                  <a:latin typeface="Cambria Math" panose="02040503050406030204" pitchFamily="18" charset="0"/>
                                </a:rPr>
                                <m:t>   </m:t>
                              </m:r>
                              <m:box>
                                <m:boxPr>
                                  <m:ctrlPr>
                                    <a:rPr lang="en-GB" sz="3200" b="0" i="1" smtClean="0">
                                      <a:latin typeface="Cambria Math" panose="02040503050406030204" pitchFamily="18" charset="0"/>
                                    </a:rPr>
                                  </m:ctrlPr>
                                </m:boxPr>
                                <m:e>
                                  <m:argPr>
                                    <m:argSz m:val="-1"/>
                                  </m:argPr>
                                  <m:f>
                                    <m:fPr>
                                      <m:ctrlPr>
                                        <a:rPr lang="en-GB" sz="3200" b="0" i="1" smtClean="0">
                                          <a:latin typeface="Cambria Math" panose="02040503050406030204" pitchFamily="18" charset="0"/>
                                        </a:rPr>
                                      </m:ctrlPr>
                                    </m:fPr>
                                    <m:num/>
                                    <m:den>
                                      <m:r>
                                        <a:rPr lang="en-US" sz="3200" b="0" i="1" smtClean="0">
                                          <a:latin typeface="Cambria Math" panose="02040503050406030204" pitchFamily="18" charset="0"/>
                                        </a:rPr>
                                        <m:t>𝐹𝐴𝐿𝑆𝐸</m:t>
                                      </m:r>
                                      <m:r>
                                        <a:rPr lang="en-GB" sz="3200" b="0" i="1" smtClean="0">
                                          <a:latin typeface="Cambria Math" panose="02040503050406030204" pitchFamily="18" charset="0"/>
                                        </a:rPr>
                                        <m:t>⇒</m:t>
                                      </m:r>
                                      <m:r>
                                        <a:rPr lang="en-US" sz="3200" b="0" i="1" smtClean="0">
                                          <a:latin typeface="Cambria Math" panose="02040503050406030204" pitchFamily="18" charset="0"/>
                                        </a:rPr>
                                        <m:t>𝐹𝐴𝐿𝑆𝐸</m:t>
                                      </m:r>
                                    </m:den>
                                  </m:f>
                                </m:e>
                              </m:box>
                            </m:e>
                          </m:box>
                        </m:num>
                        <m:den>
                          <m:r>
                            <a:rPr lang="en-GB" sz="3200" b="0" i="1" smtClean="0">
                              <a:latin typeface="Cambria Math" panose="02040503050406030204" pitchFamily="18" charset="0"/>
                            </a:rPr>
                            <m:t>𝑇𝑅𝑈𝐸</m:t>
                          </m:r>
                          <m:r>
                            <a:rPr lang="en-GB" sz="3200" b="0" i="1" smtClean="0">
                              <a:latin typeface="Cambria Math" panose="02040503050406030204" pitchFamily="18" charset="0"/>
                            </a:rPr>
                            <m:t> </m:t>
                          </m:r>
                          <m:r>
                            <a:rPr lang="en-GB" sz="3200" b="0" i="1" smtClean="0">
                              <a:latin typeface="Cambria Math" panose="02040503050406030204" pitchFamily="18" charset="0"/>
                            </a:rPr>
                            <m:t>𝐴𝑁𝐷</m:t>
                          </m:r>
                          <m:r>
                            <a:rPr lang="en-GB" sz="3200" b="0" i="1" smtClean="0">
                              <a:latin typeface="Cambria Math" panose="02040503050406030204" pitchFamily="18" charset="0"/>
                            </a:rPr>
                            <m:t> </m:t>
                          </m:r>
                          <m:r>
                            <a:rPr lang="en-GB" sz="3200" b="0" i="1" smtClean="0">
                              <a:latin typeface="Cambria Math" panose="02040503050406030204" pitchFamily="18" charset="0"/>
                            </a:rPr>
                            <m:t>𝑇𝑅𝑈𝐸</m:t>
                          </m:r>
                          <m:r>
                            <a:rPr lang="en-GB" sz="3200" b="0" i="1" smtClean="0">
                              <a:latin typeface="Cambria Math" panose="02040503050406030204" pitchFamily="18" charset="0"/>
                            </a:rPr>
                            <m:t>⇒</m:t>
                          </m:r>
                          <m:r>
                            <a:rPr lang="en-US" sz="3200" b="0" i="1" smtClean="0">
                              <a:latin typeface="Cambria Math" panose="02040503050406030204" pitchFamily="18" charset="0"/>
                            </a:rPr>
                            <m:t>𝐹𝐴𝐿𝑆𝐸</m:t>
                          </m:r>
                        </m:den>
                      </m:f>
                      <m:r>
                        <a:rPr lang="en-GB" sz="3200" b="0" i="1" smtClean="0">
                          <a:latin typeface="Cambria Math" panose="02040503050406030204" pitchFamily="18" charset="0"/>
                        </a:rPr>
                        <m:t> </m:t>
                      </m:r>
                    </m:oMath>
                  </m:oMathPara>
                </a14:m>
                <a:endParaRPr lang="en-GB" sz="3200" dirty="0"/>
              </a:p>
              <a:p>
                <a:endParaRPr lang="en-GB" sz="3600" dirty="0"/>
              </a:p>
            </p:txBody>
          </p:sp>
        </mc:Choice>
        <mc:Fallback xmlns="">
          <p:sp>
            <p:nvSpPr>
              <p:cNvPr id="4" name="Content Placeholder 3">
                <a:extLst>
                  <a:ext uri="{FF2B5EF4-FFF2-40B4-BE49-F238E27FC236}">
                    <a16:creationId xmlns:a16="http://schemas.microsoft.com/office/drawing/2014/main" id="{4076BA3E-818F-48E4-8E55-09C45DAA409E}"/>
                  </a:ext>
                </a:extLst>
              </p:cNvPr>
              <p:cNvSpPr txBox="1">
                <a:spLocks noGrp="1" noRot="1" noChangeAspect="1" noMove="1" noResize="1" noEditPoints="1" noAdjustHandles="1" noChangeArrowheads="1" noChangeShapeType="1" noTextEdit="1"/>
              </p:cNvSpPr>
              <p:nvPr>
                <p:ph idx="1"/>
              </p:nvPr>
            </p:nvSpPr>
            <p:spPr>
              <a:xfrm>
                <a:off x="838200" y="1825625"/>
                <a:ext cx="10515600" cy="2597699"/>
              </a:xfrm>
              <a:prstGeom prst="rect">
                <a:avLst/>
              </a:prstGeom>
              <a:blipFill>
                <a:blip r:embed="rId2"/>
                <a:stretch>
                  <a:fillRect t="-3747"/>
                </a:stretch>
              </a:blipFill>
            </p:spPr>
            <p:txBody>
              <a:bodyPr/>
              <a:lstStyle/>
              <a:p>
                <a:r>
                  <a:rPr lang="en-US">
                    <a:noFill/>
                  </a:rPr>
                  <a:t> </a:t>
                </a:r>
              </a:p>
            </p:txBody>
          </p:sp>
        </mc:Fallback>
      </mc:AlternateContent>
    </p:spTree>
    <p:extLst>
      <p:ext uri="{BB962C8B-B14F-4D97-AF65-F5344CB8AC3E}">
        <p14:creationId xmlns:p14="http://schemas.microsoft.com/office/powerpoint/2010/main" val="1599956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F5EE7BD0-F6DE-49C7-ADCE-21AAE744CE3F}"/>
                  </a:ext>
                </a:extLst>
              </p:cNvPr>
              <p:cNvSpPr txBox="1">
                <a:spLocks noGrp="1"/>
              </p:cNvSpPr>
              <p:nvPr>
                <p:ph idx="1"/>
              </p:nvPr>
            </p:nvSpPr>
            <p:spPr>
              <a:xfrm>
                <a:off x="838200" y="1825625"/>
                <a:ext cx="10515600" cy="733342"/>
              </a:xfrm>
              <a:prstGeom prst="rect">
                <a:avLst/>
              </a:prstGeom>
              <a:noFill/>
            </p:spPr>
            <p:txBody>
              <a:bodyPr wrap="square" rtlCol="0">
                <a:spAutoFit/>
              </a:bodyPr>
              <a:lstStyle/>
              <a:p>
                <a:r>
                  <a:rPr lang="en-GB" sz="2800" dirty="0"/>
                  <a:t>3. OR Rule: </a:t>
                </a:r>
                <a14:m>
                  <m:oMath xmlns:m="http://schemas.openxmlformats.org/officeDocument/2006/math">
                    <m:r>
                      <a:rPr lang="en-US" sz="2800" b="0" i="0" smtClean="0">
                        <a:latin typeface="Cambria Math" panose="02040503050406030204" pitchFamily="18" charset="0"/>
                      </a:rPr>
                      <m:t>           </m:t>
                    </m:r>
                    <m:f>
                      <m:fPr>
                        <m:ctrlPr>
                          <a:rPr lang="en-GB" sz="2800" b="0" i="1" smtClean="0">
                            <a:latin typeface="Cambria Math" panose="02040503050406030204" pitchFamily="18" charset="0"/>
                          </a:rPr>
                        </m:ctrlPr>
                      </m:fPr>
                      <m:num>
                        <m:d>
                          <m:dPr>
                            <m:ctrlPr>
                              <a:rPr lang="en-GB" sz="2800" b="0" i="1" smtClean="0">
                                <a:latin typeface="Cambria Math" panose="02040503050406030204" pitchFamily="18" charset="0"/>
                              </a:rPr>
                            </m:ctrlPr>
                          </m:dPr>
                          <m:e>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𝑒</m:t>
                                </m:r>
                              </m:e>
                              <m:sub>
                                <m:r>
                                  <a:rPr lang="en-GB" sz="2800" b="0" i="1" smtClean="0">
                                    <a:latin typeface="Cambria Math" panose="02040503050406030204" pitchFamily="18" charset="0"/>
                                  </a:rPr>
                                  <m:t>1</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𝑣</m:t>
                                </m:r>
                              </m:e>
                              <m:sub>
                                <m:r>
                                  <a:rPr lang="en-GB" sz="2800" b="0" i="1" smtClean="0">
                                    <a:latin typeface="Cambria Math" panose="02040503050406030204" pitchFamily="18" charset="0"/>
                                  </a:rPr>
                                  <m:t>1</m:t>
                                </m:r>
                              </m:sub>
                            </m:sSub>
                          </m:e>
                        </m:d>
                        <m:r>
                          <a:rPr lang="en-GB" sz="2800" b="0" i="1" smtClean="0">
                            <a:latin typeface="Cambria Math" panose="02040503050406030204" pitchFamily="18" charset="0"/>
                          </a:rPr>
                          <m:t>, </m:t>
                        </m:r>
                        <m:d>
                          <m:dPr>
                            <m:ctrlPr>
                              <a:rPr lang="en-GB" sz="2800" b="0" i="1" smtClean="0">
                                <a:latin typeface="Cambria Math" panose="02040503050406030204" pitchFamily="18" charset="0"/>
                              </a:rPr>
                            </m:ctrlPr>
                          </m:dPr>
                          <m:e>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𝑒</m:t>
                                </m:r>
                              </m:e>
                              <m:sub>
                                <m:r>
                                  <a:rPr lang="en-GB" sz="2800" b="0" i="1" smtClean="0">
                                    <a:latin typeface="Cambria Math" panose="02040503050406030204" pitchFamily="18" charset="0"/>
                                  </a:rPr>
                                  <m:t>2 </m:t>
                                </m:r>
                              </m:sub>
                            </m:sSub>
                            <m:r>
                              <a:rPr lang="en-GB" sz="2800" b="0" i="1" smtClean="0">
                                <a:latin typeface="Cambria Math" panose="02040503050406030204" pitchFamily="18" charset="0"/>
                              </a:rPr>
                              <m:t>⇒ </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𝑣</m:t>
                                </m:r>
                              </m:e>
                              <m:sub>
                                <m:r>
                                  <a:rPr lang="en-GB" sz="2800" b="0" i="1" smtClean="0">
                                    <a:latin typeface="Cambria Math" panose="02040503050406030204" pitchFamily="18" charset="0"/>
                                  </a:rPr>
                                  <m:t>2</m:t>
                                </m:r>
                              </m:sub>
                            </m:sSub>
                          </m:e>
                        </m:d>
                        <m:r>
                          <a:rPr lang="en-GB" sz="2800" b="0" i="1" smtClean="0">
                            <a:latin typeface="Cambria Math" panose="02040503050406030204" pitchFamily="18" charset="0"/>
                          </a:rPr>
                          <m:t>, </m:t>
                        </m:r>
                      </m:num>
                      <m:den>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𝑒</m:t>
                            </m:r>
                          </m:e>
                          <m:sub>
                            <m:r>
                              <a:rPr lang="en-GB" sz="2800" b="0" i="1" smtClean="0">
                                <a:latin typeface="Cambria Math" panose="02040503050406030204" pitchFamily="18" charset="0"/>
                              </a:rPr>
                              <m:t>1</m:t>
                            </m:r>
                          </m:sub>
                        </m:sSub>
                        <m:r>
                          <a:rPr lang="en-GB" sz="2800" b="0" i="1" smtClean="0">
                            <a:latin typeface="Cambria Math" panose="02040503050406030204" pitchFamily="18" charset="0"/>
                          </a:rPr>
                          <m:t> </m:t>
                        </m:r>
                        <m:r>
                          <a:rPr lang="en-GB" sz="2800" b="0" i="1" smtClean="0">
                            <a:latin typeface="Cambria Math" panose="02040503050406030204" pitchFamily="18" charset="0"/>
                          </a:rPr>
                          <m:t>𝑂𝑅</m:t>
                        </m:r>
                        <m:r>
                          <a:rPr lang="en-GB" sz="2800" b="0" i="1" smtClean="0">
                            <a:latin typeface="Cambria Math" panose="02040503050406030204" pitchFamily="18" charset="0"/>
                          </a:rPr>
                          <m:t> </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𝑒</m:t>
                            </m:r>
                          </m:e>
                          <m:sub>
                            <m:r>
                              <a:rPr lang="en-GB" sz="2800" b="0" i="1" smtClean="0">
                                <a:latin typeface="Cambria Math" panose="02040503050406030204" pitchFamily="18" charset="0"/>
                              </a:rPr>
                              <m:t>2</m:t>
                            </m:r>
                          </m:sub>
                        </m:sSub>
                        <m:r>
                          <a:rPr lang="en-GB" sz="2800" b="0" i="1" smtClean="0">
                            <a:latin typeface="Cambria Math" panose="02040503050406030204" pitchFamily="18" charset="0"/>
                          </a:rPr>
                          <m:t>⇒</m:t>
                        </m:r>
                        <m:r>
                          <a:rPr lang="en-GB" sz="2800" b="0" i="1" smtClean="0">
                            <a:latin typeface="Cambria Math" panose="02040503050406030204" pitchFamily="18" charset="0"/>
                          </a:rPr>
                          <m:t>𝑙𝑜𝑔𝑖𝑐𝑎𝑙</m:t>
                        </m:r>
                        <m:r>
                          <a:rPr lang="en-GB" sz="2800" b="0" i="1" smtClean="0">
                            <a:latin typeface="Cambria Math" panose="02040503050406030204" pitchFamily="18" charset="0"/>
                          </a:rPr>
                          <m:t> </m:t>
                        </m:r>
                        <m:r>
                          <a:rPr lang="en-GB" sz="2800" b="0" i="1" smtClean="0">
                            <a:latin typeface="Cambria Math" panose="02040503050406030204" pitchFamily="18" charset="0"/>
                          </a:rPr>
                          <m:t>𝑂𝑅</m:t>
                        </m:r>
                        <m:r>
                          <a:rPr lang="en-GB" sz="2800" b="0" i="1" smtClean="0">
                            <a:latin typeface="Cambria Math" panose="02040503050406030204" pitchFamily="18" charset="0"/>
                          </a:rPr>
                          <m:t> </m:t>
                        </m:r>
                        <m:r>
                          <a:rPr lang="en-GB" sz="2800" b="0" i="1" smtClean="0">
                            <a:latin typeface="Cambria Math" panose="02040503050406030204" pitchFamily="18" charset="0"/>
                          </a:rPr>
                          <m:t>𝑜𝑓</m:t>
                        </m:r>
                        <m:r>
                          <a:rPr lang="en-GB" sz="2800" b="0" i="1" smtClean="0">
                            <a:latin typeface="Cambria Math" panose="02040503050406030204" pitchFamily="18" charset="0"/>
                          </a:rPr>
                          <m:t> </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𝑣</m:t>
                            </m:r>
                          </m:e>
                          <m:sub>
                            <m:r>
                              <a:rPr lang="en-GB" sz="2800" b="0" i="1" smtClean="0">
                                <a:latin typeface="Cambria Math" panose="02040503050406030204" pitchFamily="18" charset="0"/>
                              </a:rPr>
                              <m:t>1</m:t>
                            </m:r>
                          </m:sub>
                        </m:sSub>
                        <m:r>
                          <a:rPr lang="en-GB" sz="2800" b="0" i="1" smtClean="0">
                            <a:latin typeface="Cambria Math" panose="02040503050406030204" pitchFamily="18" charset="0"/>
                          </a:rPr>
                          <m:t> </m:t>
                        </m:r>
                        <m:r>
                          <a:rPr lang="en-GB" sz="2800" b="0" i="1" smtClean="0">
                            <a:latin typeface="Cambria Math" panose="02040503050406030204" pitchFamily="18" charset="0"/>
                          </a:rPr>
                          <m:t>𝑎𝑛𝑑</m:t>
                        </m:r>
                        <m:r>
                          <a:rPr lang="en-GB" sz="2800" b="0" i="1" smtClean="0">
                            <a:latin typeface="Cambria Math" panose="02040503050406030204" pitchFamily="18" charset="0"/>
                          </a:rPr>
                          <m:t> </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𝑣</m:t>
                            </m:r>
                          </m:e>
                          <m:sub>
                            <m:r>
                              <a:rPr lang="en-GB" sz="2800" b="0" i="1" smtClean="0">
                                <a:latin typeface="Cambria Math" panose="02040503050406030204" pitchFamily="18" charset="0"/>
                              </a:rPr>
                              <m:t>2</m:t>
                            </m:r>
                          </m:sub>
                        </m:sSub>
                      </m:den>
                    </m:f>
                  </m:oMath>
                </a14:m>
                <a:endParaRPr lang="en-GB" sz="2800" dirty="0"/>
              </a:p>
            </p:txBody>
          </p:sp>
        </mc:Choice>
        <mc:Fallback xmlns="">
          <p:sp>
            <p:nvSpPr>
              <p:cNvPr id="4" name="Content Placeholder 3">
                <a:extLst>
                  <a:ext uri="{FF2B5EF4-FFF2-40B4-BE49-F238E27FC236}">
                    <a16:creationId xmlns:a16="http://schemas.microsoft.com/office/drawing/2014/main" id="{F5EE7BD0-F6DE-49C7-ADCE-21AAE744CE3F}"/>
                  </a:ext>
                </a:extLst>
              </p:cNvPr>
              <p:cNvSpPr txBox="1">
                <a:spLocks noGrp="1" noRot="1" noChangeAspect="1" noMove="1" noResize="1" noEditPoints="1" noAdjustHandles="1" noChangeArrowheads="1" noChangeShapeType="1" noTextEdit="1"/>
              </p:cNvSpPr>
              <p:nvPr>
                <p:ph idx="1"/>
              </p:nvPr>
            </p:nvSpPr>
            <p:spPr>
              <a:xfrm>
                <a:off x="838200" y="1825625"/>
                <a:ext cx="10515600" cy="733342"/>
              </a:xfrm>
              <a:prstGeom prst="rect">
                <a:avLst/>
              </a:prstGeom>
              <a:blipFill>
                <a:blip r:embed="rId2"/>
                <a:stretch>
                  <a:fillRect l="-1043" b="-33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6E94DD0-F4CC-4250-BA3D-BD2F95A710B7}"/>
                  </a:ext>
                </a:extLst>
              </p:cNvPr>
              <p:cNvSpPr txBox="1"/>
              <p:nvPr/>
            </p:nvSpPr>
            <p:spPr>
              <a:xfrm>
                <a:off x="234462" y="3840793"/>
                <a:ext cx="11662116" cy="2591094"/>
              </a:xfrm>
              <a:prstGeom prst="rect">
                <a:avLst/>
              </a:prstGeom>
              <a:noFill/>
            </p:spPr>
            <p:txBody>
              <a:bodyPr wrap="square" rtlCol="0">
                <a:spAutoFit/>
              </a:bodyPr>
              <a:lstStyle/>
              <a:p>
                <a:r>
                  <a:rPr lang="en-GB" sz="2800" dirty="0"/>
                  <a:t>Example: </a:t>
                </a:r>
              </a:p>
              <a:p>
                <a:r>
                  <a:rPr lang="en-GB" sz="2800" i="1" dirty="0"/>
                  <a:t>	True OR False (</a:t>
                </a:r>
                <a14:m>
                  <m:oMath xmlns:m="http://schemas.openxmlformats.org/officeDocument/2006/math">
                    <m:sSub>
                      <m:sSubPr>
                        <m:ctrlPr>
                          <a:rPr lang="en-GB" sz="2800" i="1" smtClean="0">
                            <a:latin typeface="Cambria Math" panose="02040503050406030204" pitchFamily="18" charset="0"/>
                          </a:rPr>
                        </m:ctrlPr>
                      </m:sSubPr>
                      <m:e>
                        <m:r>
                          <a:rPr lang="en-GB" sz="2800" b="0" i="1" smtClean="0">
                            <a:latin typeface="Cambria Math" panose="02040503050406030204" pitchFamily="18" charset="0"/>
                          </a:rPr>
                          <m:t>𝑣</m:t>
                        </m:r>
                      </m:e>
                      <m:sub>
                        <m:r>
                          <a:rPr lang="en-GB" sz="2800" b="0" i="1" smtClean="0">
                            <a:latin typeface="Cambria Math" panose="02040503050406030204" pitchFamily="18" charset="0"/>
                          </a:rPr>
                          <m:t>1</m:t>
                        </m:r>
                      </m:sub>
                    </m:sSub>
                    <m:r>
                      <a:rPr lang="en-GB" sz="2800" b="0" i="1" smtClean="0">
                        <a:latin typeface="Cambria Math" panose="02040503050406030204" pitchFamily="18" charset="0"/>
                      </a:rPr>
                      <m:t> </m:t>
                    </m:r>
                    <m:r>
                      <a:rPr lang="en-GB" sz="2800" b="0" i="1" smtClean="0">
                        <a:latin typeface="Cambria Math" panose="02040503050406030204" pitchFamily="18" charset="0"/>
                      </a:rPr>
                      <m:t>𝑖𝑠</m:t>
                    </m:r>
                    <m:r>
                      <a:rPr lang="en-GB" sz="2800" b="0" i="1" smtClean="0">
                        <a:latin typeface="Cambria Math" panose="02040503050406030204" pitchFamily="18" charset="0"/>
                      </a:rPr>
                      <m:t> </m:t>
                    </m:r>
                    <m:r>
                      <a:rPr lang="en-GB" sz="2800" b="0" i="1" smtClean="0">
                        <a:latin typeface="Cambria Math" panose="02040503050406030204" pitchFamily="18" charset="0"/>
                      </a:rPr>
                      <m:t>𝑇𝑟𝑢𝑒</m:t>
                    </m:r>
                    <m:r>
                      <a:rPr lang="en-GB" sz="2800" b="0" i="1" smtClean="0">
                        <a:latin typeface="Cambria Math" panose="02040503050406030204" pitchFamily="18" charset="0"/>
                      </a:rPr>
                      <m:t> </m:t>
                    </m:r>
                    <m:r>
                      <a:rPr lang="en-GB" sz="2800" b="0" i="1" smtClean="0">
                        <a:latin typeface="Cambria Math" panose="02040503050406030204" pitchFamily="18" charset="0"/>
                      </a:rPr>
                      <m:t>𝑎𝑛𝑑</m:t>
                    </m:r>
                    <m:r>
                      <a:rPr lang="en-GB" sz="2800" b="0" i="1" smtClean="0">
                        <a:latin typeface="Cambria Math" panose="02040503050406030204" pitchFamily="18" charset="0"/>
                      </a:rPr>
                      <m:t> </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𝑣</m:t>
                        </m:r>
                      </m:e>
                      <m:sub>
                        <m:r>
                          <a:rPr lang="en-GB" sz="2800" b="0" i="1" smtClean="0">
                            <a:latin typeface="Cambria Math" panose="02040503050406030204" pitchFamily="18" charset="0"/>
                          </a:rPr>
                          <m:t>2</m:t>
                        </m:r>
                      </m:sub>
                    </m:sSub>
                    <m:r>
                      <a:rPr lang="en-GB" sz="2800" b="0" i="1" smtClean="0">
                        <a:latin typeface="Cambria Math" panose="02040503050406030204" pitchFamily="18" charset="0"/>
                      </a:rPr>
                      <m:t> </m:t>
                    </m:r>
                    <m:r>
                      <a:rPr lang="en-GB" sz="2800" b="0" i="1" smtClean="0">
                        <a:latin typeface="Cambria Math" panose="02040503050406030204" pitchFamily="18" charset="0"/>
                      </a:rPr>
                      <m:t>𝑖𝑠</m:t>
                    </m:r>
                    <m:r>
                      <a:rPr lang="en-GB" sz="2800" b="0" i="1" smtClean="0">
                        <a:latin typeface="Cambria Math" panose="02040503050406030204" pitchFamily="18" charset="0"/>
                      </a:rPr>
                      <m:t> </m:t>
                    </m:r>
                    <m:r>
                      <a:rPr lang="en-GB" sz="2800" b="0" i="1" smtClean="0">
                        <a:latin typeface="Cambria Math" panose="02040503050406030204" pitchFamily="18" charset="0"/>
                      </a:rPr>
                      <m:t>𝐹𝑎𝑙𝑠𝑒</m:t>
                    </m:r>
                  </m:oMath>
                </a14:m>
                <a:r>
                  <a:rPr lang="en-GB" sz="2800" i="1" dirty="0"/>
                  <a:t>):</a:t>
                </a:r>
              </a:p>
              <a:p>
                <a:pPr/>
                <a14:m>
                  <m:oMathPara xmlns:m="http://schemas.openxmlformats.org/officeDocument/2006/math">
                    <m:oMathParaPr>
                      <m:jc m:val="centerGroup"/>
                    </m:oMathParaPr>
                    <m:oMath xmlns:m="http://schemas.openxmlformats.org/officeDocument/2006/math">
                      <m:f>
                        <m:fPr>
                          <m:ctrlPr>
                            <a:rPr lang="en-GB" sz="3200" b="0" i="1" smtClean="0">
                              <a:latin typeface="Cambria Math" panose="02040503050406030204" pitchFamily="18" charset="0"/>
                            </a:rPr>
                          </m:ctrlPr>
                        </m:fPr>
                        <m:num>
                          <m:box>
                            <m:boxPr>
                              <m:ctrlPr>
                                <a:rPr lang="en-GB" sz="3200" b="0" i="1" smtClean="0">
                                  <a:latin typeface="Cambria Math" panose="02040503050406030204" pitchFamily="18" charset="0"/>
                                </a:rPr>
                              </m:ctrlPr>
                            </m:boxPr>
                            <m:e>
                              <m:argPr>
                                <m:argSz m:val="-1"/>
                              </m:argPr>
                              <m:f>
                                <m:fPr>
                                  <m:ctrlPr>
                                    <a:rPr lang="en-GB" sz="3200" b="0" i="1" smtClean="0">
                                      <a:latin typeface="Cambria Math" panose="02040503050406030204" pitchFamily="18" charset="0"/>
                                    </a:rPr>
                                  </m:ctrlPr>
                                </m:fPr>
                                <m:num/>
                                <m:den>
                                  <m:r>
                                    <a:rPr lang="en-GB" sz="3200" b="0" i="1" smtClean="0">
                                      <a:latin typeface="Cambria Math" panose="02040503050406030204" pitchFamily="18" charset="0"/>
                                    </a:rPr>
                                    <m:t>𝑇𝑅𝑈𝐸</m:t>
                                  </m:r>
                                  <m:r>
                                    <a:rPr lang="en-GB" sz="3200" b="0" i="1" smtClean="0">
                                      <a:latin typeface="Cambria Math" panose="02040503050406030204" pitchFamily="18" charset="0"/>
                                    </a:rPr>
                                    <m:t>⇒</m:t>
                                  </m:r>
                                  <m:r>
                                    <a:rPr lang="en-GB" sz="3200" b="0" i="1" smtClean="0">
                                      <a:latin typeface="Cambria Math" panose="02040503050406030204" pitchFamily="18" charset="0"/>
                                    </a:rPr>
                                    <m:t>𝑇𝑅𝑈𝐸</m:t>
                                  </m:r>
                                </m:den>
                              </m:f>
                              <m:r>
                                <a:rPr lang="en-GB" sz="3200" b="0" i="1" smtClean="0">
                                  <a:latin typeface="Cambria Math" panose="02040503050406030204" pitchFamily="18" charset="0"/>
                                </a:rPr>
                                <m:t>   </m:t>
                              </m:r>
                              <m:box>
                                <m:boxPr>
                                  <m:ctrlPr>
                                    <a:rPr lang="en-GB" sz="3200" b="0" i="1" smtClean="0">
                                      <a:latin typeface="Cambria Math" panose="02040503050406030204" pitchFamily="18" charset="0"/>
                                    </a:rPr>
                                  </m:ctrlPr>
                                </m:boxPr>
                                <m:e>
                                  <m:argPr>
                                    <m:argSz m:val="-1"/>
                                  </m:argPr>
                                  <m:f>
                                    <m:fPr>
                                      <m:ctrlPr>
                                        <a:rPr lang="en-GB" sz="3200" b="0" i="1" smtClean="0">
                                          <a:latin typeface="Cambria Math" panose="02040503050406030204" pitchFamily="18" charset="0"/>
                                        </a:rPr>
                                      </m:ctrlPr>
                                    </m:fPr>
                                    <m:num/>
                                    <m:den>
                                      <m:r>
                                        <a:rPr lang="en-GB" sz="3200" b="0" i="1" smtClean="0">
                                          <a:latin typeface="Cambria Math" panose="02040503050406030204" pitchFamily="18" charset="0"/>
                                        </a:rPr>
                                        <m:t>𝐹𝐴𝐿𝑆𝐸</m:t>
                                      </m:r>
                                      <m:r>
                                        <a:rPr lang="en-GB" sz="3200" b="0" i="1" smtClean="0">
                                          <a:latin typeface="Cambria Math" panose="02040503050406030204" pitchFamily="18" charset="0"/>
                                        </a:rPr>
                                        <m:t>⇒</m:t>
                                      </m:r>
                                      <m:r>
                                        <a:rPr lang="en-GB" sz="3200" b="0" i="1" smtClean="0">
                                          <a:latin typeface="Cambria Math" panose="02040503050406030204" pitchFamily="18" charset="0"/>
                                        </a:rPr>
                                        <m:t>𝐹𝐴𝐿𝑆𝐸</m:t>
                                      </m:r>
                                    </m:den>
                                  </m:f>
                                </m:e>
                              </m:box>
                            </m:e>
                          </m:box>
                        </m:num>
                        <m:den>
                          <m:r>
                            <a:rPr lang="en-GB" sz="3200" b="0" i="1" smtClean="0">
                              <a:latin typeface="Cambria Math" panose="02040503050406030204" pitchFamily="18" charset="0"/>
                            </a:rPr>
                            <m:t>𝑇𝑅𝑈𝐸</m:t>
                          </m:r>
                          <m:r>
                            <a:rPr lang="en-GB" sz="3200" b="0" i="1" smtClean="0">
                              <a:latin typeface="Cambria Math" panose="02040503050406030204" pitchFamily="18" charset="0"/>
                            </a:rPr>
                            <m:t> </m:t>
                          </m:r>
                          <m:r>
                            <a:rPr lang="en-GB" sz="3200" b="0" i="1" smtClean="0">
                              <a:latin typeface="Cambria Math" panose="02040503050406030204" pitchFamily="18" charset="0"/>
                            </a:rPr>
                            <m:t>𝑂𝑅</m:t>
                          </m:r>
                          <m:r>
                            <a:rPr lang="en-GB" sz="3200" b="0" i="1" smtClean="0">
                              <a:latin typeface="Cambria Math" panose="02040503050406030204" pitchFamily="18" charset="0"/>
                            </a:rPr>
                            <m:t> </m:t>
                          </m:r>
                          <m:r>
                            <a:rPr lang="en-GB" sz="3200" b="0" i="1" smtClean="0">
                              <a:latin typeface="Cambria Math" panose="02040503050406030204" pitchFamily="18" charset="0"/>
                            </a:rPr>
                            <m:t>𝐹𝐴𝐿𝑆𝐸</m:t>
                          </m:r>
                          <m:r>
                            <a:rPr lang="en-GB" sz="3200" b="0" i="1" smtClean="0">
                              <a:latin typeface="Cambria Math" panose="02040503050406030204" pitchFamily="18" charset="0"/>
                            </a:rPr>
                            <m:t>⇒</m:t>
                          </m:r>
                          <m:r>
                            <a:rPr lang="en-GB" sz="3200" b="0" i="1" smtClean="0">
                              <a:latin typeface="Cambria Math" panose="02040503050406030204" pitchFamily="18" charset="0"/>
                            </a:rPr>
                            <m:t>𝑇𝑅𝑈𝐸</m:t>
                          </m:r>
                        </m:den>
                      </m:f>
                      <m:r>
                        <a:rPr lang="en-GB" sz="3200" b="0" i="1" smtClean="0">
                          <a:latin typeface="Cambria Math" panose="02040503050406030204" pitchFamily="18" charset="0"/>
                        </a:rPr>
                        <m:t> </m:t>
                      </m:r>
                    </m:oMath>
                  </m:oMathPara>
                </a14:m>
                <a:endParaRPr lang="en-GB" sz="3200" dirty="0"/>
              </a:p>
              <a:p>
                <a:endParaRPr lang="en-GB" sz="3600" dirty="0"/>
              </a:p>
            </p:txBody>
          </p:sp>
        </mc:Choice>
        <mc:Fallback xmlns="">
          <p:sp>
            <p:nvSpPr>
              <p:cNvPr id="5" name="TextBox 4">
                <a:extLst>
                  <a:ext uri="{FF2B5EF4-FFF2-40B4-BE49-F238E27FC236}">
                    <a16:creationId xmlns:a16="http://schemas.microsoft.com/office/drawing/2014/main" id="{06E94DD0-F4CC-4250-BA3D-BD2F95A710B7}"/>
                  </a:ext>
                </a:extLst>
              </p:cNvPr>
              <p:cNvSpPr txBox="1">
                <a:spLocks noRot="1" noChangeAspect="1" noMove="1" noResize="1" noEditPoints="1" noAdjustHandles="1" noChangeArrowheads="1" noChangeShapeType="1" noTextEdit="1"/>
              </p:cNvSpPr>
              <p:nvPr/>
            </p:nvSpPr>
            <p:spPr>
              <a:xfrm>
                <a:off x="234462" y="3840793"/>
                <a:ext cx="11662116" cy="2591094"/>
              </a:xfrm>
              <a:prstGeom prst="rect">
                <a:avLst/>
              </a:prstGeom>
              <a:blipFill>
                <a:blip r:embed="rId3"/>
                <a:stretch>
                  <a:fillRect l="-1045" t="-2118"/>
                </a:stretch>
              </a:blipFill>
            </p:spPr>
            <p:txBody>
              <a:bodyPr/>
              <a:lstStyle/>
              <a:p>
                <a:r>
                  <a:rPr lang="en-US">
                    <a:noFill/>
                  </a:rPr>
                  <a:t> </a:t>
                </a:r>
              </a:p>
            </p:txBody>
          </p:sp>
        </mc:Fallback>
      </mc:AlternateContent>
    </p:spTree>
    <p:extLst>
      <p:ext uri="{BB962C8B-B14F-4D97-AF65-F5344CB8AC3E}">
        <p14:creationId xmlns:p14="http://schemas.microsoft.com/office/powerpoint/2010/main" val="909887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Example 2:</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06E94DD0-F4CC-4250-BA3D-BD2F95A710B7}"/>
                  </a:ext>
                </a:extLst>
              </p:cNvPr>
              <p:cNvSpPr txBox="1">
                <a:spLocks noGrp="1"/>
              </p:cNvSpPr>
              <p:nvPr>
                <p:ph idx="1"/>
              </p:nvPr>
            </p:nvSpPr>
            <p:spPr>
              <a:xfrm>
                <a:off x="838200" y="1825625"/>
                <a:ext cx="10515600" cy="3113738"/>
              </a:xfrm>
              <a:prstGeom prst="rect">
                <a:avLst/>
              </a:prstGeom>
              <a:noFill/>
            </p:spPr>
            <p:txBody>
              <a:bodyPr wrap="square" rtlCol="0">
                <a:spAutoFit/>
              </a:bodyPr>
              <a:lstStyle/>
              <a:p>
                <a:pPr marL="0" indent="0">
                  <a:buNone/>
                </a:pPr>
                <a:r>
                  <a:rPr lang="en-GB" sz="2800" dirty="0"/>
                  <a:t>Example: </a:t>
                </a:r>
              </a:p>
              <a:p>
                <a:pPr marL="0" indent="0">
                  <a:buNone/>
                </a:pPr>
                <a:r>
                  <a:rPr lang="en-GB" sz="2800" i="1" dirty="0"/>
                  <a:t>	True OR False (</a:t>
                </a:r>
                <a14:m>
                  <m:oMath xmlns:m="http://schemas.openxmlformats.org/officeDocument/2006/math">
                    <m:sSub>
                      <m:sSubPr>
                        <m:ctrlPr>
                          <a:rPr lang="en-GB" sz="2800" i="1" smtClean="0">
                            <a:latin typeface="Cambria Math" panose="02040503050406030204" pitchFamily="18" charset="0"/>
                          </a:rPr>
                        </m:ctrlPr>
                      </m:sSubPr>
                      <m:e>
                        <m:r>
                          <a:rPr lang="en-GB" sz="2800" b="0" i="1" smtClean="0">
                            <a:latin typeface="Cambria Math" panose="02040503050406030204" pitchFamily="18" charset="0"/>
                          </a:rPr>
                          <m:t>𝑣</m:t>
                        </m:r>
                      </m:e>
                      <m:sub>
                        <m:r>
                          <a:rPr lang="en-GB" sz="2800" b="0" i="1" smtClean="0">
                            <a:latin typeface="Cambria Math" panose="02040503050406030204" pitchFamily="18" charset="0"/>
                          </a:rPr>
                          <m:t>1</m:t>
                        </m:r>
                      </m:sub>
                    </m:sSub>
                    <m:r>
                      <a:rPr lang="en-GB" sz="2800" b="0" i="1" smtClean="0">
                        <a:latin typeface="Cambria Math" panose="02040503050406030204" pitchFamily="18" charset="0"/>
                      </a:rPr>
                      <m:t> </m:t>
                    </m:r>
                    <m:r>
                      <a:rPr lang="en-GB" sz="2800" b="0" i="1" smtClean="0">
                        <a:latin typeface="Cambria Math" panose="02040503050406030204" pitchFamily="18" charset="0"/>
                      </a:rPr>
                      <m:t>𝑖𝑠</m:t>
                    </m:r>
                    <m:r>
                      <a:rPr lang="en-GB" sz="2800" b="0" i="1" smtClean="0">
                        <a:latin typeface="Cambria Math" panose="02040503050406030204" pitchFamily="18" charset="0"/>
                      </a:rPr>
                      <m:t> </m:t>
                    </m:r>
                    <m:r>
                      <a:rPr lang="en-US" sz="2800" b="0" i="1" smtClean="0">
                        <a:latin typeface="Cambria Math" panose="02040503050406030204" pitchFamily="18" charset="0"/>
                      </a:rPr>
                      <m:t>𝐹𝑎𝑙𝑠𝑒</m:t>
                    </m:r>
                    <m:r>
                      <a:rPr lang="en-GB" sz="2800" b="0" i="1" smtClean="0">
                        <a:latin typeface="Cambria Math" panose="02040503050406030204" pitchFamily="18" charset="0"/>
                      </a:rPr>
                      <m:t> </m:t>
                    </m:r>
                    <m:r>
                      <a:rPr lang="en-GB" sz="2800" b="0" i="1" smtClean="0">
                        <a:latin typeface="Cambria Math" panose="02040503050406030204" pitchFamily="18" charset="0"/>
                      </a:rPr>
                      <m:t>𝑎𝑛𝑑</m:t>
                    </m:r>
                    <m:r>
                      <a:rPr lang="en-GB" sz="2800" b="0" i="1" smtClean="0">
                        <a:latin typeface="Cambria Math" panose="02040503050406030204" pitchFamily="18" charset="0"/>
                      </a:rPr>
                      <m:t> </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𝑣</m:t>
                        </m:r>
                      </m:e>
                      <m:sub>
                        <m:r>
                          <a:rPr lang="en-GB" sz="2800" b="0" i="1" smtClean="0">
                            <a:latin typeface="Cambria Math" panose="02040503050406030204" pitchFamily="18" charset="0"/>
                          </a:rPr>
                          <m:t>2</m:t>
                        </m:r>
                      </m:sub>
                    </m:sSub>
                    <m:r>
                      <a:rPr lang="en-GB" sz="2800" b="0" i="1" smtClean="0">
                        <a:latin typeface="Cambria Math" panose="02040503050406030204" pitchFamily="18" charset="0"/>
                      </a:rPr>
                      <m:t> </m:t>
                    </m:r>
                    <m:r>
                      <a:rPr lang="en-GB" sz="2800" b="0" i="1" smtClean="0">
                        <a:latin typeface="Cambria Math" panose="02040503050406030204" pitchFamily="18" charset="0"/>
                      </a:rPr>
                      <m:t>𝑖𝑠</m:t>
                    </m:r>
                    <m:r>
                      <a:rPr lang="en-GB" sz="2800" b="0" i="1" smtClean="0">
                        <a:latin typeface="Cambria Math" panose="02040503050406030204" pitchFamily="18" charset="0"/>
                      </a:rPr>
                      <m:t> </m:t>
                    </m:r>
                    <m:r>
                      <a:rPr lang="en-GB" sz="2800" b="0" i="1" smtClean="0">
                        <a:latin typeface="Cambria Math" panose="02040503050406030204" pitchFamily="18" charset="0"/>
                      </a:rPr>
                      <m:t>𝐹𝑎𝑙𝑠𝑒</m:t>
                    </m:r>
                  </m:oMath>
                </a14:m>
                <a:r>
                  <a:rPr lang="en-GB" sz="2800" i="1" dirty="0"/>
                  <a:t>):</a:t>
                </a:r>
              </a:p>
              <a:p>
                <a:pPr marL="0" indent="0">
                  <a:buNone/>
                </a:pPr>
                <a:endParaRPr lang="en-GB" sz="2800" i="1" dirty="0"/>
              </a:p>
              <a:p>
                <a:pPr marL="0" indent="0">
                  <a:buNone/>
                </a:pPr>
                <a14:m>
                  <m:oMathPara xmlns:m="http://schemas.openxmlformats.org/officeDocument/2006/math">
                    <m:oMathParaPr>
                      <m:jc m:val="centerGroup"/>
                    </m:oMathParaPr>
                    <m:oMath xmlns:m="http://schemas.openxmlformats.org/officeDocument/2006/math">
                      <m:f>
                        <m:fPr>
                          <m:ctrlPr>
                            <a:rPr lang="en-GB" sz="3200" b="0" i="1" smtClean="0">
                              <a:latin typeface="Cambria Math" panose="02040503050406030204" pitchFamily="18" charset="0"/>
                            </a:rPr>
                          </m:ctrlPr>
                        </m:fPr>
                        <m:num>
                          <m:box>
                            <m:boxPr>
                              <m:ctrlPr>
                                <a:rPr lang="en-GB" sz="3200" b="0" i="1" smtClean="0">
                                  <a:latin typeface="Cambria Math" panose="02040503050406030204" pitchFamily="18" charset="0"/>
                                </a:rPr>
                              </m:ctrlPr>
                            </m:boxPr>
                            <m:e>
                              <m:argPr>
                                <m:argSz m:val="-1"/>
                              </m:argPr>
                              <m:f>
                                <m:fPr>
                                  <m:ctrlPr>
                                    <a:rPr lang="en-GB" sz="3200" b="0" i="1" smtClean="0">
                                      <a:latin typeface="Cambria Math" panose="02040503050406030204" pitchFamily="18" charset="0"/>
                                    </a:rPr>
                                  </m:ctrlPr>
                                </m:fPr>
                                <m:num/>
                                <m:den>
                                  <m:r>
                                    <a:rPr lang="en-US" sz="3200" b="0" i="1" smtClean="0">
                                      <a:latin typeface="Cambria Math" panose="02040503050406030204" pitchFamily="18" charset="0"/>
                                    </a:rPr>
                                    <m:t>𝐹𝐴𝐿𝑆𝐸</m:t>
                                  </m:r>
                                  <m:r>
                                    <a:rPr lang="en-GB" sz="3200" b="0" i="1" smtClean="0">
                                      <a:latin typeface="Cambria Math" panose="02040503050406030204" pitchFamily="18" charset="0"/>
                                    </a:rPr>
                                    <m:t>⇒</m:t>
                                  </m:r>
                                  <m:r>
                                    <a:rPr lang="en-US" sz="3200" b="0" i="1" smtClean="0">
                                      <a:latin typeface="Cambria Math" panose="02040503050406030204" pitchFamily="18" charset="0"/>
                                    </a:rPr>
                                    <m:t>𝐹𝐴𝐿𝑆𝐸</m:t>
                                  </m:r>
                                </m:den>
                              </m:f>
                              <m:r>
                                <a:rPr lang="en-GB" sz="3200" b="0" i="1" smtClean="0">
                                  <a:latin typeface="Cambria Math" panose="02040503050406030204" pitchFamily="18" charset="0"/>
                                </a:rPr>
                                <m:t>   </m:t>
                              </m:r>
                              <m:box>
                                <m:boxPr>
                                  <m:ctrlPr>
                                    <a:rPr lang="en-GB" sz="3200" b="0" i="1" smtClean="0">
                                      <a:latin typeface="Cambria Math" panose="02040503050406030204" pitchFamily="18" charset="0"/>
                                    </a:rPr>
                                  </m:ctrlPr>
                                </m:boxPr>
                                <m:e>
                                  <m:argPr>
                                    <m:argSz m:val="-1"/>
                                  </m:argPr>
                                  <m:f>
                                    <m:fPr>
                                      <m:ctrlPr>
                                        <a:rPr lang="en-GB" sz="3200" b="0" i="1" smtClean="0">
                                          <a:latin typeface="Cambria Math" panose="02040503050406030204" pitchFamily="18" charset="0"/>
                                        </a:rPr>
                                      </m:ctrlPr>
                                    </m:fPr>
                                    <m:num/>
                                    <m:den>
                                      <m:r>
                                        <a:rPr lang="en-GB" sz="3200" b="0" i="1" smtClean="0">
                                          <a:latin typeface="Cambria Math" panose="02040503050406030204" pitchFamily="18" charset="0"/>
                                        </a:rPr>
                                        <m:t>𝐹𝐴𝐿𝑆𝐸</m:t>
                                      </m:r>
                                      <m:r>
                                        <a:rPr lang="en-GB" sz="3200" b="0" i="1" smtClean="0">
                                          <a:latin typeface="Cambria Math" panose="02040503050406030204" pitchFamily="18" charset="0"/>
                                        </a:rPr>
                                        <m:t>⇒</m:t>
                                      </m:r>
                                      <m:r>
                                        <a:rPr lang="en-GB" sz="3200" b="0" i="1" smtClean="0">
                                          <a:latin typeface="Cambria Math" panose="02040503050406030204" pitchFamily="18" charset="0"/>
                                        </a:rPr>
                                        <m:t>𝐹𝐴𝐿𝑆𝐸</m:t>
                                      </m:r>
                                    </m:den>
                                  </m:f>
                                </m:e>
                              </m:box>
                            </m:e>
                          </m:box>
                        </m:num>
                        <m:den>
                          <m:r>
                            <a:rPr lang="en-US" sz="3200" b="0" i="1" smtClean="0">
                              <a:latin typeface="Cambria Math" panose="02040503050406030204" pitchFamily="18" charset="0"/>
                            </a:rPr>
                            <m:t>𝐹𝐴𝐿𝑆</m:t>
                          </m:r>
                          <m:r>
                            <a:rPr lang="en-GB" sz="3200" b="0" i="1" smtClean="0">
                              <a:latin typeface="Cambria Math" panose="02040503050406030204" pitchFamily="18" charset="0"/>
                            </a:rPr>
                            <m:t>𝐸</m:t>
                          </m:r>
                          <m:r>
                            <a:rPr lang="en-GB" sz="3200" b="0" i="1" smtClean="0">
                              <a:latin typeface="Cambria Math" panose="02040503050406030204" pitchFamily="18" charset="0"/>
                            </a:rPr>
                            <m:t> </m:t>
                          </m:r>
                          <m:r>
                            <a:rPr lang="en-GB" sz="3200" b="0" i="1" smtClean="0">
                              <a:latin typeface="Cambria Math" panose="02040503050406030204" pitchFamily="18" charset="0"/>
                            </a:rPr>
                            <m:t>𝑂𝑅</m:t>
                          </m:r>
                          <m:r>
                            <a:rPr lang="en-GB" sz="3200" b="0" i="1" smtClean="0">
                              <a:latin typeface="Cambria Math" panose="02040503050406030204" pitchFamily="18" charset="0"/>
                            </a:rPr>
                            <m:t> </m:t>
                          </m:r>
                          <m:r>
                            <a:rPr lang="en-GB" sz="3200" b="0" i="1" smtClean="0">
                              <a:latin typeface="Cambria Math" panose="02040503050406030204" pitchFamily="18" charset="0"/>
                            </a:rPr>
                            <m:t>𝐹𝐴𝐿𝑆𝐸</m:t>
                          </m:r>
                          <m:r>
                            <a:rPr lang="en-GB" sz="3200" b="0" i="1" smtClean="0">
                              <a:latin typeface="Cambria Math" panose="02040503050406030204" pitchFamily="18" charset="0"/>
                            </a:rPr>
                            <m:t>⇒</m:t>
                          </m:r>
                          <m:r>
                            <a:rPr lang="en-US" sz="3200" b="0" i="1" smtClean="0">
                              <a:latin typeface="Cambria Math" panose="02040503050406030204" pitchFamily="18" charset="0"/>
                            </a:rPr>
                            <m:t>𝐹𝐴𝐿𝑆𝐸</m:t>
                          </m:r>
                        </m:den>
                      </m:f>
                      <m:r>
                        <a:rPr lang="en-GB" sz="3200" b="0" i="1" smtClean="0">
                          <a:latin typeface="Cambria Math" panose="02040503050406030204" pitchFamily="18" charset="0"/>
                        </a:rPr>
                        <m:t> </m:t>
                      </m:r>
                    </m:oMath>
                  </m:oMathPara>
                </a14:m>
                <a:endParaRPr lang="en-GB" sz="3200" dirty="0"/>
              </a:p>
              <a:p>
                <a:endParaRPr lang="en-GB" sz="3600" dirty="0"/>
              </a:p>
            </p:txBody>
          </p:sp>
        </mc:Choice>
        <mc:Fallback xmlns="">
          <p:sp>
            <p:nvSpPr>
              <p:cNvPr id="4" name="Content Placeholder 3">
                <a:extLst>
                  <a:ext uri="{FF2B5EF4-FFF2-40B4-BE49-F238E27FC236}">
                    <a16:creationId xmlns:a16="http://schemas.microsoft.com/office/drawing/2014/main" id="{06E94DD0-F4CC-4250-BA3D-BD2F95A710B7}"/>
                  </a:ext>
                </a:extLst>
              </p:cNvPr>
              <p:cNvSpPr txBox="1">
                <a:spLocks noGrp="1" noRot="1" noChangeAspect="1" noMove="1" noResize="1" noEditPoints="1" noAdjustHandles="1" noChangeArrowheads="1" noChangeShapeType="1" noTextEdit="1"/>
              </p:cNvSpPr>
              <p:nvPr>
                <p:ph idx="1"/>
              </p:nvPr>
            </p:nvSpPr>
            <p:spPr>
              <a:xfrm>
                <a:off x="838200" y="1825625"/>
                <a:ext cx="10515600" cy="3113738"/>
              </a:xfrm>
              <a:prstGeom prst="rect">
                <a:avLst/>
              </a:prstGeom>
              <a:blipFill>
                <a:blip r:embed="rId2"/>
                <a:stretch>
                  <a:fillRect l="-1217" t="-3131"/>
                </a:stretch>
              </a:blipFill>
            </p:spPr>
            <p:txBody>
              <a:bodyPr/>
              <a:lstStyle/>
              <a:p>
                <a:r>
                  <a:rPr lang="en-US">
                    <a:noFill/>
                  </a:rPr>
                  <a:t> </a:t>
                </a:r>
              </a:p>
            </p:txBody>
          </p:sp>
        </mc:Fallback>
      </mc:AlternateContent>
    </p:spTree>
    <p:extLst>
      <p:ext uri="{BB962C8B-B14F-4D97-AF65-F5344CB8AC3E}">
        <p14:creationId xmlns:p14="http://schemas.microsoft.com/office/powerpoint/2010/main" val="1264330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Further Examples:</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0006" y="2233749"/>
            <a:ext cx="8617119" cy="1973078"/>
          </a:xfrm>
        </p:spPr>
      </p:pic>
    </p:spTree>
    <p:extLst>
      <p:ext uri="{BB962C8B-B14F-4D97-AF65-F5344CB8AC3E}">
        <p14:creationId xmlns:p14="http://schemas.microsoft.com/office/powerpoint/2010/main" val="1564843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95451"/>
            <a:ext cx="10515600" cy="1214846"/>
          </a:xfrm>
        </p:spPr>
        <p:txBody>
          <a:bodyPr/>
          <a:lstStyle/>
          <a:p>
            <a:pPr marL="0" indent="0" algn="ctr">
              <a:buNone/>
            </a:pPr>
            <a:r>
              <a:rPr lang="en-US" b="1" dirty="0"/>
              <a:t>Using operational semantics for functional programming, give examples for arithmetic and Boolean evaluations</a:t>
            </a:r>
          </a:p>
        </p:txBody>
      </p:sp>
    </p:spTree>
    <p:extLst>
      <p:ext uri="{BB962C8B-B14F-4D97-AF65-F5344CB8AC3E}">
        <p14:creationId xmlns:p14="http://schemas.microsoft.com/office/powerpoint/2010/main" val="135812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Example 2:</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4298" y="2207622"/>
            <a:ext cx="8353024" cy="2116184"/>
          </a:xfrm>
        </p:spPr>
      </p:pic>
    </p:spTree>
    <p:extLst>
      <p:ext uri="{BB962C8B-B14F-4D97-AF65-F5344CB8AC3E}">
        <p14:creationId xmlns:p14="http://schemas.microsoft.com/office/powerpoint/2010/main" val="2427539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Example 3:</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2492" y="1997865"/>
            <a:ext cx="7460872" cy="2362610"/>
          </a:xfrm>
        </p:spPr>
      </p:pic>
    </p:spTree>
    <p:extLst>
      <p:ext uri="{BB962C8B-B14F-4D97-AF65-F5344CB8AC3E}">
        <p14:creationId xmlns:p14="http://schemas.microsoft.com/office/powerpoint/2010/main" val="3495078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34145"/>
            <a:ext cx="10515600" cy="3142818"/>
          </a:xfrm>
        </p:spPr>
        <p:txBody>
          <a:bodyPr/>
          <a:lstStyle/>
          <a:p>
            <a:pPr marL="0" indent="0" algn="ctr">
              <a:buNone/>
            </a:pPr>
            <a:r>
              <a:rPr lang="en-US" b="1" dirty="0"/>
              <a:t>Discuss Lambda Calculus and its use for functions in functional programing paradigm giving examples</a:t>
            </a:r>
          </a:p>
        </p:txBody>
      </p:sp>
    </p:spTree>
    <p:extLst>
      <p:ext uri="{BB962C8B-B14F-4D97-AF65-F5344CB8AC3E}">
        <p14:creationId xmlns:p14="http://schemas.microsoft.com/office/powerpoint/2010/main" val="2186505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6866"/>
          </a:xfrm>
        </p:spPr>
        <p:txBody>
          <a:bodyPr>
            <a:normAutofit fontScale="90000"/>
          </a:bodyPr>
          <a:lstStyle/>
          <a:p>
            <a:r>
              <a:rPr lang="en-US" dirty="0"/>
              <a:t>Then we understand what Lambda Calculus is:</a:t>
            </a:r>
          </a:p>
        </p:txBody>
      </p:sp>
      <p:sp>
        <p:nvSpPr>
          <p:cNvPr id="3" name="Content Placeholder 2"/>
          <p:cNvSpPr>
            <a:spLocks noGrp="1"/>
          </p:cNvSpPr>
          <p:nvPr>
            <p:ph idx="1"/>
          </p:nvPr>
        </p:nvSpPr>
        <p:spPr>
          <a:xfrm>
            <a:off x="838200" y="1041992"/>
            <a:ext cx="10515600" cy="5450882"/>
          </a:xfrm>
        </p:spPr>
        <p:txBody>
          <a:bodyPr>
            <a:normAutofit fontScale="92500" lnSpcReduction="10000"/>
          </a:bodyPr>
          <a:lstStyle/>
          <a:p>
            <a:endParaRPr lang="en-US" dirty="0"/>
          </a:p>
          <a:p>
            <a:r>
              <a:rPr lang="en-US" dirty="0"/>
              <a:t>The Lambda Calculus is a model of computation developed in the 1930s by the mathematician Alonzo Church. You are probably aware of the more famous model for computation developed around the same time by Alan Turing: the Turing Machine. However, while the Turing Machine is based on a hypothetical physical machine (involving tapes from which instructions are read and written) the Lambda Calculus was conceived as a set of rules and operations for function abstraction and application. It has been proven that, as a model of computation, the Lambda Calculus is just as powerful as Turing Machines, that is, any computation that can be modelled with a Turing Machine can also be modeled with the Lambda Calculus.</a:t>
            </a:r>
          </a:p>
          <a:p>
            <a:r>
              <a:rPr lang="en-US" dirty="0"/>
              <a:t>The Lambda Calculus is also important to study as it is the basis of functional programming. The operations we can apply to Lambda Calculus expressions to simplify (or reduce) them, or to prove equivalence, can also be applied to pure functions in a programming language that supports </a:t>
            </a:r>
            <a:r>
              <a:rPr lang="en-US" dirty="0">
                <a:hlinkClick r:id="rId2"/>
              </a:rPr>
              <a:t>higher-order functions</a:t>
            </a:r>
            <a:r>
              <a:rPr lang="en-US" dirty="0"/>
              <a:t>.</a:t>
            </a:r>
          </a:p>
          <a:p>
            <a:endParaRPr lang="en-US" dirty="0"/>
          </a:p>
        </p:txBody>
      </p:sp>
    </p:spTree>
    <p:extLst>
      <p:ext uri="{BB962C8B-B14F-4D97-AF65-F5344CB8AC3E}">
        <p14:creationId xmlns:p14="http://schemas.microsoft.com/office/powerpoint/2010/main" val="303166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9396"/>
          </a:xfrm>
        </p:spPr>
        <p:txBody>
          <a:bodyPr/>
          <a:lstStyle/>
          <a:p>
            <a:r>
              <a:rPr lang="en-US" b="1" u="sng" dirty="0"/>
              <a:t>Lambda Expressions</a:t>
            </a:r>
            <a:endParaRPr lang="en-US" dirty="0"/>
          </a:p>
        </p:txBody>
      </p:sp>
      <p:sp>
        <p:nvSpPr>
          <p:cNvPr id="3" name="Content Placeholder 2"/>
          <p:cNvSpPr>
            <a:spLocks noGrp="1"/>
          </p:cNvSpPr>
          <p:nvPr>
            <p:ph idx="1"/>
          </p:nvPr>
        </p:nvSpPr>
        <p:spPr>
          <a:xfrm>
            <a:off x="838200" y="1084522"/>
            <a:ext cx="10515600" cy="5408352"/>
          </a:xfrm>
        </p:spPr>
        <p:txBody>
          <a:bodyPr>
            <a:normAutofit fontScale="92500" lnSpcReduction="10000"/>
          </a:bodyPr>
          <a:lstStyle/>
          <a:p>
            <a:r>
              <a:rPr lang="en-US" dirty="0"/>
              <a:t>Lambda Calculus expressions are written with a standard system of notation. It is worth looking at this notation before studying </a:t>
            </a:r>
            <a:r>
              <a:rPr lang="en-US" dirty="0" err="1"/>
              <a:t>haskell</a:t>
            </a:r>
            <a:r>
              <a:rPr lang="en-US" dirty="0"/>
              <a:t>-like languages because it was the inspiration for Haskell syntax. Here is a simple Lambda Abstraction of a function:</a:t>
            </a:r>
          </a:p>
          <a:p>
            <a:r>
              <a:rPr lang="el-GR" dirty="0"/>
              <a:t>λ</a:t>
            </a:r>
            <a:r>
              <a:rPr lang="en-US" dirty="0"/>
              <a:t>x. x</a:t>
            </a:r>
          </a:p>
          <a:p>
            <a:r>
              <a:rPr lang="en-US" dirty="0"/>
              <a:t>The λ (Greek letter Lambda) simply denotes the start of a function expression. Then follows a list of parameters (in this case we have only a single parameter called x) terminated by “.”</a:t>
            </a:r>
          </a:p>
          <a:p>
            <a:r>
              <a:rPr lang="en-US" dirty="0"/>
              <a:t> Then follows the function body, an expression returned by the function when it is applied. </a:t>
            </a:r>
          </a:p>
          <a:p>
            <a:r>
              <a:rPr lang="en-US" dirty="0"/>
              <a:t>The variable x is said to be bound to the parameter. A bound variable: appears in the function body as well as the parameter list.</a:t>
            </a:r>
          </a:p>
          <a:p>
            <a:r>
              <a:rPr lang="en-US" dirty="0"/>
              <a:t> Variables that appear in the function body but not in the parameter list are said to be free. Example </a:t>
            </a:r>
            <a:r>
              <a:rPr lang="el-GR" dirty="0"/>
              <a:t>λ</a:t>
            </a:r>
            <a:r>
              <a:rPr lang="en-US" dirty="0"/>
              <a:t>x. </a:t>
            </a:r>
            <a:r>
              <a:rPr lang="en-US" dirty="0" err="1"/>
              <a:t>xy</a:t>
            </a:r>
            <a:endParaRPr lang="en-US" dirty="0"/>
          </a:p>
          <a:p>
            <a:endParaRPr lang="en-US" dirty="0"/>
          </a:p>
        </p:txBody>
      </p:sp>
    </p:spTree>
    <p:extLst>
      <p:ext uri="{BB962C8B-B14F-4D97-AF65-F5344CB8AC3E}">
        <p14:creationId xmlns:p14="http://schemas.microsoft.com/office/powerpoint/2010/main" val="2121884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1926"/>
          </a:xfrm>
        </p:spPr>
        <p:txBody>
          <a:bodyPr>
            <a:normAutofit/>
          </a:bodyPr>
          <a:lstStyle/>
          <a:p>
            <a:r>
              <a:rPr lang="en-US" dirty="0"/>
              <a:t>Things to note about Lambda Expressions</a:t>
            </a:r>
          </a:p>
        </p:txBody>
      </p:sp>
      <p:sp>
        <p:nvSpPr>
          <p:cNvPr id="3" name="Content Placeholder 2"/>
          <p:cNvSpPr>
            <a:spLocks noGrp="1"/>
          </p:cNvSpPr>
          <p:nvPr>
            <p:ph idx="1"/>
          </p:nvPr>
        </p:nvSpPr>
        <p:spPr>
          <a:xfrm>
            <a:off x="1097280" y="1127052"/>
            <a:ext cx="10058400" cy="5365821"/>
          </a:xfrm>
        </p:spPr>
        <p:txBody>
          <a:bodyPr>
            <a:normAutofit fontScale="77500" lnSpcReduction="20000"/>
          </a:bodyPr>
          <a:lstStyle/>
          <a:p>
            <a:pPr marL="457200" lvl="0" indent="-457200">
              <a:buFont typeface="+mj-lt"/>
              <a:buAutoNum type="arabicPeriod"/>
            </a:pPr>
            <a:r>
              <a:rPr lang="en-US" dirty="0"/>
              <a:t>A lambda expression has no name, it is anonymous. Note that anonymous functions in languages like JavaScript and Python are also frequently called lambda expressions, or just lambdas. Now you know why.</a:t>
            </a:r>
          </a:p>
          <a:p>
            <a:pPr marL="457200" lvl="0" indent="-457200">
              <a:buFont typeface="+mj-lt"/>
              <a:buAutoNum type="arabicPeriod"/>
            </a:pPr>
            <a:r>
              <a:rPr lang="en-US" dirty="0"/>
              <a:t>The only values that Lambda Calculus variables can take on is other functions (i.e. lambda expressions). It’s lambdas all the way down! However, to actually model and perform useful computations we say that certain expressions represent values. See the discussion of Church Encodings, below, to see how this is done.</a:t>
            </a:r>
          </a:p>
          <a:p>
            <a:pPr marL="457200" lvl="0" indent="-457200">
              <a:buFont typeface="+mj-lt"/>
              <a:buAutoNum type="arabicPeriod"/>
            </a:pPr>
            <a:r>
              <a:rPr lang="en-US" dirty="0"/>
              <a:t>The names of variables bound to parameters in a lambda expression are only meaningful within the context of that expression. Thus, </a:t>
            </a:r>
            <a:r>
              <a:rPr lang="en-US" dirty="0" err="1"/>
              <a:t>λx.x</a:t>
            </a:r>
            <a:r>
              <a:rPr lang="en-US" dirty="0"/>
              <a:t> is semantically equivalent (or alpha equivalent) to </a:t>
            </a:r>
            <a:r>
              <a:rPr lang="en-US" dirty="0" err="1"/>
              <a:t>λy.y</a:t>
            </a:r>
            <a:r>
              <a:rPr lang="en-US" dirty="0"/>
              <a:t> or any other possible renaming of the variable.</a:t>
            </a:r>
          </a:p>
          <a:p>
            <a:pPr marL="457200" lvl="0" indent="-457200">
              <a:buFont typeface="+mj-lt"/>
              <a:buAutoNum type="arabicPeriod"/>
            </a:pPr>
            <a:r>
              <a:rPr lang="en-US" dirty="0"/>
              <a:t>Lambda functions can have multiple parameters in the parameter list, e.g.: </a:t>
            </a:r>
            <a:r>
              <a:rPr lang="en-US" dirty="0" err="1"/>
              <a:t>λxy</a:t>
            </a:r>
            <a:r>
              <a:rPr lang="en-US" dirty="0"/>
              <a:t>. x y, but they are implicitly curried (e.g. a sequence of nested univariate functions). Thus the following are all equivalent:</a:t>
            </a:r>
          </a:p>
          <a:p>
            <a:pPr marL="0" lvl="0" indent="0">
              <a:buNone/>
            </a:pPr>
            <a:r>
              <a:rPr lang="es-ES" dirty="0"/>
              <a:t>   </a:t>
            </a:r>
            <a:r>
              <a:rPr lang="es-ES" dirty="0" err="1"/>
              <a:t>λxy</a:t>
            </a:r>
            <a:r>
              <a:rPr lang="es-ES" dirty="0"/>
              <a:t>. x y</a:t>
            </a:r>
          </a:p>
          <a:p>
            <a:pPr marL="0" lvl="0" indent="0">
              <a:buNone/>
            </a:pPr>
            <a:r>
              <a:rPr lang="es-ES" dirty="0"/>
              <a:t>=  </a:t>
            </a:r>
            <a:r>
              <a:rPr lang="es-ES" dirty="0" err="1"/>
              <a:t>λx</a:t>
            </a:r>
            <a:r>
              <a:rPr lang="es-ES" dirty="0"/>
              <a:t>. </a:t>
            </a:r>
            <a:r>
              <a:rPr lang="es-ES" dirty="0" err="1"/>
              <a:t>λy</a:t>
            </a:r>
            <a:r>
              <a:rPr lang="es-ES" dirty="0"/>
              <a:t>. x y</a:t>
            </a:r>
          </a:p>
          <a:p>
            <a:pPr marL="0" lvl="0" indent="0">
              <a:buNone/>
            </a:pPr>
            <a:r>
              <a:rPr lang="es-ES" dirty="0"/>
              <a:t>=  </a:t>
            </a:r>
            <a:r>
              <a:rPr lang="es-ES" dirty="0" err="1"/>
              <a:t>λx</a:t>
            </a:r>
            <a:r>
              <a:rPr lang="es-ES" dirty="0"/>
              <a:t>. (</a:t>
            </a:r>
            <a:r>
              <a:rPr lang="es-ES" dirty="0" err="1"/>
              <a:t>λy</a:t>
            </a:r>
            <a:r>
              <a:rPr lang="es-ES" dirty="0"/>
              <a:t>. x y)</a:t>
            </a:r>
            <a:endParaRPr lang="en-US" dirty="0"/>
          </a:p>
        </p:txBody>
      </p:sp>
    </p:spTree>
    <p:extLst>
      <p:ext uri="{BB962C8B-B14F-4D97-AF65-F5344CB8AC3E}">
        <p14:creationId xmlns:p14="http://schemas.microsoft.com/office/powerpoint/2010/main" val="274502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E81A-2884-4A62-B9DF-ABBE71BC39FB}"/>
              </a:ext>
            </a:extLst>
          </p:cNvPr>
          <p:cNvSpPr>
            <a:spLocks noGrp="1"/>
          </p:cNvSpPr>
          <p:nvPr>
            <p:ph type="title"/>
          </p:nvPr>
        </p:nvSpPr>
        <p:spPr/>
        <p:txBody>
          <a:bodyPr>
            <a:normAutofit/>
          </a:bodyPr>
          <a:lstStyle/>
          <a:p>
            <a:r>
              <a:rPr lang="en-US" sz="3600" b="1" i="0" u="none" strike="noStrike" baseline="0" dirty="0">
                <a:solidFill>
                  <a:srgbClr val="000000"/>
                </a:solidFill>
                <a:latin typeface="Times New Roman" panose="02020603050405020304" pitchFamily="18" charset="0"/>
              </a:rPr>
              <a:t>Combinators</a:t>
            </a:r>
            <a:endParaRPr lang="en-US" sz="3600" dirty="0"/>
          </a:p>
        </p:txBody>
      </p:sp>
      <p:sp>
        <p:nvSpPr>
          <p:cNvPr id="3" name="Content Placeholder 2">
            <a:extLst>
              <a:ext uri="{FF2B5EF4-FFF2-40B4-BE49-F238E27FC236}">
                <a16:creationId xmlns:a16="http://schemas.microsoft.com/office/drawing/2014/main" id="{E1B74994-F3BB-4DCB-BA96-88E2809D483C}"/>
              </a:ext>
            </a:extLst>
          </p:cNvPr>
          <p:cNvSpPr>
            <a:spLocks noGrp="1"/>
          </p:cNvSpPr>
          <p:nvPr>
            <p:ph idx="1"/>
          </p:nvPr>
        </p:nvSpPr>
        <p:spPr/>
        <p:txBody>
          <a:bodyPr>
            <a:normAutofit/>
          </a:bodyPr>
          <a:lstStyle/>
          <a:p>
            <a:pPr marL="0" indent="0">
              <a:buNone/>
            </a:pPr>
            <a:r>
              <a:rPr lang="en-US" sz="1800" b="1" i="0" u="none" strike="noStrike" baseline="0" dirty="0">
                <a:solidFill>
                  <a:srgbClr val="000000"/>
                </a:solidFill>
                <a:latin typeface="Times New Roman" panose="02020603050405020304" pitchFamily="18" charset="0"/>
              </a:rPr>
              <a:t> </a:t>
            </a:r>
          </a:p>
          <a:p>
            <a:pPr marL="0" indent="0">
              <a:buNone/>
            </a:pPr>
            <a:endParaRPr lang="en-US" sz="1800" b="1" i="0" u="none" strike="noStrike" baseline="0" dirty="0">
              <a:solidFill>
                <a:srgbClr val="000000"/>
              </a:solidFill>
              <a:latin typeface="Times New Roman" panose="02020603050405020304" pitchFamily="18" charset="0"/>
            </a:endParaRPr>
          </a:p>
          <a:p>
            <a:pPr marL="0" indent="0">
              <a:buNone/>
            </a:pPr>
            <a:r>
              <a:rPr lang="en-US" dirty="0"/>
              <a:t>A combinator is a lambda expression (function) with no free variables.</a:t>
            </a:r>
          </a:p>
          <a:p>
            <a:pPr marL="0" indent="0">
              <a:buNone/>
            </a:pPr>
            <a:r>
              <a:rPr lang="en-US" dirty="0"/>
              <a:t>Thus, the expression </a:t>
            </a:r>
            <a:r>
              <a:rPr lang="en-US" dirty="0" err="1"/>
              <a:t>λx</a:t>
            </a:r>
            <a:r>
              <a:rPr lang="en-US" dirty="0"/>
              <a:t>. x is a combinator because the variable x is bound to the parameter. The expression </a:t>
            </a:r>
            <a:r>
              <a:rPr lang="en-US" dirty="0" err="1"/>
              <a:t>λx</a:t>
            </a:r>
            <a:r>
              <a:rPr lang="en-US" dirty="0"/>
              <a:t>. x y is not a combinator, because y is not bound to any parameter, it is free.</a:t>
            </a:r>
          </a:p>
        </p:txBody>
      </p:sp>
    </p:spTree>
    <p:extLst>
      <p:ext uri="{BB962C8B-B14F-4D97-AF65-F5344CB8AC3E}">
        <p14:creationId xmlns:p14="http://schemas.microsoft.com/office/powerpoint/2010/main" val="858231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7FF37-7DA3-4F0A-AA4D-A9549A42786B}"/>
              </a:ext>
            </a:extLst>
          </p:cNvPr>
          <p:cNvSpPr>
            <a:spLocks noGrp="1"/>
          </p:cNvSpPr>
          <p:nvPr>
            <p:ph type="title"/>
          </p:nvPr>
        </p:nvSpPr>
        <p:spPr>
          <a:xfrm>
            <a:off x="838200" y="365126"/>
            <a:ext cx="10515600" cy="825722"/>
          </a:xfrm>
        </p:spPr>
        <p:txBody>
          <a:bodyPr/>
          <a:lstStyle/>
          <a:p>
            <a:r>
              <a:rPr lang="en-US" sz="4400" b="1" i="0" u="none" strike="noStrike" baseline="0" dirty="0">
                <a:solidFill>
                  <a:srgbClr val="000000"/>
                </a:solidFill>
                <a:latin typeface="Times New Roman" panose="02020603050405020304" pitchFamily="18" charset="0"/>
              </a:rPr>
              <a:t>Evaluating Lambda Calculus </a:t>
            </a:r>
            <a:endParaRPr lang="en-US" dirty="0"/>
          </a:p>
        </p:txBody>
      </p:sp>
      <p:sp>
        <p:nvSpPr>
          <p:cNvPr id="3" name="Content Placeholder 2">
            <a:extLst>
              <a:ext uri="{FF2B5EF4-FFF2-40B4-BE49-F238E27FC236}">
                <a16:creationId xmlns:a16="http://schemas.microsoft.com/office/drawing/2014/main" id="{2015F17F-C1EC-4CAB-AA4C-CD9A8BC44DD2}"/>
              </a:ext>
            </a:extLst>
          </p:cNvPr>
          <p:cNvSpPr>
            <a:spLocks noGrp="1"/>
          </p:cNvSpPr>
          <p:nvPr>
            <p:ph idx="1"/>
          </p:nvPr>
        </p:nvSpPr>
        <p:spPr>
          <a:xfrm>
            <a:off x="838200" y="1190848"/>
            <a:ext cx="10515600" cy="5302026"/>
          </a:xfrm>
        </p:spPr>
        <p:txBody>
          <a:bodyPr>
            <a:normAutofit fontScale="92500" lnSpcReduction="10000"/>
          </a:bodyPr>
          <a:lstStyle/>
          <a:p>
            <a:pPr marL="0" indent="0">
              <a:buNone/>
            </a:pPr>
            <a:r>
              <a:rPr lang="el-GR" dirty="0"/>
              <a:t>(λ</a:t>
            </a:r>
            <a:r>
              <a:rPr lang="en-US" dirty="0"/>
              <a:t>x. x) y</a:t>
            </a:r>
          </a:p>
          <a:p>
            <a:pPr marL="0" indent="0">
              <a:buNone/>
            </a:pPr>
            <a:endParaRPr lang="en-US" dirty="0"/>
          </a:p>
          <a:p>
            <a:pPr marL="0" indent="0">
              <a:buNone/>
            </a:pPr>
            <a:r>
              <a:rPr lang="en-US" dirty="0"/>
              <a:t>We can reduce this expression to a simpler form by a substitution, indicated by a bit of intermediate notation. Two types of annotations are commonly seen, you can use either (or both!):</a:t>
            </a:r>
          </a:p>
          <a:p>
            <a:pPr marL="0" indent="0">
              <a:buNone/>
            </a:pPr>
            <a:r>
              <a:rPr lang="en-US" dirty="0"/>
              <a:t>(</a:t>
            </a:r>
            <a:r>
              <a:rPr lang="en-US" dirty="0" err="1"/>
              <a:t>λx</a:t>
            </a:r>
            <a:r>
              <a:rPr lang="en-US" dirty="0"/>
              <a:t>. x) y      [x:=y]    -- an annotation on the right showing the substitution that will be applied to the expression on the left</a:t>
            </a:r>
          </a:p>
          <a:p>
            <a:pPr marL="0" indent="0">
              <a:buNone/>
            </a:pPr>
            <a:r>
              <a:rPr lang="en-US" dirty="0"/>
              <a:t>(</a:t>
            </a:r>
            <a:r>
              <a:rPr lang="en-US" dirty="0" err="1"/>
              <a:t>λx</a:t>
            </a:r>
            <a:r>
              <a:rPr lang="en-US" dirty="0"/>
              <a:t> [x:=y].x)            -- an annotation inside the parameter list showing the substitution that will be performed inside the body (arguments have already been removed)</a:t>
            </a:r>
          </a:p>
          <a:p>
            <a:pPr marL="0" indent="0">
              <a:buNone/>
            </a:pPr>
            <a:r>
              <a:rPr lang="en-US" dirty="0"/>
              <a:t>Now we perform the substitution in the body of the expression and throw away the head, since all the bound variables are substituted, leaving only:</a:t>
            </a:r>
          </a:p>
          <a:p>
            <a:pPr marL="0" indent="0">
              <a:buNone/>
            </a:pPr>
            <a:r>
              <a:rPr lang="en-US" dirty="0"/>
              <a:t>y</a:t>
            </a:r>
          </a:p>
          <a:p>
            <a:pPr marL="0" indent="0">
              <a:buNone/>
            </a:pPr>
            <a:endParaRPr lang="en-US" dirty="0"/>
          </a:p>
        </p:txBody>
      </p:sp>
    </p:spTree>
    <p:extLst>
      <p:ext uri="{BB962C8B-B14F-4D97-AF65-F5344CB8AC3E}">
        <p14:creationId xmlns:p14="http://schemas.microsoft.com/office/powerpoint/2010/main" val="3764964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FAF63-9465-4769-9D25-A99E7F7A53C1}"/>
              </a:ext>
            </a:extLst>
          </p:cNvPr>
          <p:cNvSpPr>
            <a:spLocks noGrp="1"/>
          </p:cNvSpPr>
          <p:nvPr>
            <p:ph type="title"/>
          </p:nvPr>
        </p:nvSpPr>
        <p:spPr/>
        <p:txBody>
          <a:bodyPr/>
          <a:lstStyle/>
          <a:p>
            <a:r>
              <a:rPr lang="en-US" b="1" dirty="0"/>
              <a:t>Alpha Equivalence</a:t>
            </a:r>
          </a:p>
        </p:txBody>
      </p:sp>
      <p:sp>
        <p:nvSpPr>
          <p:cNvPr id="4" name="Content Placeholder 3">
            <a:extLst>
              <a:ext uri="{FF2B5EF4-FFF2-40B4-BE49-F238E27FC236}">
                <a16:creationId xmlns:a16="http://schemas.microsoft.com/office/drawing/2014/main" id="{D50603E1-9491-4CCC-8BDC-20E1D97F6D87}"/>
              </a:ext>
            </a:extLst>
          </p:cNvPr>
          <p:cNvSpPr>
            <a:spLocks noGrp="1"/>
          </p:cNvSpPr>
          <p:nvPr>
            <p:ph idx="1"/>
          </p:nvPr>
        </p:nvSpPr>
        <p:spPr/>
        <p:txBody>
          <a:bodyPr/>
          <a:lstStyle/>
          <a:p>
            <a:r>
              <a:rPr lang="en-US" dirty="0"/>
              <a:t>Alpha Equivalence variables can be arbitrarily renamed as long as the names remain consistent within the scope of the expression.</a:t>
            </a:r>
          </a:p>
          <a:p>
            <a:endParaRPr lang="en-US" dirty="0"/>
          </a:p>
          <a:p>
            <a:r>
              <a:rPr lang="en-US" dirty="0" err="1"/>
              <a:t>λxy.yx</a:t>
            </a:r>
            <a:r>
              <a:rPr lang="en-US" dirty="0"/>
              <a:t> = </a:t>
            </a:r>
            <a:r>
              <a:rPr lang="en-US" dirty="0" err="1"/>
              <a:t>λwv.vw</a:t>
            </a:r>
            <a:endParaRPr lang="en-US" dirty="0"/>
          </a:p>
        </p:txBody>
      </p:sp>
    </p:spTree>
    <p:extLst>
      <p:ext uri="{BB962C8B-B14F-4D97-AF65-F5344CB8AC3E}">
        <p14:creationId xmlns:p14="http://schemas.microsoft.com/office/powerpoint/2010/main" val="1013984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E5277-7045-4671-BAB5-BC15EBF3AC77}"/>
              </a:ext>
            </a:extLst>
          </p:cNvPr>
          <p:cNvSpPr>
            <a:spLocks noGrp="1"/>
          </p:cNvSpPr>
          <p:nvPr>
            <p:ph type="title"/>
          </p:nvPr>
        </p:nvSpPr>
        <p:spPr/>
        <p:txBody>
          <a:bodyPr/>
          <a:lstStyle/>
          <a:p>
            <a:r>
              <a:rPr lang="en-US" sz="4400" b="1" i="0" u="none" strike="noStrike" baseline="0" dirty="0">
                <a:solidFill>
                  <a:srgbClr val="000000"/>
                </a:solidFill>
                <a:latin typeface="Times New Roman" panose="02020603050405020304" pitchFamily="18" charset="0"/>
              </a:rPr>
              <a:t>Beta Reduction</a:t>
            </a:r>
            <a:endParaRPr lang="en-US" dirty="0"/>
          </a:p>
        </p:txBody>
      </p:sp>
      <p:sp>
        <p:nvSpPr>
          <p:cNvPr id="3" name="Content Placeholder 2">
            <a:extLst>
              <a:ext uri="{FF2B5EF4-FFF2-40B4-BE49-F238E27FC236}">
                <a16:creationId xmlns:a16="http://schemas.microsoft.com/office/drawing/2014/main" id="{63177EBD-7DA9-4800-BCD6-37ACFB473BB4}"/>
              </a:ext>
            </a:extLst>
          </p:cNvPr>
          <p:cNvSpPr>
            <a:spLocks noGrp="1"/>
          </p:cNvSpPr>
          <p:nvPr>
            <p:ph idx="1"/>
          </p:nvPr>
        </p:nvSpPr>
        <p:spPr/>
        <p:txBody>
          <a:bodyPr>
            <a:normAutofit fontScale="92500" lnSpcReduction="10000"/>
          </a:bodyPr>
          <a:lstStyle/>
          <a:p>
            <a:pPr marL="0" indent="0">
              <a:buNone/>
            </a:pPr>
            <a:r>
              <a:rPr lang="en-US" dirty="0"/>
              <a:t>This first reduction rule, substituting the arguments of a function application to all occurrences of that parameter inside the function body, is called beta reduction.</a:t>
            </a:r>
          </a:p>
          <a:p>
            <a:pPr marL="0" indent="0">
              <a:buNone/>
            </a:pPr>
            <a:r>
              <a:rPr lang="en-US" dirty="0"/>
              <a:t>Beta Reduction functions are applied to their arguments by substituting the text of the argument in the body of the function</a:t>
            </a:r>
          </a:p>
          <a:p>
            <a:pPr marL="0" indent="0">
              <a:buNone/>
            </a:pPr>
            <a:endParaRPr lang="en-US" dirty="0"/>
          </a:p>
          <a:p>
            <a:pPr marL="0" indent="0">
              <a:buNone/>
            </a:pPr>
            <a:r>
              <a:rPr lang="en-US" dirty="0"/>
              <a:t>(</a:t>
            </a:r>
            <a:r>
              <a:rPr lang="en-US" dirty="0" err="1"/>
              <a:t>λx</a:t>
            </a:r>
            <a:r>
              <a:rPr lang="en-US" dirty="0"/>
              <a:t>. x) y</a:t>
            </a:r>
          </a:p>
          <a:p>
            <a:pPr marL="0" indent="0">
              <a:buNone/>
            </a:pPr>
            <a:r>
              <a:rPr lang="en-US" dirty="0"/>
              <a:t>= (</a:t>
            </a:r>
            <a:r>
              <a:rPr lang="en-US" dirty="0" err="1"/>
              <a:t>λx</a:t>
            </a:r>
            <a:r>
              <a:rPr lang="en-US" dirty="0"/>
              <a:t> [x:=y]. x)     - we indicate the substitution that is going to occur inside []</a:t>
            </a:r>
          </a:p>
          <a:p>
            <a:pPr marL="0" indent="0">
              <a:buNone/>
            </a:pPr>
            <a:r>
              <a:rPr lang="en-US" dirty="0"/>
              <a:t>= x [x:=y]           - an alternative way to show the substitution</a:t>
            </a:r>
          </a:p>
          <a:p>
            <a:pPr marL="0" indent="0">
              <a:buNone/>
            </a:pPr>
            <a:r>
              <a:rPr lang="en-US" dirty="0"/>
              <a:t>= y</a:t>
            </a:r>
          </a:p>
        </p:txBody>
      </p:sp>
    </p:spTree>
    <p:extLst>
      <p:ext uri="{BB962C8B-B14F-4D97-AF65-F5344CB8AC3E}">
        <p14:creationId xmlns:p14="http://schemas.microsoft.com/office/powerpoint/2010/main" val="1358393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70899"/>
          </a:xfrm>
        </p:spPr>
        <p:txBody>
          <a:bodyPr>
            <a:normAutofit/>
          </a:bodyPr>
          <a:lstStyle/>
          <a:p>
            <a:pPr algn="ctr"/>
            <a:r>
              <a:rPr lang="en-US" sz="2800" b="1" dirty="0">
                <a:latin typeface="Calibri body"/>
              </a:rPr>
              <a:t>The evaluation of arithmetic expressions </a:t>
            </a:r>
          </a:p>
        </p:txBody>
      </p:sp>
    </p:spTree>
    <p:extLst>
      <p:ext uri="{BB962C8B-B14F-4D97-AF65-F5344CB8AC3E}">
        <p14:creationId xmlns:p14="http://schemas.microsoft.com/office/powerpoint/2010/main" val="36973681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9431A-29E0-44F1-BD9D-74D7EA650483}"/>
              </a:ext>
            </a:extLst>
          </p:cNvPr>
          <p:cNvSpPr>
            <a:spLocks noGrp="1"/>
          </p:cNvSpPr>
          <p:nvPr>
            <p:ph type="title"/>
          </p:nvPr>
        </p:nvSpPr>
        <p:spPr/>
        <p:txBody>
          <a:bodyPr/>
          <a:lstStyle/>
          <a:p>
            <a:r>
              <a:rPr lang="en-US" b="1" dirty="0"/>
              <a:t>Further Example</a:t>
            </a:r>
          </a:p>
        </p:txBody>
      </p:sp>
      <p:sp>
        <p:nvSpPr>
          <p:cNvPr id="3" name="Content Placeholder 2">
            <a:extLst>
              <a:ext uri="{FF2B5EF4-FFF2-40B4-BE49-F238E27FC236}">
                <a16:creationId xmlns:a16="http://schemas.microsoft.com/office/drawing/2014/main" id="{9327F9BA-FBDB-4614-AD2E-967DD0DA76B7}"/>
              </a:ext>
            </a:extLst>
          </p:cNvPr>
          <p:cNvSpPr>
            <a:spLocks noGrp="1"/>
          </p:cNvSpPr>
          <p:nvPr>
            <p:ph idx="1"/>
          </p:nvPr>
        </p:nvSpPr>
        <p:spPr/>
        <p:txBody>
          <a:bodyPr/>
          <a:lstStyle/>
          <a:p>
            <a:r>
              <a:rPr lang="en-US" dirty="0"/>
              <a:t>A simple way for substitution:</a:t>
            </a:r>
          </a:p>
          <a:p>
            <a:r>
              <a:rPr lang="en-US" dirty="0"/>
              <a:t>(λ param . output)input =&gt; output [param := input] =&gt; result</a:t>
            </a:r>
          </a:p>
          <a:p>
            <a:endParaRPr lang="en-US" dirty="0"/>
          </a:p>
          <a:p>
            <a:r>
              <a:rPr lang="en-US" dirty="0"/>
              <a:t>Here’s a fully worked example of applying the different rules to reduce an expression until no more Beta reduction is possible, at which time we say it is in beta normal form:</a:t>
            </a:r>
          </a:p>
          <a:p>
            <a:pPr marL="0" indent="0">
              <a:buNone/>
            </a:pPr>
            <a:endParaRPr lang="en-US" dirty="0"/>
          </a:p>
        </p:txBody>
      </p:sp>
    </p:spTree>
    <p:extLst>
      <p:ext uri="{BB962C8B-B14F-4D97-AF65-F5344CB8AC3E}">
        <p14:creationId xmlns:p14="http://schemas.microsoft.com/office/powerpoint/2010/main" val="30001725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A23E4-46A6-46DD-91A6-6E9CD84918D7}"/>
              </a:ext>
            </a:extLst>
          </p:cNvPr>
          <p:cNvSpPr>
            <a:spLocks noGrp="1"/>
          </p:cNvSpPr>
          <p:nvPr>
            <p:ph type="title"/>
          </p:nvPr>
        </p:nvSpPr>
        <p:spPr>
          <a:xfrm>
            <a:off x="838200" y="201003"/>
            <a:ext cx="10515600" cy="150690"/>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5F752EE7-829B-4FF8-9425-88C7A2541535}"/>
              </a:ext>
            </a:extLst>
          </p:cNvPr>
          <p:cNvSpPr>
            <a:spLocks noGrp="1"/>
          </p:cNvSpPr>
          <p:nvPr>
            <p:ph idx="1"/>
          </p:nvPr>
        </p:nvSpPr>
        <p:spPr>
          <a:xfrm>
            <a:off x="838200" y="502384"/>
            <a:ext cx="10515600" cy="6355616"/>
          </a:xfrm>
        </p:spPr>
        <p:txBody>
          <a:bodyPr>
            <a:normAutofit fontScale="62500" lnSpcReduction="20000"/>
          </a:bodyPr>
          <a:lstStyle/>
          <a:p>
            <a:r>
              <a:rPr lang="el-GR" dirty="0"/>
              <a:t>(λ</a:t>
            </a:r>
            <a:r>
              <a:rPr lang="en-US" dirty="0" err="1"/>
              <a:t>z.z</a:t>
            </a:r>
            <a:r>
              <a:rPr lang="en-US" dirty="0"/>
              <a:t>) (</a:t>
            </a:r>
            <a:r>
              <a:rPr lang="el-GR" dirty="0"/>
              <a:t>λ</a:t>
            </a:r>
            <a:r>
              <a:rPr lang="en-US" dirty="0" err="1"/>
              <a:t>a.a</a:t>
            </a:r>
            <a:r>
              <a:rPr lang="en-US" dirty="0"/>
              <a:t> a) (</a:t>
            </a:r>
            <a:r>
              <a:rPr lang="el-GR" dirty="0"/>
              <a:t>λ</a:t>
            </a:r>
            <a:r>
              <a:rPr lang="en-US" dirty="0" err="1"/>
              <a:t>z.z</a:t>
            </a:r>
            <a:r>
              <a:rPr lang="en-US" dirty="0"/>
              <a:t> b)</a:t>
            </a:r>
          </a:p>
          <a:p>
            <a:r>
              <a:rPr lang="en-US" dirty="0"/>
              <a:t>⇒</a:t>
            </a:r>
          </a:p>
          <a:p>
            <a:r>
              <a:rPr lang="en-US" dirty="0"/>
              <a:t>((</a:t>
            </a:r>
            <a:r>
              <a:rPr lang="el-GR" dirty="0"/>
              <a:t>λ</a:t>
            </a:r>
            <a:r>
              <a:rPr lang="en-US" dirty="0" err="1"/>
              <a:t>z.z</a:t>
            </a:r>
            <a:r>
              <a:rPr lang="en-US" dirty="0"/>
              <a:t>) (</a:t>
            </a:r>
            <a:r>
              <a:rPr lang="el-GR" dirty="0"/>
              <a:t>λ</a:t>
            </a:r>
            <a:r>
              <a:rPr lang="en-US" dirty="0" err="1"/>
              <a:t>a.a</a:t>
            </a:r>
            <a:r>
              <a:rPr lang="en-US" dirty="0"/>
              <a:t> a)) (</a:t>
            </a:r>
            <a:r>
              <a:rPr lang="el-GR" dirty="0"/>
              <a:t>λ</a:t>
            </a:r>
            <a:r>
              <a:rPr lang="en-US" dirty="0" err="1"/>
              <a:t>z.z</a:t>
            </a:r>
            <a:r>
              <a:rPr lang="en-US" dirty="0"/>
              <a:t> b)    =&gt; Function application is left-associative</a:t>
            </a:r>
          </a:p>
          <a:p>
            <a:r>
              <a:rPr lang="en-US" dirty="0"/>
              <a:t>⇒</a:t>
            </a:r>
          </a:p>
          <a:p>
            <a:r>
              <a:rPr lang="en-US" dirty="0"/>
              <a:t>(z [z:=</a:t>
            </a:r>
            <a:r>
              <a:rPr lang="el-GR" dirty="0"/>
              <a:t>λ</a:t>
            </a:r>
            <a:r>
              <a:rPr lang="en-US" dirty="0" err="1"/>
              <a:t>a.a</a:t>
            </a:r>
            <a:r>
              <a:rPr lang="en-US" dirty="0"/>
              <a:t> a]) (</a:t>
            </a:r>
            <a:r>
              <a:rPr lang="el-GR" dirty="0"/>
              <a:t>λ</a:t>
            </a:r>
            <a:r>
              <a:rPr lang="en-US" dirty="0" err="1"/>
              <a:t>z.z</a:t>
            </a:r>
            <a:r>
              <a:rPr lang="en-US" dirty="0"/>
              <a:t> b)      =&gt; BETA Reduction</a:t>
            </a:r>
          </a:p>
          <a:p>
            <a:r>
              <a:rPr lang="en-US" dirty="0"/>
              <a:t>⇒</a:t>
            </a:r>
          </a:p>
          <a:p>
            <a:r>
              <a:rPr lang="en-US" dirty="0"/>
              <a:t>(</a:t>
            </a:r>
            <a:r>
              <a:rPr lang="el-GR" dirty="0"/>
              <a:t>λ</a:t>
            </a:r>
            <a:r>
              <a:rPr lang="en-US" dirty="0" err="1"/>
              <a:t>a.a</a:t>
            </a:r>
            <a:r>
              <a:rPr lang="en-US" dirty="0"/>
              <a:t> a) (</a:t>
            </a:r>
            <a:r>
              <a:rPr lang="el-GR" dirty="0"/>
              <a:t>λ</a:t>
            </a:r>
            <a:r>
              <a:rPr lang="en-US" dirty="0" err="1"/>
              <a:t>z.z</a:t>
            </a:r>
            <a:r>
              <a:rPr lang="en-US" dirty="0"/>
              <a:t> b)</a:t>
            </a:r>
          </a:p>
          <a:p>
            <a:r>
              <a:rPr lang="en-US" dirty="0"/>
              <a:t>⇒</a:t>
            </a:r>
          </a:p>
          <a:p>
            <a:r>
              <a:rPr lang="en-US" dirty="0"/>
              <a:t>a </a:t>
            </a:r>
            <a:r>
              <a:rPr lang="en-US" dirty="0" err="1"/>
              <a:t>a</a:t>
            </a:r>
            <a:r>
              <a:rPr lang="en-US" dirty="0"/>
              <a:t> [a:=</a:t>
            </a:r>
            <a:r>
              <a:rPr lang="el-GR" dirty="0"/>
              <a:t>λ</a:t>
            </a:r>
            <a:r>
              <a:rPr lang="en-US" dirty="0" err="1"/>
              <a:t>z.z</a:t>
            </a:r>
            <a:r>
              <a:rPr lang="en-US" dirty="0"/>
              <a:t> b]               =&gt; BETA Reduction</a:t>
            </a:r>
          </a:p>
          <a:p>
            <a:r>
              <a:rPr lang="en-US" dirty="0"/>
              <a:t>⇒</a:t>
            </a:r>
          </a:p>
          <a:p>
            <a:r>
              <a:rPr lang="en-US" dirty="0"/>
              <a:t>(</a:t>
            </a:r>
            <a:r>
              <a:rPr lang="el-GR" dirty="0"/>
              <a:t>λ</a:t>
            </a:r>
            <a:r>
              <a:rPr lang="en-US" dirty="0" err="1"/>
              <a:t>z.z</a:t>
            </a:r>
            <a:r>
              <a:rPr lang="en-US" dirty="0"/>
              <a:t> b) (</a:t>
            </a:r>
            <a:r>
              <a:rPr lang="el-GR" dirty="0"/>
              <a:t>λ</a:t>
            </a:r>
            <a:r>
              <a:rPr lang="en-US" dirty="0" err="1"/>
              <a:t>z.z</a:t>
            </a:r>
            <a:r>
              <a:rPr lang="en-US" dirty="0"/>
              <a:t> b)</a:t>
            </a:r>
          </a:p>
          <a:p>
            <a:r>
              <a:rPr lang="en-US" dirty="0"/>
              <a:t>⇒</a:t>
            </a:r>
          </a:p>
          <a:p>
            <a:r>
              <a:rPr lang="en-US" dirty="0"/>
              <a:t>z b [z:=(</a:t>
            </a:r>
            <a:r>
              <a:rPr lang="el-GR" dirty="0"/>
              <a:t>λ</a:t>
            </a:r>
            <a:r>
              <a:rPr lang="en-US" dirty="0" err="1"/>
              <a:t>z.z</a:t>
            </a:r>
            <a:r>
              <a:rPr lang="en-US" dirty="0"/>
              <a:t> b)]             =&gt; BETA Reduction</a:t>
            </a:r>
          </a:p>
          <a:p>
            <a:r>
              <a:rPr lang="en-US" dirty="0"/>
              <a:t>⇒</a:t>
            </a:r>
          </a:p>
          <a:p>
            <a:r>
              <a:rPr lang="en-US" dirty="0"/>
              <a:t>(</a:t>
            </a:r>
            <a:r>
              <a:rPr lang="el-GR" dirty="0"/>
              <a:t>λ</a:t>
            </a:r>
            <a:r>
              <a:rPr lang="en-US" dirty="0" err="1"/>
              <a:t>z.z</a:t>
            </a:r>
            <a:r>
              <a:rPr lang="en-US" dirty="0"/>
              <a:t> b) b</a:t>
            </a:r>
          </a:p>
          <a:p>
            <a:r>
              <a:rPr lang="en-US" dirty="0"/>
              <a:t>⇒</a:t>
            </a:r>
          </a:p>
          <a:p>
            <a:r>
              <a:rPr lang="en-US" dirty="0"/>
              <a:t>z b [z:=b]                    =&gt; BETA Reduction</a:t>
            </a:r>
          </a:p>
          <a:p>
            <a:r>
              <a:rPr lang="en-US" dirty="0"/>
              <a:t>⇒</a:t>
            </a:r>
          </a:p>
          <a:p>
            <a:r>
              <a:rPr lang="en-US" dirty="0"/>
              <a:t>b </a:t>
            </a:r>
            <a:r>
              <a:rPr lang="en-US" dirty="0" err="1"/>
              <a:t>b</a:t>
            </a:r>
            <a:r>
              <a:rPr lang="en-US" dirty="0"/>
              <a:t>         =&gt; Beta normal form, cannot be reduced again.</a:t>
            </a:r>
          </a:p>
        </p:txBody>
      </p:sp>
    </p:spTree>
    <p:extLst>
      <p:ext uri="{BB962C8B-B14F-4D97-AF65-F5344CB8AC3E}">
        <p14:creationId xmlns:p14="http://schemas.microsoft.com/office/powerpoint/2010/main" val="9230609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Group Members:</a:t>
            </a:r>
          </a:p>
        </p:txBody>
      </p:sp>
      <p:sp>
        <p:nvSpPr>
          <p:cNvPr id="3" name="Content Placeholder 2"/>
          <p:cNvSpPr>
            <a:spLocks noGrp="1"/>
          </p:cNvSpPr>
          <p:nvPr>
            <p:ph idx="1"/>
          </p:nvPr>
        </p:nvSpPr>
        <p:spPr/>
        <p:txBody>
          <a:bodyPr/>
          <a:lstStyle/>
          <a:p>
            <a:pPr algn="ctr"/>
            <a:r>
              <a:rPr lang="en-US" dirty="0"/>
              <a:t>Kennedy </a:t>
            </a:r>
            <a:r>
              <a:rPr lang="en-US" dirty="0" err="1"/>
              <a:t>Karira</a:t>
            </a:r>
            <a:endParaRPr lang="en-US" dirty="0"/>
          </a:p>
          <a:p>
            <a:pPr algn="ctr"/>
            <a:r>
              <a:rPr lang="en-US" dirty="0"/>
              <a:t>Brenda Makena</a:t>
            </a:r>
          </a:p>
          <a:p>
            <a:pPr algn="ctr"/>
            <a:r>
              <a:rPr lang="en-US" dirty="0"/>
              <a:t>Adriana Helga</a:t>
            </a:r>
          </a:p>
          <a:p>
            <a:pPr algn="ctr"/>
            <a:r>
              <a:rPr lang="en-US" dirty="0"/>
              <a:t>Samuel </a:t>
            </a:r>
            <a:r>
              <a:rPr lang="en-US" dirty="0" err="1"/>
              <a:t>Nduati</a:t>
            </a:r>
            <a:endParaRPr lang="en-US" dirty="0"/>
          </a:p>
          <a:p>
            <a:pPr algn="ctr"/>
            <a:r>
              <a:rPr lang="en-US" dirty="0"/>
              <a:t>Naomi </a:t>
            </a:r>
            <a:r>
              <a:rPr lang="en-US" dirty="0" err="1"/>
              <a:t>Gitau</a:t>
            </a:r>
            <a:endParaRPr lang="en-US" dirty="0"/>
          </a:p>
          <a:p>
            <a:endParaRPr lang="en-US" dirty="0"/>
          </a:p>
        </p:txBody>
      </p:sp>
    </p:spTree>
    <p:extLst>
      <p:ext uri="{BB962C8B-B14F-4D97-AF65-F5344CB8AC3E}">
        <p14:creationId xmlns:p14="http://schemas.microsoft.com/office/powerpoint/2010/main" val="3110542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826794-95E2-412B-A3BE-CE4B039A36B8}"/>
                  </a:ext>
                </a:extLst>
              </p:cNvPr>
              <p:cNvSpPr>
                <a:spLocks noGrp="1"/>
              </p:cNvSpPr>
              <p:nvPr>
                <p:ph idx="4294967295"/>
              </p:nvPr>
            </p:nvSpPr>
            <p:spPr>
              <a:xfrm>
                <a:off x="838200" y="946394"/>
                <a:ext cx="10515600" cy="4351338"/>
              </a:xfrm>
            </p:spPr>
            <p:txBody>
              <a:bodyPr/>
              <a:lstStyle/>
              <a:p>
                <a:pPr marL="0" indent="0">
                  <a:buNone/>
                </a:pPr>
                <a:r>
                  <a:rPr lang="en-US" b="1" dirty="0"/>
                  <a:t>Recap:</a:t>
                </a:r>
              </a:p>
              <a:p>
                <a:pPr marL="0" indent="0">
                  <a:buNone/>
                </a:pPr>
                <a:r>
                  <a:rPr lang="en-US" b="1" dirty="0"/>
                  <a:t>Rules for Arithmetic Evaluations</a:t>
                </a:r>
              </a:p>
              <a:p>
                <a:r>
                  <a:rPr lang="en-US" dirty="0"/>
                  <a:t>Rule CR </a:t>
                </a:r>
                <a14:m>
                  <m:oMath xmlns:m="http://schemas.openxmlformats.org/officeDocument/2006/math">
                    <m:sSub>
                      <m:sSubPr>
                        <m:ctrlPr>
                          <a:rPr lang="en-US" b="0" i="1" smtClean="0">
                            <a:latin typeface="Cambria Math" panose="02040503050406030204" pitchFamily="18" charset="0"/>
                          </a:rPr>
                        </m:ctrlPr>
                      </m:sSubPr>
                      <m:e>
                        <m:r>
                          <a:rPr lang="en-US" b="0" i="0" smtClean="0">
                            <a:latin typeface="Cambria Math" panose="02040503050406030204" pitchFamily="18" charset="0"/>
                          </a:rPr>
                          <m:t>=</m:t>
                        </m:r>
                      </m:e>
                      <m:sub>
                        <m:eqArr>
                          <m:eqArrPr>
                            <m:ctrlPr>
                              <a:rPr lang="en-US" b="0" i="1" smtClean="0">
                                <a:latin typeface="Cambria Math" panose="02040503050406030204" pitchFamily="18" charset="0"/>
                              </a:rPr>
                            </m:ctrlPr>
                          </m:eqArrPr>
                          <m:e>
                            <m:r>
                              <a:rPr lang="en-US" b="0" i="0" smtClean="0">
                                <a:latin typeface="Cambria Math" panose="02040503050406030204" pitchFamily="18" charset="0"/>
                              </a:rPr>
                              <m:t>____________</m:t>
                            </m:r>
                          </m:e>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m:t>
                            </m:r>
                          </m:e>
                        </m:eqArr>
                      </m:sub>
                    </m:sSub>
                  </m:oMath>
                </a14:m>
                <a:endParaRPr lang="en-US" dirty="0"/>
              </a:p>
              <a:p>
                <a:r>
                  <a:rPr lang="en-US" dirty="0"/>
                  <a:t>Rule </a:t>
                </a:r>
                <a:r>
                  <a:rPr lang="en-US" dirty="0" err="1"/>
                  <a:t>OpR</a:t>
                </a:r>
                <a:r>
                  <a:rPr lang="en-US" dirty="0"/>
                  <a:t>= </a:t>
                </a:r>
                <a14:m>
                  <m:oMath xmlns:m="http://schemas.openxmlformats.org/officeDocument/2006/math">
                    <m:f>
                      <m:fPr>
                        <m:ctrlPr>
                          <a:rPr lang="en-US" i="1" smtClean="0">
                            <a:latin typeface="Cambria Math" panose="02040503050406030204" pitchFamily="18" charset="0"/>
                          </a:rPr>
                        </m:ctrlPr>
                      </m:fPr>
                      <m:num>
                        <m:eqArr>
                          <m:eqArrPr>
                            <m:ctrlPr>
                              <a:rPr lang="en-US" b="0" i="1" smtClean="0">
                                <a:latin typeface="Cambria Math" panose="02040503050406030204" pitchFamily="18" charset="0"/>
                              </a:rPr>
                            </m:ctrlPr>
                          </m:eqArrPr>
                          <m:e>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𝑉</m:t>
                            </m:r>
                          </m:e>
                          <m:e>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𝑣𝐼</m:t>
                            </m:r>
                          </m:e>
                        </m:eqArr>
                      </m:num>
                      <m:den>
                        <m:r>
                          <a:rPr lang="en-US" b="0" i="1" smtClean="0">
                            <a:latin typeface="Cambria Math" panose="02040503050406030204" pitchFamily="18" charset="0"/>
                          </a:rPr>
                          <m:t>𝑒</m:t>
                        </m:r>
                        <m:r>
                          <a:rPr lang="en-US" b="0" i="1" smtClean="0">
                            <a:latin typeface="Cambria Math" panose="02040503050406030204" pitchFamily="18" charset="0"/>
                          </a:rPr>
                          <m:t> </m:t>
                        </m:r>
                        <m:r>
                          <a:rPr lang="en-US" b="0" i="1" smtClean="0">
                            <a:latin typeface="Cambria Math" panose="02040503050406030204" pitchFamily="18" charset="0"/>
                          </a:rPr>
                          <m:t>𝑜𝑝</m:t>
                        </m:r>
                        <m:r>
                          <a:rPr lang="en-US" b="0" i="1" smtClean="0">
                            <a:latin typeface="Cambria Math" panose="02040503050406030204" pitchFamily="18" charset="0"/>
                          </a:rPr>
                          <m:t> </m:t>
                        </m:r>
                        <m:r>
                          <a:rPr lang="en-US" b="0" i="1" smtClean="0">
                            <a:latin typeface="Cambria Math" panose="02040503050406030204" pitchFamily="18" charset="0"/>
                          </a:rPr>
                          <m:t>𝑒</m:t>
                        </m:r>
                        <m:r>
                          <a:rPr lang="en-US" b="0" i="1" baseline="30000"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𝐴𝑝</m:t>
                        </m:r>
                        <m:r>
                          <a:rPr lang="en-US" b="0" i="1" smtClean="0">
                            <a:latin typeface="Cambria Math" panose="02040503050406030204" pitchFamily="18" charset="0"/>
                          </a:rPr>
                          <m:t>(</m:t>
                        </m:r>
                        <m:r>
                          <a:rPr lang="en-US" b="0" i="1" smtClean="0">
                            <a:latin typeface="Cambria Math" panose="02040503050406030204" pitchFamily="18" charset="0"/>
                          </a:rPr>
                          <m:t>𝑜𝑝</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baseline="30000" smtClean="0">
                            <a:latin typeface="Cambria Math" panose="02040503050406030204" pitchFamily="18" charset="0"/>
                          </a:rPr>
                          <m:t>1</m:t>
                        </m:r>
                        <m:r>
                          <a:rPr lang="en-US" b="0" i="1" smtClean="0">
                            <a:latin typeface="Cambria Math" panose="02040503050406030204" pitchFamily="18" charset="0"/>
                          </a:rPr>
                          <m:t>)</m:t>
                        </m:r>
                      </m:den>
                    </m:f>
                  </m:oMath>
                </a14:m>
                <a:endParaRPr lang="en-US" dirty="0"/>
              </a:p>
            </p:txBody>
          </p:sp>
        </mc:Choice>
        <mc:Fallback xmlns="">
          <p:sp>
            <p:nvSpPr>
              <p:cNvPr id="3" name="Content Placeholder 2">
                <a:extLst>
                  <a:ext uri="{FF2B5EF4-FFF2-40B4-BE49-F238E27FC236}">
                    <a16:creationId xmlns:a16="http://schemas.microsoft.com/office/drawing/2014/main" id="{B4826794-95E2-412B-A3BE-CE4B039A36B8}"/>
                  </a:ext>
                </a:extLst>
              </p:cNvPr>
              <p:cNvSpPr>
                <a:spLocks noGrp="1" noRot="1" noChangeAspect="1" noMove="1" noResize="1" noEditPoints="1" noAdjustHandles="1" noChangeArrowheads="1" noChangeShapeType="1" noTextEdit="1"/>
              </p:cNvSpPr>
              <p:nvPr>
                <p:ph idx="4294967295"/>
              </p:nvPr>
            </p:nvSpPr>
            <p:spPr>
              <a:xfrm>
                <a:off x="838200" y="946394"/>
                <a:ext cx="10515600" cy="4351338"/>
              </a:xfrm>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648488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3DC02-02D2-4026-A814-673AB5F71C6E}"/>
              </a:ext>
            </a:extLst>
          </p:cNvPr>
          <p:cNvSpPr>
            <a:spLocks noGrp="1"/>
          </p:cNvSpPr>
          <p:nvPr>
            <p:ph type="title"/>
          </p:nvPr>
        </p:nvSpPr>
        <p:spPr/>
        <p:txBody>
          <a:bodyPr/>
          <a:lstStyle/>
          <a:p>
            <a:r>
              <a:rPr lang="en-US" b="1" dirty="0"/>
              <a:t>Example 1:</a:t>
            </a:r>
          </a:p>
        </p:txBody>
      </p:sp>
      <p:sp>
        <p:nvSpPr>
          <p:cNvPr id="3" name="Content Placeholder 2">
            <a:extLst>
              <a:ext uri="{FF2B5EF4-FFF2-40B4-BE49-F238E27FC236}">
                <a16:creationId xmlns:a16="http://schemas.microsoft.com/office/drawing/2014/main" id="{DBE8FC04-7CE8-4A5B-9377-3153A4417E89}"/>
              </a:ext>
            </a:extLst>
          </p:cNvPr>
          <p:cNvSpPr>
            <a:spLocks noGrp="1"/>
          </p:cNvSpPr>
          <p:nvPr>
            <p:ph idx="1"/>
          </p:nvPr>
        </p:nvSpPr>
        <p:spPr/>
        <p:txBody>
          <a:bodyPr/>
          <a:lstStyle/>
          <a:p>
            <a:pPr marL="0" indent="0">
              <a:buNone/>
            </a:pPr>
            <a:r>
              <a:rPr lang="en-US" b="1" dirty="0"/>
              <a:t>Calculate the value of the expression (7 + 5)</a:t>
            </a:r>
          </a:p>
          <a:p>
            <a:pPr marL="0" indent="0">
              <a:buNone/>
            </a:pPr>
            <a:r>
              <a:rPr lang="en-US" dirty="0"/>
              <a:t> The rules are provided. We need to view this in terms of the abstract syntax of Exp in order to apply them. Express as a parse tree rather than a sequence of symbols</a:t>
            </a:r>
          </a:p>
          <a:p>
            <a:pPr marL="0" indent="0">
              <a:buNone/>
            </a:pPr>
            <a:r>
              <a:rPr lang="en-US" dirty="0"/>
              <a:t>				</a:t>
            </a:r>
          </a:p>
          <a:p>
            <a:pPr marL="0" indent="0">
              <a:buNone/>
            </a:pPr>
            <a:endParaRPr lang="en-US" dirty="0"/>
          </a:p>
          <a:p>
            <a:pPr marL="0" indent="0">
              <a:buNone/>
            </a:pPr>
            <a:r>
              <a:rPr lang="en-US" dirty="0"/>
              <a:t>				e  op  e</a:t>
            </a:r>
            <a:r>
              <a:rPr lang="en-US" baseline="30000" dirty="0"/>
              <a:t>1</a:t>
            </a:r>
          </a:p>
        </p:txBody>
      </p:sp>
      <p:cxnSp>
        <p:nvCxnSpPr>
          <p:cNvPr id="5" name="Straight Connector 4">
            <a:extLst>
              <a:ext uri="{FF2B5EF4-FFF2-40B4-BE49-F238E27FC236}">
                <a16:creationId xmlns:a16="http://schemas.microsoft.com/office/drawing/2014/main" id="{8C9CBC2E-3A33-4322-8EDE-E5ED5C35ABAA}"/>
              </a:ext>
            </a:extLst>
          </p:cNvPr>
          <p:cNvCxnSpPr>
            <a:cxnSpLocks/>
          </p:cNvCxnSpPr>
          <p:nvPr/>
        </p:nvCxnSpPr>
        <p:spPr>
          <a:xfrm flipH="1">
            <a:off x="4633548" y="4120657"/>
            <a:ext cx="298937" cy="6096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C09A705-AC20-4B41-81E3-A34854B29C82}"/>
              </a:ext>
            </a:extLst>
          </p:cNvPr>
          <p:cNvCxnSpPr/>
          <p:nvPr/>
        </p:nvCxnSpPr>
        <p:spPr>
          <a:xfrm>
            <a:off x="5187461" y="4067905"/>
            <a:ext cx="0" cy="715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70138FB-DEDB-48EF-AA31-533937B04C6A}"/>
              </a:ext>
            </a:extLst>
          </p:cNvPr>
          <p:cNvCxnSpPr/>
          <p:nvPr/>
        </p:nvCxnSpPr>
        <p:spPr>
          <a:xfrm>
            <a:off x="5398477" y="4138243"/>
            <a:ext cx="293076" cy="6447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89C6180-5CA1-43D1-98B2-F4FC0F7463F3}"/>
              </a:ext>
            </a:extLst>
          </p:cNvPr>
          <p:cNvCxnSpPr/>
          <p:nvPr/>
        </p:nvCxnSpPr>
        <p:spPr>
          <a:xfrm>
            <a:off x="5143501" y="5111262"/>
            <a:ext cx="0" cy="67993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8324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D092C5-C0DA-40A1-8FC8-79C2941D761D}"/>
              </a:ext>
            </a:extLst>
          </p:cNvPr>
          <p:cNvSpPr>
            <a:spLocks noGrp="1"/>
          </p:cNvSpPr>
          <p:nvPr>
            <p:ph idx="4294967295"/>
          </p:nvPr>
        </p:nvSpPr>
        <p:spPr>
          <a:xfrm>
            <a:off x="492369" y="1063625"/>
            <a:ext cx="10515600" cy="4351338"/>
          </a:xfrm>
        </p:spPr>
        <p:txBody>
          <a:bodyPr>
            <a:normAutofit fontScale="77500" lnSpcReduction="20000"/>
          </a:bodyPr>
          <a:lstStyle/>
          <a:p>
            <a:r>
              <a:rPr lang="en-US" dirty="0"/>
              <a:t>There e is 7 and </a:t>
            </a:r>
            <a:r>
              <a:rPr lang="en-US" dirty="0" err="1"/>
              <a:t>e</a:t>
            </a:r>
            <a:r>
              <a:rPr lang="en-US" baseline="30000" dirty="0" err="1"/>
              <a:t>I</a:t>
            </a:r>
            <a:r>
              <a:rPr lang="en-US" baseline="30000" dirty="0"/>
              <a:t> </a:t>
            </a:r>
            <a:r>
              <a:rPr lang="en-US" dirty="0"/>
              <a:t>is 5. In this case the only rule applicable is Rule </a:t>
            </a:r>
            <a:r>
              <a:rPr lang="en-US" dirty="0" err="1"/>
              <a:t>OpR</a:t>
            </a:r>
            <a:r>
              <a:rPr lang="en-US" dirty="0"/>
              <a:t> and in order to apply it we need to know:</a:t>
            </a:r>
          </a:p>
          <a:p>
            <a:pPr marL="0" indent="0">
              <a:buNone/>
            </a:pPr>
            <a:r>
              <a:rPr lang="en-US" dirty="0"/>
              <a:t>7 + 5</a:t>
            </a:r>
            <a:r>
              <a:rPr lang="en-US" dirty="0">
                <a:latin typeface="Cambria Math" panose="02040503050406030204" pitchFamily="18" charset="0"/>
                <a:ea typeface="Cambria Math" panose="02040503050406030204" pitchFamily="18" charset="0"/>
              </a:rPr>
              <a:t>⥤ ??</a:t>
            </a:r>
          </a:p>
          <a:p>
            <a:pPr marL="0" indent="0">
              <a:buNone/>
            </a:pPr>
            <a:endParaRPr lang="en-US" dirty="0">
              <a:latin typeface="Cambria Math" panose="02040503050406030204" pitchFamily="18" charset="0"/>
              <a:ea typeface="Cambria Math" panose="02040503050406030204" pitchFamily="18" charset="0"/>
            </a:endParaRPr>
          </a:p>
          <a:p>
            <a:pPr marL="0" indent="0">
              <a:buNone/>
            </a:pPr>
            <a:r>
              <a:rPr lang="en-US" dirty="0"/>
              <a:t>Then an application of the rule CR would lead to the partial proof:</a:t>
            </a:r>
          </a:p>
          <a:p>
            <a:pPr marL="514350" indent="-514350">
              <a:buFont typeface="+mj-lt"/>
              <a:buAutoNum type="arabicPeriod"/>
            </a:pPr>
            <a:r>
              <a:rPr lang="en-US" dirty="0"/>
              <a:t>7</a:t>
            </a:r>
            <a:r>
              <a:rPr lang="en-US" dirty="0">
                <a:latin typeface="Cambria Math" panose="02040503050406030204" pitchFamily="18" charset="0"/>
                <a:ea typeface="Cambria Math" panose="02040503050406030204" pitchFamily="18" charset="0"/>
              </a:rPr>
              <a:t>⥤7 </a:t>
            </a:r>
          </a:p>
          <a:p>
            <a:pPr marL="514350" indent="-514350">
              <a:buFont typeface="+mj-lt"/>
              <a:buAutoNum type="arabicPeriod"/>
            </a:pPr>
            <a:r>
              <a:rPr lang="en-US" dirty="0">
                <a:latin typeface="Cambria Math" panose="02040503050406030204" pitchFamily="18" charset="0"/>
                <a:ea typeface="Cambria Math" panose="02040503050406030204" pitchFamily="18" charset="0"/>
              </a:rPr>
              <a:t>5⥤5</a:t>
            </a:r>
          </a:p>
          <a:p>
            <a:pPr marL="0" indent="0">
              <a:buNone/>
            </a:pPr>
            <a:r>
              <a:rPr lang="en-US" dirty="0">
                <a:latin typeface="Cambria Math" panose="02040503050406030204" pitchFamily="18" charset="0"/>
                <a:ea typeface="Cambria Math" panose="02040503050406030204" pitchFamily="18" charset="0"/>
              </a:rPr>
              <a:t>We obtain a more complete proof:</a:t>
            </a:r>
          </a:p>
          <a:p>
            <a:pPr marL="514350" indent="-514350">
              <a:buFont typeface="+mj-lt"/>
              <a:buAutoNum type="arabicPeriod"/>
            </a:pPr>
            <a:r>
              <a:rPr lang="en-US" dirty="0"/>
              <a:t>7</a:t>
            </a:r>
            <a:r>
              <a:rPr lang="en-US" dirty="0">
                <a:latin typeface="Cambria Math" panose="02040503050406030204" pitchFamily="18" charset="0"/>
                <a:ea typeface="Cambria Math" panose="02040503050406030204" pitchFamily="18" charset="0"/>
              </a:rPr>
              <a:t>⥤7 by Rule CR</a:t>
            </a:r>
          </a:p>
          <a:p>
            <a:pPr marL="514350" indent="-514350">
              <a:buFont typeface="+mj-lt"/>
              <a:buAutoNum type="arabicPeriod"/>
            </a:pPr>
            <a:r>
              <a:rPr lang="en-US" dirty="0">
                <a:latin typeface="Cambria Math" panose="02040503050406030204" pitchFamily="18" charset="0"/>
                <a:ea typeface="Cambria Math" panose="02040503050406030204" pitchFamily="18" charset="0"/>
              </a:rPr>
              <a:t>5⥤5 by Rule CR</a:t>
            </a:r>
          </a:p>
          <a:p>
            <a:pPr marL="514350" indent="-514350">
              <a:buFont typeface="+mj-lt"/>
              <a:buAutoNum type="arabicPeriod"/>
            </a:pPr>
            <a:r>
              <a:rPr lang="en-US" dirty="0">
                <a:latin typeface="Cambria Math" panose="02040503050406030204" pitchFamily="18" charset="0"/>
                <a:ea typeface="Cambria Math" panose="02040503050406030204" pitchFamily="18" charset="0"/>
              </a:rPr>
              <a:t>7 + 5 ⥤ 12 by Rule </a:t>
            </a:r>
            <a:r>
              <a:rPr lang="en-US" dirty="0" err="1">
                <a:latin typeface="Cambria Math" panose="02040503050406030204" pitchFamily="18" charset="0"/>
                <a:ea typeface="Cambria Math" panose="02040503050406030204" pitchFamily="18" charset="0"/>
              </a:rPr>
              <a:t>OpR</a:t>
            </a:r>
            <a:r>
              <a:rPr lang="en-US" dirty="0">
                <a:latin typeface="Cambria Math" panose="02040503050406030204" pitchFamily="18" charset="0"/>
                <a:ea typeface="Cambria Math" panose="02040503050406030204" pitchFamily="18" charset="0"/>
              </a:rPr>
              <a:t> to 1,2</a:t>
            </a:r>
          </a:p>
          <a:p>
            <a:pPr marL="0" indent="0">
              <a:buNone/>
            </a:pPr>
            <a:r>
              <a:rPr lang="en-US" dirty="0">
                <a:latin typeface="Cambria Math" panose="02040503050406030204" pitchFamily="18" charset="0"/>
                <a:ea typeface="Cambria Math" panose="02040503050406030204" pitchFamily="18" charset="0"/>
              </a:rPr>
              <a:t>So the result is 12</a:t>
            </a:r>
          </a:p>
          <a:p>
            <a:pPr marL="514350" indent="-514350">
              <a:buFont typeface="+mj-lt"/>
              <a:buAutoNum type="arabicPeriod"/>
            </a:pPr>
            <a:endParaRPr lang="en-US" dirty="0"/>
          </a:p>
        </p:txBody>
      </p:sp>
    </p:spTree>
    <p:extLst>
      <p:ext uri="{BB962C8B-B14F-4D97-AF65-F5344CB8AC3E}">
        <p14:creationId xmlns:p14="http://schemas.microsoft.com/office/powerpoint/2010/main" val="2342254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853E3-8AAB-4B76-833C-6DFD64E63C4A}"/>
              </a:ext>
            </a:extLst>
          </p:cNvPr>
          <p:cNvSpPr>
            <a:spLocks noGrp="1"/>
          </p:cNvSpPr>
          <p:nvPr>
            <p:ph type="title"/>
          </p:nvPr>
        </p:nvSpPr>
        <p:spPr/>
        <p:txBody>
          <a:bodyPr/>
          <a:lstStyle/>
          <a:p>
            <a:r>
              <a:rPr lang="en-US" b="1" dirty="0"/>
              <a:t>Example 2:</a:t>
            </a:r>
          </a:p>
        </p:txBody>
      </p:sp>
      <p:sp>
        <p:nvSpPr>
          <p:cNvPr id="3" name="Content Placeholder 2">
            <a:extLst>
              <a:ext uri="{FF2B5EF4-FFF2-40B4-BE49-F238E27FC236}">
                <a16:creationId xmlns:a16="http://schemas.microsoft.com/office/drawing/2014/main" id="{E10E02FD-9C34-4608-B552-8EFF9E45467A}"/>
              </a:ext>
            </a:extLst>
          </p:cNvPr>
          <p:cNvSpPr>
            <a:spLocks noGrp="1"/>
          </p:cNvSpPr>
          <p:nvPr>
            <p:ph idx="1"/>
          </p:nvPr>
        </p:nvSpPr>
        <p:spPr/>
        <p:txBody>
          <a:bodyPr/>
          <a:lstStyle/>
          <a:p>
            <a:pPr marL="0" indent="0">
              <a:buNone/>
            </a:pPr>
            <a:r>
              <a:rPr lang="en-US" dirty="0"/>
              <a:t>Calculate the value of the expression 2*3 + 10div(8-6)</a:t>
            </a:r>
          </a:p>
          <a:p>
            <a:pPr marL="0" indent="0">
              <a:buNone/>
            </a:pPr>
            <a:r>
              <a:rPr lang="en-US" dirty="0"/>
              <a:t>We apply this as a parse tree:</a:t>
            </a:r>
          </a:p>
          <a:p>
            <a:pPr marL="0" indent="0">
              <a:buNone/>
            </a:pPr>
            <a:endParaRPr lang="en-US" dirty="0"/>
          </a:p>
          <a:p>
            <a:pPr marL="0" indent="0">
              <a:buNone/>
            </a:pPr>
            <a:endParaRPr lang="en-US" dirty="0"/>
          </a:p>
          <a:p>
            <a:pPr marL="0" indent="0">
              <a:buNone/>
            </a:pPr>
            <a:endParaRPr lang="en-US" dirty="0"/>
          </a:p>
          <a:p>
            <a:pPr marL="0" indent="0">
              <a:buNone/>
            </a:pPr>
            <a:r>
              <a:rPr lang="en-US" dirty="0"/>
              <a:t>			e       op      e</a:t>
            </a:r>
            <a:r>
              <a:rPr lang="en-US" baseline="30000" dirty="0"/>
              <a:t>1</a:t>
            </a:r>
          </a:p>
        </p:txBody>
      </p:sp>
      <p:cxnSp>
        <p:nvCxnSpPr>
          <p:cNvPr id="5" name="Straight Connector 4">
            <a:extLst>
              <a:ext uri="{FF2B5EF4-FFF2-40B4-BE49-F238E27FC236}">
                <a16:creationId xmlns:a16="http://schemas.microsoft.com/office/drawing/2014/main" id="{AFD8404A-925C-440D-913E-EEC7B85A6EB7}"/>
              </a:ext>
            </a:extLst>
          </p:cNvPr>
          <p:cNvCxnSpPr/>
          <p:nvPr/>
        </p:nvCxnSpPr>
        <p:spPr>
          <a:xfrm flipH="1">
            <a:off x="3821723" y="3585125"/>
            <a:ext cx="515816" cy="832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E76AE59-F5BB-440A-B1EB-5B141F04BCD0}"/>
              </a:ext>
            </a:extLst>
          </p:cNvPr>
          <p:cNvCxnSpPr/>
          <p:nvPr/>
        </p:nvCxnSpPr>
        <p:spPr>
          <a:xfrm>
            <a:off x="4572000" y="3508925"/>
            <a:ext cx="0" cy="984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FCF7718-D7D7-4ACA-A24C-932467333A0D}"/>
              </a:ext>
            </a:extLst>
          </p:cNvPr>
          <p:cNvCxnSpPr>
            <a:cxnSpLocks/>
          </p:cNvCxnSpPr>
          <p:nvPr/>
        </p:nvCxnSpPr>
        <p:spPr>
          <a:xfrm>
            <a:off x="4806462" y="3585125"/>
            <a:ext cx="504093" cy="908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A33D257-FE21-43A4-8D33-5B5E1B0D891B}"/>
              </a:ext>
            </a:extLst>
          </p:cNvPr>
          <p:cNvCxnSpPr/>
          <p:nvPr/>
        </p:nvCxnSpPr>
        <p:spPr>
          <a:xfrm>
            <a:off x="4572000" y="4888523"/>
            <a:ext cx="0" cy="9261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6608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FA8835-6CED-47D6-8A23-D5BAA64FF72D}"/>
              </a:ext>
            </a:extLst>
          </p:cNvPr>
          <p:cNvSpPr>
            <a:spLocks noGrp="1"/>
          </p:cNvSpPr>
          <p:nvPr>
            <p:ph idx="4294967295"/>
          </p:nvPr>
        </p:nvSpPr>
        <p:spPr>
          <a:xfrm>
            <a:off x="621323" y="840886"/>
            <a:ext cx="10515600" cy="4351338"/>
          </a:xfrm>
        </p:spPr>
        <p:txBody>
          <a:bodyPr/>
          <a:lstStyle/>
          <a:p>
            <a:pPr marL="0" indent="0">
              <a:buNone/>
            </a:pPr>
            <a:r>
              <a:rPr lang="en-US" dirty="0"/>
              <a:t>Where e is the expression 2*3 and e</a:t>
            </a:r>
            <a:r>
              <a:rPr lang="en-US" baseline="30000" dirty="0"/>
              <a:t>1 </a:t>
            </a:r>
            <a:r>
              <a:rPr lang="en-US" dirty="0"/>
              <a:t>the expression 10 div (8-6). So we use Rule </a:t>
            </a:r>
            <a:r>
              <a:rPr lang="en-US" dirty="0" err="1"/>
              <a:t>OpR</a:t>
            </a:r>
            <a:r>
              <a:rPr lang="en-US" dirty="0"/>
              <a:t> and we need to know:</a:t>
            </a:r>
          </a:p>
          <a:p>
            <a:pPr marL="0" indent="0">
              <a:buNone/>
            </a:pPr>
            <a:r>
              <a:rPr lang="en-US" dirty="0"/>
              <a:t>		2*3 </a:t>
            </a:r>
            <a:r>
              <a:rPr lang="en-US" dirty="0">
                <a:latin typeface="Cambria Math" panose="02040503050406030204" pitchFamily="18" charset="0"/>
                <a:ea typeface="Cambria Math" panose="02040503050406030204" pitchFamily="18" charset="0"/>
              </a:rPr>
              <a:t>⥤ ?</a:t>
            </a:r>
          </a:p>
          <a:p>
            <a:pPr marL="0" indent="0">
              <a:buNone/>
            </a:pPr>
            <a:r>
              <a:rPr lang="en-US" dirty="0">
                <a:latin typeface="Cambria Math" panose="02040503050406030204" pitchFamily="18" charset="0"/>
                <a:ea typeface="Cambria Math" panose="02040503050406030204" pitchFamily="18" charset="0"/>
              </a:rPr>
              <a:t>		10 div (8-6) ⥤ ??</a:t>
            </a:r>
          </a:p>
          <a:p>
            <a:pPr marL="0" indent="0">
              <a:buNone/>
            </a:pPr>
            <a:r>
              <a:rPr lang="en-US" dirty="0">
                <a:latin typeface="Cambria Math" panose="02040503050406030204" pitchFamily="18" charset="0"/>
                <a:ea typeface="Cambria Math" panose="02040503050406030204" pitchFamily="18" charset="0"/>
              </a:rPr>
              <a:t>When we apply rule </a:t>
            </a:r>
            <a:r>
              <a:rPr lang="en-US" dirty="0" err="1">
                <a:latin typeface="Cambria Math" panose="02040503050406030204" pitchFamily="18" charset="0"/>
                <a:ea typeface="Cambria Math" panose="02040503050406030204" pitchFamily="18" charset="0"/>
              </a:rPr>
              <a:t>OpR</a:t>
            </a:r>
            <a:r>
              <a:rPr lang="en-US" dirty="0">
                <a:latin typeface="Cambria Math" panose="02040503050406030204" pitchFamily="18" charset="0"/>
                <a:ea typeface="Cambria Math" panose="02040503050406030204" pitchFamily="18" charset="0"/>
              </a:rPr>
              <a:t> it will lead to the proof:</a:t>
            </a:r>
          </a:p>
          <a:p>
            <a:pPr marL="514350" indent="-514350">
              <a:buFont typeface="+mj-lt"/>
              <a:buAutoNum type="arabicPeriod"/>
            </a:pPr>
            <a:r>
              <a:rPr lang="en-US" dirty="0">
                <a:latin typeface="Cambria Math" panose="02040503050406030204" pitchFamily="18" charset="0"/>
                <a:ea typeface="Cambria Math" panose="02040503050406030204" pitchFamily="18" charset="0"/>
              </a:rPr>
              <a:t>If 2*3 ⥤ ?</a:t>
            </a:r>
          </a:p>
          <a:p>
            <a:pPr marL="514350" indent="-514350">
              <a:buFont typeface="+mj-lt"/>
              <a:buAutoNum type="arabicPeriod"/>
            </a:pPr>
            <a:r>
              <a:rPr lang="en-US" dirty="0">
                <a:latin typeface="Cambria Math" panose="02040503050406030204" pitchFamily="18" charset="0"/>
                <a:ea typeface="Cambria Math" panose="02040503050406030204" pitchFamily="18" charset="0"/>
              </a:rPr>
              <a:t>And 10 div(8-6) ⥤ ??</a:t>
            </a:r>
          </a:p>
          <a:p>
            <a:pPr marL="514350" indent="-514350">
              <a:buFont typeface="+mj-lt"/>
              <a:buAutoNum type="arabicPeriod"/>
            </a:pPr>
            <a:r>
              <a:rPr lang="en-US" dirty="0">
                <a:latin typeface="Cambria Math" panose="02040503050406030204" pitchFamily="18" charset="0"/>
                <a:ea typeface="Cambria Math" panose="02040503050406030204" pitchFamily="18" charset="0"/>
              </a:rPr>
              <a:t>Then (2*3) + 10 div(8-6) ⥤ Ap(+</a:t>
            </a:r>
            <a:r>
              <a:rPr lang="en-US" baseline="-25000" dirty="0">
                <a:latin typeface="Cambria Math" panose="02040503050406030204" pitchFamily="18" charset="0"/>
                <a:ea typeface="Cambria Math" panose="02040503050406030204" pitchFamily="18" charset="0"/>
              </a:rPr>
              <a:t>num</a:t>
            </a:r>
            <a:r>
              <a:rPr lang="en-US" dirty="0">
                <a:latin typeface="Cambria Math" panose="02040503050406030204" pitchFamily="18" charset="0"/>
                <a:ea typeface="Cambria Math" panose="02040503050406030204" pitchFamily="18" charset="0"/>
              </a:rPr>
              <a:t>, ?, ??)</a:t>
            </a:r>
            <a:endParaRPr lang="en-US" dirty="0"/>
          </a:p>
        </p:txBody>
      </p:sp>
    </p:spTree>
    <p:extLst>
      <p:ext uri="{BB962C8B-B14F-4D97-AF65-F5344CB8AC3E}">
        <p14:creationId xmlns:p14="http://schemas.microsoft.com/office/powerpoint/2010/main" val="534204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1B00DD-5E20-4D27-9F26-F3AD5033123A}"/>
              </a:ext>
            </a:extLst>
          </p:cNvPr>
          <p:cNvSpPr>
            <a:spLocks noGrp="1"/>
          </p:cNvSpPr>
          <p:nvPr>
            <p:ph idx="4294967295"/>
          </p:nvPr>
        </p:nvSpPr>
        <p:spPr>
          <a:xfrm>
            <a:off x="750277" y="958117"/>
            <a:ext cx="10515600" cy="4351338"/>
          </a:xfrm>
        </p:spPr>
        <p:txBody>
          <a:bodyPr/>
          <a:lstStyle/>
          <a:p>
            <a:pPr marL="0" indent="0">
              <a:buNone/>
            </a:pPr>
            <a:r>
              <a:rPr lang="en-US" dirty="0"/>
              <a:t>We apply rule </a:t>
            </a:r>
            <a:r>
              <a:rPr lang="en-US" dirty="0" err="1"/>
              <a:t>OpR</a:t>
            </a:r>
            <a:r>
              <a:rPr lang="en-US" dirty="0"/>
              <a:t>  to resolve 2*3</a:t>
            </a:r>
          </a:p>
          <a:p>
            <a:pPr marL="0" indent="0">
              <a:buNone/>
            </a:pPr>
            <a:r>
              <a:rPr lang="en-US" dirty="0"/>
              <a:t>First we solve:</a:t>
            </a:r>
          </a:p>
          <a:p>
            <a:pPr marL="0" indent="0">
              <a:buNone/>
            </a:pPr>
            <a:r>
              <a:rPr lang="en-US" dirty="0"/>
              <a:t>  2</a:t>
            </a:r>
            <a:r>
              <a:rPr lang="en-US" dirty="0">
                <a:latin typeface="Cambria Math" panose="02040503050406030204" pitchFamily="18" charset="0"/>
                <a:ea typeface="Cambria Math" panose="02040503050406030204" pitchFamily="18" charset="0"/>
              </a:rPr>
              <a:t> ⥤ ?`</a:t>
            </a:r>
          </a:p>
          <a:p>
            <a:pPr marL="0" indent="0">
              <a:buNone/>
            </a:pPr>
            <a:r>
              <a:rPr lang="en-US" dirty="0">
                <a:latin typeface="Cambria Math" panose="02040503050406030204" pitchFamily="18" charset="0"/>
                <a:ea typeface="Cambria Math" panose="02040503050406030204" pitchFamily="18" charset="0"/>
              </a:rPr>
              <a:t>  3 ⥤??``</a:t>
            </a:r>
          </a:p>
          <a:p>
            <a:pPr marL="0" indent="0">
              <a:buNone/>
            </a:pPr>
            <a:r>
              <a:rPr lang="en-US" dirty="0">
                <a:latin typeface="Cambria Math" panose="02040503050406030204" pitchFamily="18" charset="0"/>
                <a:ea typeface="Cambria Math" panose="02040503050406030204" pitchFamily="18" charset="0"/>
              </a:rPr>
              <a:t>Using indirect application of rule CR the proof for 2*3 ⥤?`:</a:t>
            </a:r>
          </a:p>
          <a:p>
            <a:pPr marL="514350" indent="-514350">
              <a:buFont typeface="+mj-lt"/>
              <a:buAutoNum type="arabicPeriod"/>
            </a:pPr>
            <a:r>
              <a:rPr lang="en-US" dirty="0">
                <a:latin typeface="Cambria Math" panose="02040503050406030204" pitchFamily="18" charset="0"/>
                <a:ea typeface="Cambria Math" panose="02040503050406030204" pitchFamily="18" charset="0"/>
              </a:rPr>
              <a:t>2 ⥤2</a:t>
            </a:r>
          </a:p>
          <a:p>
            <a:pPr marL="514350" indent="-514350">
              <a:buFont typeface="+mj-lt"/>
              <a:buAutoNum type="arabicPeriod"/>
            </a:pPr>
            <a:r>
              <a:rPr lang="en-US" dirty="0">
                <a:latin typeface="Cambria Math" panose="02040503050406030204" pitchFamily="18" charset="0"/>
                <a:ea typeface="Cambria Math" panose="02040503050406030204" pitchFamily="18" charset="0"/>
              </a:rPr>
              <a:t>3 ⥤3</a:t>
            </a:r>
          </a:p>
          <a:p>
            <a:pPr marL="514350" indent="-514350">
              <a:buFont typeface="+mj-lt"/>
              <a:buAutoNum type="arabicPeriod"/>
            </a:pPr>
            <a:r>
              <a:rPr lang="en-US" dirty="0">
                <a:latin typeface="Cambria Math" panose="02040503050406030204" pitchFamily="18" charset="0"/>
                <a:ea typeface="Cambria Math" panose="02040503050406030204" pitchFamily="18" charset="0"/>
              </a:rPr>
              <a:t>2*3 ⥤6 by </a:t>
            </a:r>
            <a:r>
              <a:rPr lang="en-US" dirty="0" err="1">
                <a:latin typeface="Cambria Math" panose="02040503050406030204" pitchFamily="18" charset="0"/>
                <a:ea typeface="Cambria Math" panose="02040503050406030204" pitchFamily="18" charset="0"/>
              </a:rPr>
              <a:t>OpR</a:t>
            </a:r>
            <a:endParaRPr lang="en-US" dirty="0">
              <a:latin typeface="Cambria Math" panose="02040503050406030204" pitchFamily="18" charset="0"/>
              <a:ea typeface="Cambria Math" panose="02040503050406030204" pitchFamily="18" charset="0"/>
            </a:endParaRPr>
          </a:p>
          <a:p>
            <a:pPr marL="514350" indent="-514350">
              <a:buFont typeface="+mj-lt"/>
              <a:buAutoNum type="arabicPeriod"/>
            </a:pPr>
            <a:endParaRPr lang="en-US" dirty="0">
              <a:latin typeface="Cambria Math" panose="02040503050406030204" pitchFamily="18" charset="0"/>
              <a:ea typeface="Cambria Math" panose="02040503050406030204" pitchFamily="18" charset="0"/>
            </a:endParaRPr>
          </a:p>
          <a:p>
            <a:pPr marL="914400" lvl="2" indent="0" algn="r">
              <a:buNone/>
            </a:pPr>
            <a:endParaRPr lang="en-US"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2141839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1209</TotalTime>
  <Words>1610</Words>
  <Application>Microsoft Office PowerPoint</Application>
  <PresentationFormat>Widescreen</PresentationFormat>
  <Paragraphs>173</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body</vt:lpstr>
      <vt:lpstr>Calibri Light</vt:lpstr>
      <vt:lpstr>Cambria Math</vt:lpstr>
      <vt:lpstr>Times New Roman</vt:lpstr>
      <vt:lpstr>Office Theme</vt:lpstr>
      <vt:lpstr> ICS 2304:PROGRAMMING PARADIGMS PLG-4 PRESENTATION</vt:lpstr>
      <vt:lpstr>PowerPoint Presentation</vt:lpstr>
      <vt:lpstr>The evaluation of arithmetic expressions </vt:lpstr>
      <vt:lpstr>PowerPoint Presentation</vt:lpstr>
      <vt:lpstr>Example 1:</vt:lpstr>
      <vt:lpstr>PowerPoint Presentation</vt:lpstr>
      <vt:lpstr>Example 2:</vt:lpstr>
      <vt:lpstr>PowerPoint Presentation</vt:lpstr>
      <vt:lpstr>PowerPoint Presentation</vt:lpstr>
      <vt:lpstr>PowerPoint Presentation</vt:lpstr>
      <vt:lpstr>PowerPoint Presentation</vt:lpstr>
      <vt:lpstr>The evaluation of boolean expressions</vt:lpstr>
      <vt:lpstr>The evaluation of boolean expressions  Recap of basic rules:</vt:lpstr>
      <vt:lpstr>PowerPoint Presentation</vt:lpstr>
      <vt:lpstr>PowerPoint Presentation</vt:lpstr>
      <vt:lpstr>Example 2:</vt:lpstr>
      <vt:lpstr>PowerPoint Presentation</vt:lpstr>
      <vt:lpstr>Example 2:</vt:lpstr>
      <vt:lpstr>Further Examples:</vt:lpstr>
      <vt:lpstr>Example 2:</vt:lpstr>
      <vt:lpstr>Example 3:</vt:lpstr>
      <vt:lpstr>PowerPoint Presentation</vt:lpstr>
      <vt:lpstr>Then we understand what Lambda Calculus is:</vt:lpstr>
      <vt:lpstr>Lambda Expressions</vt:lpstr>
      <vt:lpstr>Things to note about Lambda Expressions</vt:lpstr>
      <vt:lpstr>Combinators</vt:lpstr>
      <vt:lpstr>Evaluating Lambda Calculus </vt:lpstr>
      <vt:lpstr>Alpha Equivalence</vt:lpstr>
      <vt:lpstr>Beta Reduction</vt:lpstr>
      <vt:lpstr>Further Example</vt:lpstr>
      <vt:lpstr>.</vt:lpstr>
      <vt:lpstr>Group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PROGRAMMING PARADIGM</dc:title>
  <dc:creator>PLG4</dc:creator>
  <cp:lastModifiedBy>kimatakarira@gmail.com</cp:lastModifiedBy>
  <cp:revision>39</cp:revision>
  <dcterms:created xsi:type="dcterms:W3CDTF">2021-06-09T18:19:45Z</dcterms:created>
  <dcterms:modified xsi:type="dcterms:W3CDTF">2021-06-22T04:31:46Z</dcterms:modified>
</cp:coreProperties>
</file>