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C9B877-FC77-4728-9FEB-F25A22F540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CCABFE-D620-4850-8D0F-2638446BA7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FC5B27-7E72-46B7-A07E-A0CF91AE9961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91362-ED97-4069-8FBC-763E2A339B0F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17766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Noto Sans KR"/>
              </a:rPr>
              <a:t>FastAPI </a:t>
            </a:r>
            <a:r>
              <a:rPr b="0" lang="ko-KR" sz="44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3" name=""/>
          <p:cNvSpPr/>
          <p:nvPr/>
        </p:nvSpPr>
        <p:spPr>
          <a:xfrm>
            <a:off x="7326000" y="4417920"/>
            <a:ext cx="231012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CubeAI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김성태 선임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asyncio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6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324360" y="1276560"/>
            <a:ext cx="9281520" cy="38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비동기 프로그래밍을 위한 모듈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이벤트 루프와 코루틴을 기반으로 동작하며 데이터를 요청하고 응답을 기다리는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I/O bound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한 작업에서 효율적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코루틴 기반이므로 멀티 스레드와 비교하여 문맥교환에 따른 비용이 다소 적게 들어감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event loop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에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task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를 예약해서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blocking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이 발생하는 경우는 제어권을 다른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task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로 넘겨서 실행해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concurrency(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동시성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를 달성하는 도구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이벤트 루프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9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17920" y="1329480"/>
            <a:ext cx="8638560" cy="244728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466200" y="4245480"/>
            <a:ext cx="759960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무한 루프를 돌며 매 루프마다 작업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(Task)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을 하나씩 실행시키는 로직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경로작동함수에서의 동기와 비동기 차이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308520" y="1387800"/>
            <a:ext cx="51789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import threading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@app.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get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("/")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test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thread_id = threading.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get_ident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(f"</a:t>
            </a:r>
            <a:r>
              <a:rPr b="0" lang="en-US" sz="1800" spc="-1" strike="noStrike">
                <a:solidFill>
                  <a:srgbClr val="77bc65"/>
                </a:solidFill>
                <a:latin typeface="Noto Sans KR"/>
              </a:rPr>
              <a:t>async_thread_id: {thread_id}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")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5" name=""/>
          <p:cNvSpPr/>
          <p:nvPr/>
        </p:nvSpPr>
        <p:spPr>
          <a:xfrm>
            <a:off x="6754680" y="2280240"/>
            <a:ext cx="2820960" cy="207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25548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25548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25548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25548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6" name=""/>
          <p:cNvSpPr/>
          <p:nvPr/>
        </p:nvSpPr>
        <p:spPr>
          <a:xfrm>
            <a:off x="4955040" y="3252600"/>
            <a:ext cx="159084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경로작동함수에서의 동기와 비동기 차이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8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08520" y="1387800"/>
            <a:ext cx="51789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import threading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@app.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get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("/")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test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thread_id = threading.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get_ident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(f"</a:t>
            </a:r>
            <a:r>
              <a:rPr b="0" lang="en-US" sz="1800" spc="-1" strike="noStrike">
                <a:solidFill>
                  <a:srgbClr val="77bc65"/>
                </a:solidFill>
                <a:latin typeface="Noto Sans KR"/>
              </a:rPr>
              <a:t>sync_thread_id: {thread_id}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")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0" name=""/>
          <p:cNvSpPr/>
          <p:nvPr/>
        </p:nvSpPr>
        <p:spPr>
          <a:xfrm>
            <a:off x="6754680" y="2280240"/>
            <a:ext cx="2820960" cy="207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25548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7233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36712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async_thread_id: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39156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1" name=""/>
          <p:cNvSpPr/>
          <p:nvPr/>
        </p:nvSpPr>
        <p:spPr>
          <a:xfrm>
            <a:off x="4955040" y="3252600"/>
            <a:ext cx="159084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경로작동함수에서의 동기와 비동기 차이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354600" y="1368000"/>
            <a:ext cx="9372600" cy="30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경로 작동 함수를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async 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대신 일반적인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로 선언하는 경우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, (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서버를 차단하는 것처럼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)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그것을 직접 호출하는 대신 대기중인 외부 스레드풀에서 실행됩니다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외부 스레드풀을 사용하는 이유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메인 스레드 차단 방지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동기 함수가 실행되는 동안 메인 스레드가 차단되지 않기 때문에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서버는 다른 요청을 동시에 처리할 수 있음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6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370080" y="1097640"/>
            <a:ext cx="6453720" cy="41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(1)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(name, numbers):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total = 0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for number in numbers: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total += number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={name}, number={number}, total={total}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={name},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return total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9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09600" y="1377720"/>
            <a:ext cx="48272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result1 =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("A", [1, 2])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result2 =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("B", [1, 2, 3])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={result1+result2},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72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309600" y="1377720"/>
            <a:ext cx="48272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result1 =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("A", [1, 2])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result2 =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("B", [1, 2, 3])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={result1+result2},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74" name=""/>
          <p:cNvSpPr/>
          <p:nvPr/>
        </p:nvSpPr>
        <p:spPr>
          <a:xfrm>
            <a:off x="6296040" y="1458720"/>
            <a:ext cx="368460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=2.000162124633789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number=3, total=6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=3.0002427101135254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=9,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=5.0004048347473145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75" name=""/>
          <p:cNvSpPr/>
          <p:nvPr/>
        </p:nvSpPr>
        <p:spPr>
          <a:xfrm>
            <a:off x="5137200" y="3597120"/>
            <a:ext cx="106416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77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370080" y="1097640"/>
            <a:ext cx="6453720" cy="41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async 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asyncio.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(1)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async 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(name, numbers):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total = 0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for number in numbers: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   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total += number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={name}, number={number}, total={total}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={name},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return total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80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309600" y="1377720"/>
            <a:ext cx="48272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result1 =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("A", [1, 2])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result2 =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("B", [1, 2, 3])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={result1+result2},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5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263520" y="1114560"/>
            <a:ext cx="9555120" cy="43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(asynchronous)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는 작업이 동시에 진행될 수 있음을 의미하며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작업이 완료될 때까지 기다리지 않고 다음 작업을 진행하는 방식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비동기 프로그램은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CPU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가 작업을 효율적으로 처리할 수 있도록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, I/O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파일 읽기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/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쓰기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네트워크 요청 등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)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과 같은 시간이 오래 걸리는 작업이 완료될 때까지 다른 작업을 수행할 수 있음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8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309600" y="1377720"/>
            <a:ext cx="48272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result1 =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("A", [1, 2])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result2 =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("B", [1, 2, 3])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={result1+result2},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85" name=""/>
          <p:cNvSpPr/>
          <p:nvPr/>
        </p:nvSpPr>
        <p:spPr>
          <a:xfrm>
            <a:off x="6296040" y="1458720"/>
            <a:ext cx="368460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=2.000162124633789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number=3, total=6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=3.0002427101135254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=9,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</a:t>
            </a:r>
            <a:r>
              <a:rPr b="0" lang="en-US" sz="1500" spc="-1" strike="noStrike">
                <a:solidFill>
                  <a:srgbClr val="ff6d6d"/>
                </a:solidFill>
                <a:latin typeface="Noto Sans KR"/>
              </a:rPr>
              <a:t>5.0004048347473145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86" name=""/>
          <p:cNvSpPr/>
          <p:nvPr/>
        </p:nvSpPr>
        <p:spPr>
          <a:xfrm>
            <a:off x="5137200" y="3597120"/>
            <a:ext cx="106416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88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309600" y="1377720"/>
            <a:ext cx="4827240" cy="40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task1 = asyncio.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create_task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("A", [1, 2]))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task2 = asyncio.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create_task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("B", [1, 2, 3]))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task1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task2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result1 = task1.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result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result2 = task2.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result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={result1+result2},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0" name=""/>
          <p:cNvSpPr/>
          <p:nvPr/>
        </p:nvSpPr>
        <p:spPr>
          <a:xfrm>
            <a:off x="6235200" y="3181320"/>
            <a:ext cx="368460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=2.000617742538452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number=3, total=6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=3.000927209854126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=9,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=3.000927209854126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1" name=""/>
          <p:cNvSpPr/>
          <p:nvPr/>
        </p:nvSpPr>
        <p:spPr>
          <a:xfrm>
            <a:off x="4995360" y="5238720"/>
            <a:ext cx="106416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사용법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309600" y="1377720"/>
            <a:ext cx="4827240" cy="32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start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task = </a:t>
            </a:r>
            <a:r>
              <a:rPr b="0" lang="en-US" sz="1500" spc="-1" strike="noStrike">
                <a:solidFill>
                  <a:srgbClr val="ff972f"/>
                </a:solidFill>
                <a:latin typeface="Noto Sans KR"/>
                <a:ea typeface="Noto Sans KR"/>
              </a:rPr>
              <a:t>await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asyncio.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  <a:ea typeface="Noto Sans KR"/>
              </a:rPr>
              <a:t>gather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(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  <a:ea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("A", [1, 2]),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                                            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  <a:ea typeface="Noto Sans KR"/>
              </a:rPr>
              <a:t>sum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("B", [1, 2, 3]))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result1 = task[0]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result2 = task[1]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end = time.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  <a:ea typeface="Noto Sans KR"/>
              </a:rPr>
              <a:t>time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()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    </a:t>
            </a:r>
            <a:r>
              <a:rPr b="0" lang="en-US" sz="1500" spc="-1" strike="noStrike">
                <a:solidFill>
                  <a:srgbClr val="729fcf"/>
                </a:solidFill>
                <a:latin typeface="Noto Sans KR"/>
                <a:ea typeface="Noto Sans KR"/>
              </a:rPr>
              <a:t>print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(f'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  <a:ea typeface="Noto Sans KR"/>
              </a:rPr>
              <a:t>총합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  <a:ea typeface="Noto Sans KR"/>
              </a:rPr>
              <a:t>={result1+result2}, </a:t>
            </a:r>
            <a:r>
              <a:rPr b="0" lang="ko-KR" sz="1500" spc="-1" strike="noStrike">
                <a:solidFill>
                  <a:srgbClr val="77bc65"/>
                </a:solidFill>
                <a:latin typeface="Noto Sans KR"/>
                <a:ea typeface="Noto Sans KR"/>
              </a:rPr>
              <a:t>총시간</a:t>
            </a:r>
            <a:r>
              <a:rPr b="0" lang="en-US" sz="1500" spc="-1" strike="noStrike">
                <a:solidFill>
                  <a:srgbClr val="77bc65"/>
                </a:solidFill>
                <a:latin typeface="Noto Sans KR"/>
                <a:ea typeface="Noto Sans KR"/>
              </a:rPr>
              <a:t>={end-start}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  <a:ea typeface="Noto Sans KR"/>
              </a:rPr>
              <a:t>')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5" name=""/>
          <p:cNvSpPr/>
          <p:nvPr/>
        </p:nvSpPr>
        <p:spPr>
          <a:xfrm>
            <a:off x="6235200" y="2167920"/>
            <a:ext cx="368460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number=1, total=1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=A,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=2.000617742538452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number=2, total=3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작업중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number=3, total=6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작업명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=B,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걸린시간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=3.000927209854126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총합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=9, </a:t>
            </a:r>
            <a:r>
              <a:rPr b="0" lang="ko-KR" sz="1500" spc="-1" strike="noStrike">
                <a:solidFill>
                  <a:srgbClr val="000000"/>
                </a:solidFill>
                <a:latin typeface="Noto Sans KR"/>
              </a:rPr>
              <a:t>총시간</a:t>
            </a:r>
            <a:r>
              <a:rPr b="0" lang="en-US" sz="1500" spc="-1" strike="noStrike">
                <a:solidFill>
                  <a:srgbClr val="000000"/>
                </a:solidFill>
                <a:latin typeface="Noto Sans KR"/>
              </a:rPr>
              <a:t>=3.000927209854126</a:t>
            </a:r>
            <a:endParaRPr b="0" lang="en-US" sz="15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6" name=""/>
          <p:cNvSpPr/>
          <p:nvPr/>
        </p:nvSpPr>
        <p:spPr>
          <a:xfrm>
            <a:off x="5066280" y="4417920"/>
            <a:ext cx="106416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올바르지 못한 사용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8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309600" y="1377720"/>
            <a:ext cx="3317760" cy="18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(1)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en-US" sz="1800" spc="-1" strike="noStrike">
                <a:solidFill>
                  <a:srgbClr val="77bc65"/>
                </a:solidFill>
                <a:latin typeface="Noto Sans KR"/>
              </a:rPr>
              <a:t>sleep </a:t>
            </a:r>
            <a:r>
              <a:rPr b="0" lang="ko-KR" sz="1800" spc="-1" strike="noStrike">
                <a:solidFill>
                  <a:srgbClr val="77bc65"/>
                </a:solidFill>
                <a:latin typeface="Noto Sans KR"/>
              </a:rPr>
              <a:t>완료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올바르지 못한 사용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1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309600" y="1377720"/>
            <a:ext cx="3317760" cy="18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(1)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en-US" sz="1800" spc="-1" strike="noStrike">
                <a:solidFill>
                  <a:srgbClr val="77bc65"/>
                </a:solidFill>
                <a:latin typeface="Noto Sans KR"/>
              </a:rPr>
              <a:t>sleep </a:t>
            </a:r>
            <a:r>
              <a:rPr b="0" lang="ko-KR" sz="1800" spc="-1" strike="noStrike">
                <a:solidFill>
                  <a:srgbClr val="77bc65"/>
                </a:solidFill>
                <a:latin typeface="Noto Sans KR"/>
              </a:rPr>
              <a:t>완료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3" name=""/>
          <p:cNvSpPr/>
          <p:nvPr/>
        </p:nvSpPr>
        <p:spPr>
          <a:xfrm>
            <a:off x="757440" y="1797120"/>
            <a:ext cx="294120" cy="28692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 flipH="1">
            <a:off x="757440" y="1797120"/>
            <a:ext cx="294120" cy="29376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올바르지 못한 사용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6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309600" y="1377720"/>
            <a:ext cx="3317760" cy="18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(1)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en-US" sz="1800" spc="-1" strike="noStrike">
                <a:solidFill>
                  <a:srgbClr val="77bc65"/>
                </a:solidFill>
                <a:latin typeface="Noto Sans KR"/>
              </a:rPr>
              <a:t>sleep </a:t>
            </a:r>
            <a:r>
              <a:rPr b="0" lang="ko-KR" sz="1800" spc="-1" strike="noStrike">
                <a:solidFill>
                  <a:srgbClr val="77bc65"/>
                </a:solidFill>
                <a:latin typeface="Noto Sans KR"/>
              </a:rPr>
              <a:t>완료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8" name=""/>
          <p:cNvSpPr/>
          <p:nvPr/>
        </p:nvSpPr>
        <p:spPr>
          <a:xfrm>
            <a:off x="757440" y="1797120"/>
            <a:ext cx="294120" cy="28692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 flipH="1">
            <a:off x="757440" y="1797120"/>
            <a:ext cx="294120" cy="29376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538600" y="1367640"/>
            <a:ext cx="3317760" cy="18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async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await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asyncio.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sleep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(1)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(f'</a:t>
            </a:r>
            <a:r>
              <a:rPr b="0" lang="en-US" sz="1800" spc="-1" strike="noStrike">
                <a:solidFill>
                  <a:srgbClr val="77bc65"/>
                </a:solidFill>
                <a:latin typeface="Noto Sans KR"/>
              </a:rPr>
              <a:t>sleep </a:t>
            </a:r>
            <a:r>
              <a:rPr b="0" lang="ko-KR" sz="1800" spc="-1" strike="noStrike">
                <a:solidFill>
                  <a:srgbClr val="77bc65"/>
                </a:solidFill>
                <a:latin typeface="Noto Sans KR"/>
              </a:rPr>
              <a:t>완료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1" name=""/>
          <p:cNvSpPr/>
          <p:nvPr/>
        </p:nvSpPr>
        <p:spPr>
          <a:xfrm>
            <a:off x="3627720" y="2077200"/>
            <a:ext cx="150984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성능향상 – 코루틴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vs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스레드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87960" y="1763280"/>
            <a:ext cx="8759160" cy="22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성능향상 – 코루틴 </a:t>
            </a: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vs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스레드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6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77800" y="1787040"/>
            <a:ext cx="9031680" cy="23540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435960" y="4418280"/>
            <a:ext cx="543060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메모리와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Context switching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비용 절약 가능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결론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20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435960" y="1621080"/>
            <a:ext cx="9250920" cy="24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웹 응용프로그램 개발에서 일반적으로 비동기가 동기보다 좋은 성능을 냄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python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에서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async, await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을 사용하게 된지 오래되지 않았고 비동기를 지원하지 않는  라이브러리들도 다수 존재하기 때문에 특히 경로작동함수에서 잘 선택해서 사용해야 함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FastAPI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동작 방식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8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4945680" y="2690280"/>
            <a:ext cx="1803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348840" y="1407600"/>
            <a:ext cx="4119480" cy="2663280"/>
          </a:xfrm>
          <a:prstGeom prst="rect">
            <a:avLst/>
          </a:prstGeom>
          <a:ln w="0">
            <a:noFill/>
          </a:ln>
        </p:spPr>
      </p:pic>
      <p:sp>
        <p:nvSpPr>
          <p:cNvPr id="21" name=""/>
          <p:cNvSpPr/>
          <p:nvPr/>
        </p:nvSpPr>
        <p:spPr>
          <a:xfrm>
            <a:off x="547200" y="4255920"/>
            <a:ext cx="4012200" cy="10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개의 요청당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개의 스레드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워커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를 생성하여 처리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Noto Sans KR"/>
              </a:rPr>
              <a:t>FastAPI </a:t>
            </a: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비동기 동작 방식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4945680" y="2690280"/>
            <a:ext cx="1803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348840" y="1407600"/>
            <a:ext cx="4119480" cy="266328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2"/>
          <a:stretch/>
        </p:blipFill>
        <p:spPr>
          <a:xfrm>
            <a:off x="4600080" y="1325880"/>
            <a:ext cx="5274360" cy="279684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/>
          <p:nvPr/>
        </p:nvSpPr>
        <p:spPr>
          <a:xfrm>
            <a:off x="5137560" y="4276080"/>
            <a:ext cx="4012200" cy="10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싱글 스레드에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task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가 코루틴으로 동시적으로 생성하고 동작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코루틴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9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414000" y="1261800"/>
            <a:ext cx="2595240" cy="33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add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(a, b):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c = a + b 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(c)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('add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함수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calc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add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(1, 2)   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('calc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함수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calc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코루틴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2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414000" y="1261800"/>
            <a:ext cx="2595240" cy="33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add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(a, b):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c = a + b 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(c)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('add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함수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972f"/>
                </a:solidFill>
                <a:latin typeface="Noto Sans KR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calc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():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add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(1, 2)   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   </a:t>
            </a: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('calc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함수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')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29fcf"/>
                </a:solidFill>
                <a:latin typeface="Noto Sans KR"/>
              </a:rPr>
              <a:t>calc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3863880" y="709560"/>
            <a:ext cx="5802840" cy="43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코루틴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6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3425040" y="524520"/>
            <a:ext cx="6249240" cy="4686840"/>
          </a:xfrm>
          <a:prstGeom prst="rect">
            <a:avLst/>
          </a:prstGeom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354600" y="1479600"/>
            <a:ext cx="36982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코루틴</a:t>
            </a: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(coroutine)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cooperative routine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종속적이지 않은 서로 대등한 관계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특정 시점에 상대방의 코드를 실행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코드 여러번 실행 가능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- </a:t>
            </a:r>
            <a:r>
              <a:rPr b="0" lang="ko-KR" sz="1800" spc="-1" strike="noStrike">
                <a:solidFill>
                  <a:srgbClr val="000000"/>
                </a:solidFill>
                <a:latin typeface="Noto Sans KR"/>
              </a:rPr>
              <a:t>진입점이 여러 개인 함수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코루틴 실행방법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0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446040" y="1469160"/>
            <a:ext cx="7609320" cy="36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1. await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2. asyncio.run()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3. asyncio.create_task()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57840"/>
            <a:ext cx="90712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600" spc="-1" strike="noStrike">
                <a:solidFill>
                  <a:srgbClr val="000000"/>
                </a:solidFill>
                <a:latin typeface="Noto Sans KR"/>
              </a:rPr>
              <a:t>코루틴 실행방법</a:t>
            </a:r>
            <a:endParaRPr b="0" lang="en-US" sz="26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3" name=""/>
          <p:cNvSpPr/>
          <p:nvPr/>
        </p:nvSpPr>
        <p:spPr>
          <a:xfrm>
            <a:off x="345600" y="415440"/>
            <a:ext cx="80640" cy="466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 KR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446040" y="1469160"/>
            <a:ext cx="7609320" cy="36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1.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await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2. asyncio.run()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KR"/>
              </a:rPr>
              <a:t>3. </a:t>
            </a:r>
            <a:r>
              <a:rPr b="0" lang="en-US" sz="1800" spc="-1" strike="noStrike">
                <a:solidFill>
                  <a:srgbClr val="ff6d6d"/>
                </a:solidFill>
                <a:latin typeface="Noto Sans KR"/>
              </a:rPr>
              <a:t>asyncio.create_task()</a:t>
            </a:r>
            <a:endParaRPr b="0" lang="en-US" sz="18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2024-08-22T14:43:28Z</dcterms:created>
  <dc:creator/>
  <dc:description/>
  <dc:language>ko-KR</dc:language>
  <cp:lastModifiedBy/>
  <dcterms:modified xsi:type="dcterms:W3CDTF">2024-08-23T07:26:01Z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