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Quattrocento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Quattrocento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" Target="slides/slide1.xml"/><Relationship Id="rId19" Type="http://schemas.openxmlformats.org/officeDocument/2006/relationships/font" Target="fonts/QuattrocentoSans-bold.fntdata"/><Relationship Id="rId6" Type="http://schemas.openxmlformats.org/officeDocument/2006/relationships/slide" Target="slides/slide2.xml"/><Relationship Id="rId18" Type="http://schemas.openxmlformats.org/officeDocument/2006/relationships/font" Target="fonts/Quattrocento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70dc19d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70dc19d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70dc19dc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70dc19dc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70dc19dc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70dc19dc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70dc19dc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70dc19dc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70dc19dc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70dc19dc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59ce081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59ce081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59ce0816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59ce0816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70dc19dc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70dc19dc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Dark)" type="title">
  <p:cSld name="TITLE">
    <p:bg>
      <p:bgPr>
        <a:solidFill>
          <a:srgbClr val="3EADA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roxima Nova"/>
              <a:buNone/>
              <a:defRPr b="1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Proxima Nova"/>
              <a:buNone/>
              <a:defRPr sz="2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95025" y="1831850"/>
            <a:ext cx="734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yle3singlecolormid.png"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025" y="4094150"/>
            <a:ext cx="4813400" cy="96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ips_white.png"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-73150" y="5056825"/>
            <a:ext cx="9264000" cy="864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0" y="3891675"/>
            <a:ext cx="9144000" cy="12519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>
                <a:solidFill>
                  <a:srgbClr val="F3F3F3"/>
                </a:solidFill>
              </a:defRPr>
            </a:lvl1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00" y="0"/>
            <a:ext cx="9144000" cy="876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155800" y="1097275"/>
            <a:ext cx="6774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latin typeface="Droid Sans"/>
                <a:ea typeface="Droid Sans"/>
                <a:cs typeface="Droid Sans"/>
                <a:sym typeface="Droid Sans"/>
              </a:rPr>
              <a:t>xx%</a:t>
            </a:r>
            <a:endParaRPr b="1" sz="120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05450" y="951000"/>
            <a:ext cx="3711525" cy="2783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>
            <a:off x="4676250" y="386475"/>
            <a:ext cx="0" cy="4286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>
            <p:ph type="title"/>
          </p:nvPr>
        </p:nvSpPr>
        <p:spPr>
          <a:xfrm>
            <a:off x="658375" y="1389900"/>
            <a:ext cx="3423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658425" y="2574950"/>
            <a:ext cx="3423600" cy="17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Light)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style3colormid.png"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150625"/>
            <a:ext cx="4828025" cy="9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2" type="title"/>
          </p:nvPr>
        </p:nvSpPr>
        <p:spPr>
          <a:xfrm>
            <a:off x="311700" y="1841000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380400" y="1799550"/>
            <a:ext cx="7929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rips_color.png"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2036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roxima Nova"/>
              <a:buNone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248725" y="848575"/>
            <a:ext cx="8602800" cy="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6"/>
          <p:cNvCxnSpPr/>
          <p:nvPr/>
        </p:nvCxnSpPr>
        <p:spPr>
          <a:xfrm flipH="1" rot="10800000">
            <a:off x="336500" y="848650"/>
            <a:ext cx="8412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403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7"/>
          <p:cNvCxnSpPr/>
          <p:nvPr/>
        </p:nvCxnSpPr>
        <p:spPr>
          <a:xfrm>
            <a:off x="292600" y="1331375"/>
            <a:ext cx="2823600" cy="291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7"/>
          <p:cNvSpPr/>
          <p:nvPr/>
        </p:nvSpPr>
        <p:spPr>
          <a:xfrm>
            <a:off x="3189425" y="0"/>
            <a:ext cx="595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EADA7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3EADA7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trips_white.png"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4433000" y="-125"/>
            <a:ext cx="234000" cy="51435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10"/>
          <p:cNvCxnSpPr/>
          <p:nvPr/>
        </p:nvCxnSpPr>
        <p:spPr>
          <a:xfrm flipH="1" rot="10800000">
            <a:off x="1638600" y="2691925"/>
            <a:ext cx="1302000" cy="14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0" y="965800"/>
            <a:ext cx="86694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ML (PG) 2021 Project</a:t>
            </a:r>
            <a:endParaRPr sz="3600"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11700" y="1900850"/>
            <a:ext cx="7665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Fake News Disambiguation: Why Is It Fake?</a:t>
            </a:r>
            <a:endParaRPr sz="2700"/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311700" y="3075450"/>
            <a:ext cx="1890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Karish Grover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2019471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karish19471@iiitd.ac.in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2153325" y="3075450"/>
            <a:ext cx="1890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Nirali Arora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Phd21002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niralis@iiitd.ac.in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3627000" y="3075450"/>
            <a:ext cx="1890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Aisha Aijaz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PhD21011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aishaa@iiitd.ac.in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198175" y="313320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Group 45</a:t>
            </a:r>
            <a:endParaRPr b="1" sz="3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11700" y="2582850"/>
            <a:ext cx="15093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Members:-</a:t>
            </a:r>
            <a:endParaRPr b="1"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42050" y="213875"/>
            <a:ext cx="825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Attention-enhanced Multi-channel Recurrent Convolutional Network (AMRCN)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79500" y="983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 project  considers  the  fake  news  detection  problem  under  a  more  </a:t>
            </a:r>
            <a:r>
              <a:rPr b="1" lang="en"/>
              <a:t>realistic  scenario</a:t>
            </a:r>
            <a:r>
              <a:rPr lang="en"/>
              <a:t> on  social  media.  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the short text tweet content, we aim to classify this tweet as fake or real, i.e., </a:t>
            </a:r>
            <a:r>
              <a:rPr b="1" lang="en"/>
              <a:t>binary classification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Further, we aim to explain why this tweet is fake/actual by highlighting </a:t>
            </a:r>
            <a:r>
              <a:rPr b="1" lang="en"/>
              <a:t>tokens/phrases from the tweet content </a:t>
            </a:r>
            <a:r>
              <a:rPr lang="en"/>
              <a:t>that contribute relatively more to the final prediction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 Collection and Preprocessing</a:t>
            </a:r>
            <a:endParaRPr b="1"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466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utilize two well-known datasets compiled by (Ma et al., 2017), </a:t>
            </a:r>
            <a:r>
              <a:rPr b="1" lang="en" sz="1500"/>
              <a:t>Twitter15</a:t>
            </a:r>
            <a:r>
              <a:rPr lang="en" sz="1500"/>
              <a:t> and </a:t>
            </a:r>
            <a:r>
              <a:rPr b="1" lang="en" sz="1500"/>
              <a:t>Twitter16</a:t>
            </a:r>
            <a:r>
              <a:rPr lang="en" sz="1500"/>
              <a:t>, for our work. These datasets contain source tweets and their corresponding sequences of retweet users. 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These datasets are balanced towards the classes and consist of short length tweets. We remove the stop words from the tweets, replace all URLs with the token</a:t>
            </a:r>
            <a:r>
              <a:rPr i="1" lang="en" sz="1500"/>
              <a:t> URL</a:t>
            </a:r>
            <a:r>
              <a:rPr lang="en" sz="1500"/>
              <a:t>, and stem the tweets in the dataset for proceeding with the experiments.</a:t>
            </a:r>
            <a:endParaRPr sz="15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700" y="1739725"/>
            <a:ext cx="3864599" cy="235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Baselines and Experimentation</a:t>
            </a:r>
            <a:endParaRPr b="1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50" y="918725"/>
            <a:ext cx="3966062" cy="409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6987" y="918725"/>
            <a:ext cx="2783010" cy="409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Architecture</a:t>
            </a:r>
            <a:endParaRPr b="1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550" y="934825"/>
            <a:ext cx="3680300" cy="409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5280350" y="647738"/>
            <a:ext cx="3000000" cy="4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	 	 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 model architecture can be divided into four broad parts</a:t>
            </a:r>
            <a:r>
              <a:rPr lang="en"/>
              <a:t>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(1) CNN-based Representation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(2) Attention enhanced Word-level Encoder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(3) Multiple Channels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(4) Explainability of the Prediction.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Model Results</a:t>
            </a:r>
            <a:endParaRPr b="1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325" y="1236126"/>
            <a:ext cx="7445351" cy="289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Explainability</a:t>
            </a:r>
            <a:endParaRPr b="1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38" y="983100"/>
            <a:ext cx="5443329" cy="4096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6016100" y="1827175"/>
            <a:ext cx="30000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 it can be seen from the example visualization above, in the sentence </a:t>
            </a:r>
            <a:r>
              <a:rPr b="1" lang="en"/>
              <a:t>”fast and furious 7 scrapped following paul walker’s death report”</a:t>
            </a:r>
            <a:r>
              <a:rPr lang="en"/>
              <a:t>, the words ”paul”, ”walker”, and ”death” are the most significant towards the final prediction that it is a True piece of information. This use of attention weights to give explanations is quite reasonable.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Effect of Hyperparameters</a:t>
            </a:r>
            <a:endParaRPr b="1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014" y="986150"/>
            <a:ext cx="5670227" cy="439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Contributions</a:t>
            </a:r>
            <a:endParaRPr b="1"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2898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Karish Grover</a:t>
            </a:r>
            <a:r>
              <a:rPr lang="en"/>
              <a:t>:- Baselines implementation, Dataset extraction, Report writing compilation, Model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Nirali Arora and Aisha Aijaz:</a:t>
            </a:r>
            <a:r>
              <a:rPr lang="en"/>
              <a:t>- Model research and analysis, Report Writing, PPT, Blog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IIT-Delh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