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64"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5ACB6E2-67A9-4958-9EA8-27CCF7AB12CB}" type="datetimeFigureOut">
              <a:rPr lang="en-GB" smtClean="0"/>
              <a:t>18/09/2021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A6C7BF-E83D-4730-9279-82133B0BD7D0}" type="slidenum">
              <a:rPr lang="en-GB" smtClean="0"/>
              <a:t>‹#›</a:t>
            </a:fld>
            <a:endParaRPr lang="en-GB"/>
          </a:p>
        </p:txBody>
      </p:sp>
    </p:spTree>
    <p:extLst>
      <p:ext uri="{BB962C8B-B14F-4D97-AF65-F5344CB8AC3E}">
        <p14:creationId xmlns:p14="http://schemas.microsoft.com/office/powerpoint/2010/main" val="3682105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5ACB6E2-67A9-4958-9EA8-27CCF7AB12CB}" type="datetimeFigureOut">
              <a:rPr lang="en-GB" smtClean="0"/>
              <a:t>18/09/2021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A6C7BF-E83D-4730-9279-82133B0BD7D0}" type="slidenum">
              <a:rPr lang="en-GB" smtClean="0"/>
              <a:t>‹#›</a:t>
            </a:fld>
            <a:endParaRPr lang="en-GB"/>
          </a:p>
        </p:txBody>
      </p:sp>
    </p:spTree>
    <p:extLst>
      <p:ext uri="{BB962C8B-B14F-4D97-AF65-F5344CB8AC3E}">
        <p14:creationId xmlns:p14="http://schemas.microsoft.com/office/powerpoint/2010/main" val="226847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5ACB6E2-67A9-4958-9EA8-27CCF7AB12CB}" type="datetimeFigureOut">
              <a:rPr lang="en-GB" smtClean="0"/>
              <a:t>18/09/2021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A6C7BF-E83D-4730-9279-82133B0BD7D0}" type="slidenum">
              <a:rPr lang="en-GB" smtClean="0"/>
              <a:t>‹#›</a:t>
            </a:fld>
            <a:endParaRPr lang="en-GB"/>
          </a:p>
        </p:txBody>
      </p:sp>
    </p:spTree>
    <p:extLst>
      <p:ext uri="{BB962C8B-B14F-4D97-AF65-F5344CB8AC3E}">
        <p14:creationId xmlns:p14="http://schemas.microsoft.com/office/powerpoint/2010/main" val="2839362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5ACB6E2-67A9-4958-9EA8-27CCF7AB12CB}" type="datetimeFigureOut">
              <a:rPr lang="en-GB" smtClean="0"/>
              <a:t>18/09/2021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A6C7BF-E83D-4730-9279-82133B0BD7D0}" type="slidenum">
              <a:rPr lang="en-GB" smtClean="0"/>
              <a:t>‹#›</a:t>
            </a:fld>
            <a:endParaRPr lang="en-GB"/>
          </a:p>
        </p:txBody>
      </p:sp>
    </p:spTree>
    <p:extLst>
      <p:ext uri="{BB962C8B-B14F-4D97-AF65-F5344CB8AC3E}">
        <p14:creationId xmlns:p14="http://schemas.microsoft.com/office/powerpoint/2010/main" val="3335749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ACB6E2-67A9-4958-9EA8-27CCF7AB12CB}" type="datetimeFigureOut">
              <a:rPr lang="en-GB" smtClean="0"/>
              <a:t>18/09/2021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A6C7BF-E83D-4730-9279-82133B0BD7D0}" type="slidenum">
              <a:rPr lang="en-GB" smtClean="0"/>
              <a:t>‹#›</a:t>
            </a:fld>
            <a:endParaRPr lang="en-GB"/>
          </a:p>
        </p:txBody>
      </p:sp>
    </p:spTree>
    <p:extLst>
      <p:ext uri="{BB962C8B-B14F-4D97-AF65-F5344CB8AC3E}">
        <p14:creationId xmlns:p14="http://schemas.microsoft.com/office/powerpoint/2010/main" val="3681015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5ACB6E2-67A9-4958-9EA8-27CCF7AB12CB}" type="datetimeFigureOut">
              <a:rPr lang="en-GB" smtClean="0"/>
              <a:t>18/09/2021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A6C7BF-E83D-4730-9279-82133B0BD7D0}" type="slidenum">
              <a:rPr lang="en-GB" smtClean="0"/>
              <a:t>‹#›</a:t>
            </a:fld>
            <a:endParaRPr lang="en-GB"/>
          </a:p>
        </p:txBody>
      </p:sp>
    </p:spTree>
    <p:extLst>
      <p:ext uri="{BB962C8B-B14F-4D97-AF65-F5344CB8AC3E}">
        <p14:creationId xmlns:p14="http://schemas.microsoft.com/office/powerpoint/2010/main" val="3211571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5ACB6E2-67A9-4958-9EA8-27CCF7AB12CB}" type="datetimeFigureOut">
              <a:rPr lang="en-GB" smtClean="0"/>
              <a:t>18/09/2021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9A6C7BF-E83D-4730-9279-82133B0BD7D0}" type="slidenum">
              <a:rPr lang="en-GB" smtClean="0"/>
              <a:t>‹#›</a:t>
            </a:fld>
            <a:endParaRPr lang="en-GB"/>
          </a:p>
        </p:txBody>
      </p:sp>
    </p:spTree>
    <p:extLst>
      <p:ext uri="{BB962C8B-B14F-4D97-AF65-F5344CB8AC3E}">
        <p14:creationId xmlns:p14="http://schemas.microsoft.com/office/powerpoint/2010/main" val="1640094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5ACB6E2-67A9-4958-9EA8-27CCF7AB12CB}" type="datetimeFigureOut">
              <a:rPr lang="en-GB" smtClean="0"/>
              <a:t>18/09/2021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9A6C7BF-E83D-4730-9279-82133B0BD7D0}" type="slidenum">
              <a:rPr lang="en-GB" smtClean="0"/>
              <a:t>‹#›</a:t>
            </a:fld>
            <a:endParaRPr lang="en-GB"/>
          </a:p>
        </p:txBody>
      </p:sp>
    </p:spTree>
    <p:extLst>
      <p:ext uri="{BB962C8B-B14F-4D97-AF65-F5344CB8AC3E}">
        <p14:creationId xmlns:p14="http://schemas.microsoft.com/office/powerpoint/2010/main" val="279196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ACB6E2-67A9-4958-9EA8-27CCF7AB12CB}" type="datetimeFigureOut">
              <a:rPr lang="en-GB" smtClean="0"/>
              <a:t>18/09/2021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9A6C7BF-E83D-4730-9279-82133B0BD7D0}" type="slidenum">
              <a:rPr lang="en-GB" smtClean="0"/>
              <a:t>‹#›</a:t>
            </a:fld>
            <a:endParaRPr lang="en-GB"/>
          </a:p>
        </p:txBody>
      </p:sp>
    </p:spTree>
    <p:extLst>
      <p:ext uri="{BB962C8B-B14F-4D97-AF65-F5344CB8AC3E}">
        <p14:creationId xmlns:p14="http://schemas.microsoft.com/office/powerpoint/2010/main" val="2250518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ACB6E2-67A9-4958-9EA8-27CCF7AB12CB}" type="datetimeFigureOut">
              <a:rPr lang="en-GB" smtClean="0"/>
              <a:t>18/09/2021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A6C7BF-E83D-4730-9279-82133B0BD7D0}" type="slidenum">
              <a:rPr lang="en-GB" smtClean="0"/>
              <a:t>‹#›</a:t>
            </a:fld>
            <a:endParaRPr lang="en-GB"/>
          </a:p>
        </p:txBody>
      </p:sp>
    </p:spTree>
    <p:extLst>
      <p:ext uri="{BB962C8B-B14F-4D97-AF65-F5344CB8AC3E}">
        <p14:creationId xmlns:p14="http://schemas.microsoft.com/office/powerpoint/2010/main" val="1884582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ACB6E2-67A9-4958-9EA8-27CCF7AB12CB}" type="datetimeFigureOut">
              <a:rPr lang="en-GB" smtClean="0"/>
              <a:t>18/09/2021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A6C7BF-E83D-4730-9279-82133B0BD7D0}" type="slidenum">
              <a:rPr lang="en-GB" smtClean="0"/>
              <a:t>‹#›</a:t>
            </a:fld>
            <a:endParaRPr lang="en-GB"/>
          </a:p>
        </p:txBody>
      </p:sp>
    </p:spTree>
    <p:extLst>
      <p:ext uri="{BB962C8B-B14F-4D97-AF65-F5344CB8AC3E}">
        <p14:creationId xmlns:p14="http://schemas.microsoft.com/office/powerpoint/2010/main" val="15430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ACB6E2-67A9-4958-9EA8-27CCF7AB12CB}" type="datetimeFigureOut">
              <a:rPr lang="en-GB" smtClean="0"/>
              <a:t>18/09/2021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A6C7BF-E83D-4730-9279-82133B0BD7D0}" type="slidenum">
              <a:rPr lang="en-GB" smtClean="0"/>
              <a:t>‹#›</a:t>
            </a:fld>
            <a:endParaRPr lang="en-GB"/>
          </a:p>
        </p:txBody>
      </p:sp>
    </p:spTree>
    <p:extLst>
      <p:ext uri="{BB962C8B-B14F-4D97-AF65-F5344CB8AC3E}">
        <p14:creationId xmlns:p14="http://schemas.microsoft.com/office/powerpoint/2010/main" val="2381874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1775383"/>
          </a:xfrm>
        </p:spPr>
        <p:txBody>
          <a:bodyPr>
            <a:normAutofit/>
          </a:bodyPr>
          <a:lstStyle/>
          <a:p>
            <a:endParaRPr lang="en-GB" sz="800" dirty="0"/>
          </a:p>
        </p:txBody>
      </p:sp>
      <p:sp>
        <p:nvSpPr>
          <p:cNvPr id="3" name="Subtitle 2"/>
          <p:cNvSpPr>
            <a:spLocks noGrp="1"/>
          </p:cNvSpPr>
          <p:nvPr>
            <p:ph type="subTitle" idx="1"/>
          </p:nvPr>
        </p:nvSpPr>
        <p:spPr/>
        <p:txBody>
          <a:bodyPr>
            <a:normAutofit/>
          </a:bodyPr>
          <a:lstStyle/>
          <a:p>
            <a:r>
              <a:rPr lang="en-GB" sz="5400" dirty="0" smtClean="0"/>
              <a:t>Housing   Project</a:t>
            </a:r>
            <a:endParaRPr lang="en-GB" sz="54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752045" y="815773"/>
            <a:ext cx="4687909" cy="2442581"/>
          </a:xfrm>
          <a:prstGeom prst="rect">
            <a:avLst/>
          </a:prstGeom>
          <a:noFill/>
          <a:ln>
            <a:noFill/>
          </a:ln>
        </p:spPr>
      </p:pic>
    </p:spTree>
    <p:extLst>
      <p:ext uri="{BB962C8B-B14F-4D97-AF65-F5344CB8AC3E}">
        <p14:creationId xmlns:p14="http://schemas.microsoft.com/office/powerpoint/2010/main" val="3583659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7882" y="193182"/>
            <a:ext cx="4209187" cy="470000"/>
          </a:xfrm>
          <a:prstGeom prst="rect">
            <a:avLst/>
          </a:prstGeom>
        </p:spPr>
        <p:txBody>
          <a:bodyPr wrap="square">
            <a:spAutoFit/>
          </a:bodyPr>
          <a:lstStyle/>
          <a:p>
            <a:pPr lvl="0">
              <a:lnSpc>
                <a:spcPct val="107000"/>
              </a:lnSpc>
              <a:spcAft>
                <a:spcPts val="800"/>
              </a:spcAft>
              <a:buSzPts val="1800"/>
            </a:pPr>
            <a:r>
              <a:rPr lang="en-IN" sz="2400" dirty="0">
                <a:latin typeface="Calibri" panose="020F0502020204030204" pitchFamily="34" charset="0"/>
                <a:ea typeface="Calibri" panose="020F0502020204030204" pitchFamily="34" charset="0"/>
                <a:cs typeface="Times New Roman" panose="02020603050405020304" pitchFamily="18" charset="0"/>
              </a:rPr>
              <a:t>Boxplot</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965915" y="1635616"/>
            <a:ext cx="8641724" cy="4790941"/>
          </a:xfrm>
          <a:prstGeom prst="rect">
            <a:avLst/>
          </a:prstGeom>
        </p:spPr>
      </p:pic>
    </p:spTree>
    <p:extLst>
      <p:ext uri="{BB962C8B-B14F-4D97-AF65-F5344CB8AC3E}">
        <p14:creationId xmlns:p14="http://schemas.microsoft.com/office/powerpoint/2010/main" val="1235018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3298" y="684635"/>
            <a:ext cx="1160639" cy="470000"/>
          </a:xfrm>
          <a:prstGeom prst="rect">
            <a:avLst/>
          </a:prstGeom>
        </p:spPr>
        <p:txBody>
          <a:bodyPr wrap="none">
            <a:spAutoFit/>
          </a:bodyPr>
          <a:lstStyle/>
          <a:p>
            <a:pPr lvl="0">
              <a:lnSpc>
                <a:spcPct val="107000"/>
              </a:lnSpc>
              <a:spcAft>
                <a:spcPts val="800"/>
              </a:spcAft>
              <a:buSzPts val="1800"/>
            </a:pPr>
            <a:r>
              <a:rPr lang="en-IN" sz="2400" dirty="0">
                <a:latin typeface="Calibri" panose="020F0502020204030204" pitchFamily="34" charset="0"/>
                <a:ea typeface="Calibri" panose="020F0502020204030204" pitchFamily="34" charset="0"/>
                <a:cs typeface="Times New Roman" panose="02020603050405020304" pitchFamily="18" charset="0"/>
              </a:rPr>
              <a:t>Distplot</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1081824" y="1154635"/>
            <a:ext cx="9092485" cy="5259043"/>
          </a:xfrm>
          <a:prstGeom prst="rect">
            <a:avLst/>
          </a:prstGeom>
        </p:spPr>
      </p:pic>
    </p:spTree>
    <p:extLst>
      <p:ext uri="{BB962C8B-B14F-4D97-AF65-F5344CB8AC3E}">
        <p14:creationId xmlns:p14="http://schemas.microsoft.com/office/powerpoint/2010/main" val="539182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0292" y="684635"/>
            <a:ext cx="1656223" cy="467629"/>
          </a:xfrm>
          <a:prstGeom prst="rect">
            <a:avLst/>
          </a:prstGeom>
        </p:spPr>
        <p:txBody>
          <a:bodyPr wrap="none">
            <a:spAutoFit/>
          </a:bodyPr>
          <a:lstStyle/>
          <a:p>
            <a:pPr lvl="0">
              <a:lnSpc>
                <a:spcPct val="107000"/>
              </a:lnSpc>
              <a:spcAft>
                <a:spcPts val="800"/>
              </a:spcAft>
              <a:buSzPts val="1800"/>
            </a:pPr>
            <a:r>
              <a:rPr lang="en-IN" sz="2400" dirty="0" smtClean="0">
                <a:effectLst/>
                <a:latin typeface="Arial" panose="020B0604020202020204" pitchFamily="34" charset="0"/>
                <a:ea typeface="Calibri" panose="020F0502020204030204" pitchFamily="34" charset="0"/>
                <a:cs typeface="Times New Roman" panose="02020603050405020304" pitchFamily="18" charset="0"/>
              </a:rPr>
              <a:t>Scatterplot</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900291" y="1378039"/>
            <a:ext cx="9583111" cy="4945488"/>
          </a:xfrm>
          <a:prstGeom prst="rect">
            <a:avLst/>
          </a:prstGeom>
        </p:spPr>
      </p:pic>
    </p:spTree>
    <p:extLst>
      <p:ext uri="{BB962C8B-B14F-4D97-AF65-F5344CB8AC3E}">
        <p14:creationId xmlns:p14="http://schemas.microsoft.com/office/powerpoint/2010/main" val="2767524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7739" y="774787"/>
            <a:ext cx="1435008" cy="467629"/>
          </a:xfrm>
          <a:prstGeom prst="rect">
            <a:avLst/>
          </a:prstGeom>
        </p:spPr>
        <p:txBody>
          <a:bodyPr wrap="none">
            <a:spAutoFit/>
          </a:bodyPr>
          <a:lstStyle/>
          <a:p>
            <a:pPr lvl="0">
              <a:lnSpc>
                <a:spcPct val="107000"/>
              </a:lnSpc>
              <a:spcAft>
                <a:spcPts val="800"/>
              </a:spcAft>
              <a:buSzPts val="1800"/>
            </a:pPr>
            <a:r>
              <a:rPr lang="en-IN" sz="2400" dirty="0" smtClean="0">
                <a:effectLst/>
                <a:latin typeface="Arial" panose="020B0604020202020204" pitchFamily="34" charset="0"/>
                <a:ea typeface="Calibri" panose="020F0502020204030204" pitchFamily="34" charset="0"/>
                <a:cs typeface="Times New Roman" panose="02020603050405020304" pitchFamily="18" charset="0"/>
              </a:rPr>
              <a:t>Heatmap</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867739" y="1242416"/>
            <a:ext cx="10761884" cy="5192749"/>
          </a:xfrm>
          <a:prstGeom prst="rect">
            <a:avLst/>
          </a:prstGeom>
        </p:spPr>
      </p:pic>
    </p:spTree>
    <p:extLst>
      <p:ext uri="{BB962C8B-B14F-4D97-AF65-F5344CB8AC3E}">
        <p14:creationId xmlns:p14="http://schemas.microsoft.com/office/powerpoint/2010/main" val="1827874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9093" y="341259"/>
            <a:ext cx="10534918" cy="3071225"/>
          </a:xfrm>
          <a:prstGeom prst="rect">
            <a:avLst/>
          </a:prstGeom>
        </p:spPr>
        <p:txBody>
          <a:bodyPr wrap="square">
            <a:spAutoFit/>
          </a:bodyPr>
          <a:lstStyle/>
          <a:p>
            <a:pPr marL="657225">
              <a:lnSpc>
                <a:spcPct val="107000"/>
              </a:lnSpc>
              <a:spcAft>
                <a:spcPts val="0"/>
              </a:spcAft>
            </a:pPr>
            <a:r>
              <a:rPr lang="en-IN" sz="2400" b="1" dirty="0" smtClean="0">
                <a:effectLst/>
                <a:latin typeface="Arial" panose="020B0604020202020204" pitchFamily="34" charset="0"/>
                <a:ea typeface="Calibri" panose="020F0502020204030204" pitchFamily="34" charset="0"/>
                <a:cs typeface="Times New Roman" panose="02020603050405020304" pitchFamily="18" charset="0"/>
              </a:rPr>
              <a:t>                                      CONCLUSION</a:t>
            </a:r>
            <a:endParaRPr lang="en-GB"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657225">
              <a:lnSpc>
                <a:spcPct val="107000"/>
              </a:lnSpc>
              <a:spcAft>
                <a:spcPts val="800"/>
              </a:spcAft>
            </a:pPr>
            <a:r>
              <a:rPr lang="en-IN" sz="2400" b="1"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GB" dirty="0" smtClean="0">
                <a:effectLst/>
                <a:latin typeface="Calibri" panose="020F0502020204030204" pitchFamily="34" charset="0"/>
                <a:ea typeface="Calibri" panose="020F0502020204030204" pitchFamily="34" charset="0"/>
                <a:cs typeface="Calibri" panose="020F0502020204030204" pitchFamily="34" charset="0"/>
              </a:rPr>
              <a:t>In these project, Decision Tree Regressor, Random Forest Regressor, K-</a:t>
            </a:r>
            <a:r>
              <a:rPr lang="en-GB" dirty="0" err="1" smtClean="0">
                <a:effectLst/>
                <a:latin typeface="Calibri" panose="020F0502020204030204" pitchFamily="34" charset="0"/>
                <a:ea typeface="Calibri" panose="020F0502020204030204" pitchFamily="34" charset="0"/>
                <a:cs typeface="Calibri" panose="020F0502020204030204" pitchFamily="34" charset="0"/>
              </a:rPr>
              <a:t>Neighbors</a:t>
            </a:r>
            <a:r>
              <a:rPr lang="en-GB" dirty="0" smtClean="0">
                <a:effectLst/>
                <a:latin typeface="Calibri" panose="020F0502020204030204" pitchFamily="34" charset="0"/>
                <a:ea typeface="Calibri" panose="020F0502020204030204" pitchFamily="34" charset="0"/>
                <a:cs typeface="Calibri" panose="020F0502020204030204" pitchFamily="34" charset="0"/>
              </a:rPr>
              <a:t> Regressor, Ridge, Lasso these models are used.</a:t>
            </a:r>
            <a:endParaRPr lang="en-GB"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GB" dirty="0" smtClean="0">
                <a:effectLst/>
                <a:latin typeface="Calibri" panose="020F0502020204030204" pitchFamily="34" charset="0"/>
                <a:ea typeface="Calibri" panose="020F0502020204030204" pitchFamily="34" charset="0"/>
                <a:cs typeface="Calibri" panose="020F0502020204030204" pitchFamily="34" charset="0"/>
              </a:rPr>
              <a:t> </a:t>
            </a:r>
            <a:endParaRPr lang="en-GB"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GB" dirty="0" smtClean="0">
                <a:effectLst/>
                <a:latin typeface="Calibri" panose="020F0502020204030204" pitchFamily="34" charset="0"/>
                <a:ea typeface="Calibri" panose="020F0502020204030204" pitchFamily="34" charset="0"/>
                <a:cs typeface="Calibri" panose="020F0502020204030204" pitchFamily="34" charset="0"/>
              </a:rPr>
              <a:t>Random Forest Regressor is r2 score ,Mean absolute error ,Mean_squared_error and R-squared is good than other models, Hence Random Forest Regressor is performing is good. </a:t>
            </a:r>
            <a:endParaRPr lang="en-GB"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GB" dirty="0" smtClean="0">
                <a:effectLst/>
                <a:latin typeface="Calibri" panose="020F0502020204030204" pitchFamily="34" charset="0"/>
                <a:ea typeface="Calibri" panose="020F0502020204030204" pitchFamily="34" charset="0"/>
                <a:cs typeface="Calibri" panose="020F0502020204030204" pitchFamily="34" charset="0"/>
              </a:rPr>
              <a:t>Random Forest Regressor is best model for this dataset.</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940157" y="3928056"/>
            <a:ext cx="10599313" cy="2614412"/>
          </a:xfrm>
          <a:prstGeom prst="rect">
            <a:avLst/>
          </a:prstGeom>
        </p:spPr>
      </p:pic>
    </p:spTree>
    <p:extLst>
      <p:ext uri="{BB962C8B-B14F-4D97-AF65-F5344CB8AC3E}">
        <p14:creationId xmlns:p14="http://schemas.microsoft.com/office/powerpoint/2010/main" val="2418946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73390" y="2461920"/>
            <a:ext cx="3214341" cy="771943"/>
          </a:xfrm>
          <a:prstGeom prst="rect">
            <a:avLst/>
          </a:prstGeom>
        </p:spPr>
        <p:txBody>
          <a:bodyPr wrap="none">
            <a:spAutoFit/>
          </a:bodyPr>
          <a:lstStyle/>
          <a:p>
            <a:pPr>
              <a:lnSpc>
                <a:spcPct val="107000"/>
              </a:lnSpc>
              <a:spcAft>
                <a:spcPts val="800"/>
              </a:spcAft>
            </a:pPr>
            <a:r>
              <a:rPr lang="en-GB" sz="4400" b="1" u="sng" dirty="0" smtClean="0">
                <a:solidFill>
                  <a:srgbClr val="C00000"/>
                </a:solidFill>
                <a:effectLst/>
                <a:latin typeface="Algerian" panose="04020705040A02060702" pitchFamily="82" charset="0"/>
                <a:ea typeface="Calibri" panose="020F0502020204030204" pitchFamily="34" charset="0"/>
                <a:cs typeface="Times New Roman" panose="02020603050405020304" pitchFamily="18" charset="0"/>
              </a:rPr>
              <a:t>THANK YOU</a:t>
            </a:r>
            <a:endParaRPr lang="en-GB" sz="4400" b="1" u="sng" dirty="0">
              <a:solidFill>
                <a:srgbClr val="C00000"/>
              </a:solidFill>
              <a:effectLst/>
              <a:latin typeface="Algerian" panose="04020705040A02060702" pitchFamily="8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99840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6491" y="749030"/>
            <a:ext cx="3004156" cy="532903"/>
          </a:xfrm>
          <a:prstGeom prst="rect">
            <a:avLst/>
          </a:prstGeom>
        </p:spPr>
        <p:txBody>
          <a:bodyPr wrap="none">
            <a:spAutoFit/>
          </a:bodyPr>
          <a:lstStyle/>
          <a:p>
            <a:pPr marL="457200" algn="ctr">
              <a:lnSpc>
                <a:spcPct val="107000"/>
              </a:lnSpc>
              <a:spcAft>
                <a:spcPts val="0"/>
              </a:spcAft>
              <a:tabLst>
                <a:tab pos="2340610" algn="l"/>
              </a:tabLst>
            </a:pPr>
            <a:r>
              <a:rPr lang="en-IN" sz="2800" b="1" dirty="0" smtClean="0">
                <a:effectLst/>
                <a:latin typeface="Calibri" panose="020F0502020204030204" pitchFamily="34" charset="0"/>
                <a:ea typeface="Calibri" panose="020F0502020204030204" pitchFamily="34" charset="0"/>
                <a:cs typeface="Times New Roman" panose="02020603050405020304" pitchFamily="18" charset="0"/>
              </a:rPr>
              <a:t>INTRODUCTION</a:t>
            </a:r>
            <a:endParaRPr lang="en-GB" sz="2800"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811369" y="2216326"/>
            <a:ext cx="10818254" cy="4026552"/>
          </a:xfrm>
          <a:prstGeom prst="rect">
            <a:avLst/>
          </a:prstGeom>
        </p:spPr>
        <p:txBody>
          <a:bodyPr wrap="square">
            <a:spAutoFit/>
          </a:bodyPr>
          <a:lstStyle/>
          <a:p>
            <a:pPr>
              <a:lnSpc>
                <a:spcPct val="107000"/>
              </a:lnSpc>
              <a:spcAft>
                <a:spcPts val="800"/>
              </a:spcAft>
              <a:tabLst>
                <a:tab pos="2340610" algn="l"/>
              </a:tabLst>
            </a:pPr>
            <a:r>
              <a:rPr lang="en-GB" sz="2400" dirty="0" smtClean="0">
                <a:effectLst/>
                <a:latin typeface="Calibri" panose="020F0502020204030204" pitchFamily="34" charset="0"/>
                <a:ea typeface="Calibri" panose="020F0502020204030204" pitchFamily="34" charset="0"/>
                <a:cs typeface="Calibri" panose="020F0502020204030204" pitchFamily="34" charset="0"/>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68756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7731" y="630091"/>
            <a:ext cx="9105362" cy="2650919"/>
          </a:xfrm>
          <a:prstGeom prst="rect">
            <a:avLst/>
          </a:prstGeom>
        </p:spPr>
        <p:txBody>
          <a:bodyPr wrap="square">
            <a:spAutoFit/>
          </a:bodyPr>
          <a:lstStyle/>
          <a:p>
            <a:pPr marL="342900" lvl="0" indent="-342900">
              <a:lnSpc>
                <a:spcPct val="107000"/>
              </a:lnSpc>
              <a:spcAft>
                <a:spcPts val="800"/>
              </a:spcAft>
              <a:buFont typeface="Symbol" panose="05050102010706020507" pitchFamily="18" charset="2"/>
              <a:buChar char=""/>
            </a:pPr>
            <a:r>
              <a:rPr lang="en-IN" sz="2000" dirty="0" smtClean="0">
                <a:effectLst/>
                <a:latin typeface="Calibri" panose="020F0502020204030204" pitchFamily="34" charset="0"/>
                <a:ea typeface="Calibri" panose="020F0502020204030204" pitchFamily="34" charset="0"/>
                <a:cs typeface="Times New Roman" panose="02020603050405020304" pitchFamily="18" charset="0"/>
              </a:rPr>
              <a:t>Hardware and Software Requirements and Tools Used</a:t>
            </a:r>
            <a:endParaRPr lang="en-GB" sz="2000" dirty="0" smtClean="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GB"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GB" sz="1600" dirty="0" smtClean="0">
                <a:effectLst/>
                <a:latin typeface="Arial" panose="020B0604020202020204" pitchFamily="34" charset="0"/>
                <a:ea typeface="Calibri" panose="020F0502020204030204" pitchFamily="34" charset="0"/>
                <a:cs typeface="Times New Roman" panose="02020603050405020304" pitchFamily="18" charset="0"/>
              </a:rPr>
              <a:t>RAM: 8GB</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GB" sz="1600" dirty="0" smtClean="0">
                <a:effectLst/>
                <a:latin typeface="Arial" panose="020B0604020202020204" pitchFamily="34" charset="0"/>
                <a:ea typeface="Calibri" panose="020F0502020204030204" pitchFamily="34" charset="0"/>
                <a:cs typeface="Times New Roman" panose="02020603050405020304" pitchFamily="18" charset="0"/>
              </a:rPr>
              <a:t>ROM: I3 processor</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GB" sz="1600" dirty="0" smtClean="0">
                <a:effectLst/>
                <a:latin typeface="Arial" panose="020B0604020202020204" pitchFamily="34" charset="0"/>
                <a:ea typeface="Calibri" panose="020F0502020204030204" pitchFamily="34" charset="0"/>
                <a:cs typeface="Times New Roman" panose="02020603050405020304" pitchFamily="18" charset="0"/>
              </a:rPr>
              <a:t>SOFTWARE: Python 3.9.6</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GB" sz="1600" dirty="0" smtClean="0">
                <a:effectLst/>
                <a:latin typeface="Arial" panose="020B0604020202020204" pitchFamily="34" charset="0"/>
                <a:ea typeface="Calibri" panose="020F0502020204030204" pitchFamily="34" charset="0"/>
                <a:cs typeface="Times New Roman" panose="02020603050405020304" pitchFamily="18" charset="0"/>
              </a:rPr>
              <a:t>LIBRARIES: Numpy,  Pandas, Seaborn,  Sklearn, Scipy .</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GB" sz="1600" dirty="0" smtClean="0">
                <a:effectLst/>
                <a:latin typeface="Arial" panose="020B0604020202020204" pitchFamily="34" charset="0"/>
                <a:ea typeface="Calibri" panose="020F0502020204030204" pitchFamily="34" charset="0"/>
                <a:cs typeface="Times New Roman" panose="02020603050405020304" pitchFamily="18" charset="0"/>
              </a:rPr>
              <a:t>Tools: Jupiter notebook, Matplotlib, Scikit-learn, Excel. </a:t>
            </a:r>
            <a:endParaRPr lang="en-GB" sz="1600" dirty="0" smtClean="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742682" y="3723421"/>
            <a:ext cx="6096000" cy="2134174"/>
          </a:xfrm>
          <a:prstGeom prst="rect">
            <a:avLst/>
          </a:prstGeom>
        </p:spPr>
        <p:txBody>
          <a:bodyPr>
            <a:spAutoFit/>
          </a:bodyPr>
          <a:lstStyle/>
          <a:p>
            <a:pPr marL="342900" lvl="0" indent="-342900">
              <a:lnSpc>
                <a:spcPct val="107000"/>
              </a:lnSpc>
              <a:spcAft>
                <a:spcPts val="0"/>
              </a:spcAft>
              <a:buFont typeface="Symbol" panose="05050102010706020507" pitchFamily="18" charset="2"/>
              <a:buChar char=""/>
            </a:pPr>
            <a:r>
              <a:rPr lang="en-IN" sz="2000" dirty="0" smtClean="0">
                <a:effectLst/>
                <a:latin typeface="Calibri" panose="020F0502020204030204" pitchFamily="34" charset="0"/>
                <a:ea typeface="Calibri" panose="020F0502020204030204" pitchFamily="34" charset="0"/>
                <a:cs typeface="Times New Roman" panose="02020603050405020304" pitchFamily="18" charset="0"/>
              </a:rPr>
              <a:t>Testing of Identified Approaches (Algorithms)</a:t>
            </a:r>
            <a:endParaRPr lang="en-GB"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08940">
              <a:lnSpc>
                <a:spcPct val="107000"/>
              </a:lnSpc>
              <a:spcAft>
                <a:spcPts val="0"/>
              </a:spcAft>
            </a:pPr>
            <a:r>
              <a:rPr lang="en-IN" sz="2400"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GB"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arenR"/>
            </a:pPr>
            <a:r>
              <a:rPr lang="en-IN" sz="1600" dirty="0" smtClean="0">
                <a:effectLst/>
                <a:latin typeface="Arial" panose="020B0604020202020204" pitchFamily="34" charset="0"/>
                <a:ea typeface="Calibri" panose="020F0502020204030204" pitchFamily="34" charset="0"/>
                <a:cs typeface="Times New Roman" panose="02020603050405020304" pitchFamily="18" charset="0"/>
              </a:rPr>
              <a:t>K-</a:t>
            </a:r>
            <a:r>
              <a:rPr lang="en-IN" sz="1600" dirty="0" err="1" smtClean="0">
                <a:effectLst/>
                <a:latin typeface="Arial" panose="020B0604020202020204" pitchFamily="34" charset="0"/>
                <a:ea typeface="Calibri" panose="020F0502020204030204" pitchFamily="34" charset="0"/>
                <a:cs typeface="Times New Roman" panose="02020603050405020304" pitchFamily="18" charset="0"/>
              </a:rPr>
              <a:t>Neighbors</a:t>
            </a:r>
            <a:r>
              <a:rPr lang="en-IN" sz="1600" dirty="0" smtClean="0">
                <a:effectLst/>
                <a:latin typeface="Arial" panose="020B0604020202020204" pitchFamily="34" charset="0"/>
                <a:ea typeface="Calibri" panose="020F0502020204030204" pitchFamily="34" charset="0"/>
                <a:cs typeface="Times New Roman" panose="02020603050405020304" pitchFamily="18" charset="0"/>
              </a:rPr>
              <a:t>  Regressor</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arenR"/>
            </a:pPr>
            <a:r>
              <a:rPr lang="en-IN" sz="1600" dirty="0" smtClean="0">
                <a:effectLst/>
                <a:latin typeface="Arial" panose="020B0604020202020204" pitchFamily="34" charset="0"/>
                <a:ea typeface="Calibri" panose="020F0502020204030204" pitchFamily="34" charset="0"/>
                <a:cs typeface="Times New Roman" panose="02020603050405020304" pitchFamily="18" charset="0"/>
              </a:rPr>
              <a:t>Decision Tree Regressor</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arenR"/>
            </a:pPr>
            <a:r>
              <a:rPr lang="en-IN" sz="1600" dirty="0" smtClean="0">
                <a:effectLst/>
                <a:latin typeface="Arial" panose="020B0604020202020204" pitchFamily="34" charset="0"/>
                <a:ea typeface="Calibri" panose="020F0502020204030204" pitchFamily="34" charset="0"/>
                <a:cs typeface="Times New Roman" panose="02020603050405020304" pitchFamily="18" charset="0"/>
              </a:rPr>
              <a:t>Random Forest Regressor</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arenR"/>
            </a:pPr>
            <a:r>
              <a:rPr lang="en-IN" sz="1600" dirty="0" smtClean="0">
                <a:effectLst/>
                <a:latin typeface="Arial" panose="020B0604020202020204" pitchFamily="34" charset="0"/>
                <a:ea typeface="Calibri" panose="020F0502020204030204" pitchFamily="34" charset="0"/>
                <a:cs typeface="Times New Roman" panose="02020603050405020304" pitchFamily="18" charset="0"/>
              </a:rPr>
              <a:t>Ridge</a:t>
            </a:r>
            <a:endParaRPr lang="en-GB"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arenR"/>
            </a:pPr>
            <a:r>
              <a:rPr lang="en-IN" sz="1600" dirty="0" smtClean="0">
                <a:effectLst/>
                <a:latin typeface="Arial" panose="020B0604020202020204" pitchFamily="34" charset="0"/>
                <a:ea typeface="Calibri" panose="020F0502020204030204" pitchFamily="34" charset="0"/>
                <a:cs typeface="Times New Roman" panose="02020603050405020304" pitchFamily="18" charset="0"/>
              </a:rPr>
              <a:t>Lasso</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1299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9" y="253119"/>
            <a:ext cx="6096000" cy="981423"/>
          </a:xfrm>
          <a:prstGeom prst="rect">
            <a:avLst/>
          </a:prstGeom>
        </p:spPr>
        <p:txBody>
          <a:bodyPr>
            <a:spAutoFit/>
          </a:bodyPr>
          <a:lstStyle/>
          <a:p>
            <a:pPr marL="342900" lvl="0" indent="-342900">
              <a:lnSpc>
                <a:spcPct val="107000"/>
              </a:lnSpc>
              <a:spcAft>
                <a:spcPts val="0"/>
              </a:spcAft>
              <a:buFont typeface="Symbol" panose="05050102010706020507" pitchFamily="18" charset="2"/>
              <a:buChar char=""/>
            </a:pPr>
            <a:r>
              <a:rPr lang="en-IN" dirty="0" smtClean="0">
                <a:latin typeface="Calibri" panose="020F0502020204030204" pitchFamily="34" charset="0"/>
                <a:ea typeface="Calibri" panose="020F0502020204030204" pitchFamily="34" charset="0"/>
                <a:cs typeface="Times New Roman" panose="02020603050405020304" pitchFamily="18" charset="0"/>
              </a:rPr>
              <a:t>Run and Evaluate selected models</a:t>
            </a:r>
            <a:endParaRPr lang="en-GB"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r>
              <a:rPr lang="en-IN" dirty="0" smtClean="0">
                <a:latin typeface="Calibri" panose="020F0502020204030204" pitchFamily="34" charset="0"/>
                <a:ea typeface="Calibri" panose="020F0502020204030204" pitchFamily="34" charset="0"/>
                <a:cs typeface="Times New Roman" panose="02020603050405020304" pitchFamily="18" charset="0"/>
              </a:rPr>
              <a:t> MODELS</a:t>
            </a:r>
          </a:p>
          <a:p>
            <a:pPr marL="457200">
              <a:lnSpc>
                <a:spcPct val="107000"/>
              </a:lnSpc>
              <a:spcAft>
                <a:spcPts val="0"/>
              </a:spcAft>
            </a:pPr>
            <a:endParaRPr lang="en-IN" dirty="0" smtClean="0">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317679" y="1234543"/>
            <a:ext cx="9174051" cy="5333682"/>
          </a:xfrm>
          <a:prstGeom prst="rect">
            <a:avLst/>
          </a:prstGeom>
        </p:spPr>
      </p:pic>
    </p:spTree>
    <p:extLst>
      <p:ext uri="{BB962C8B-B14F-4D97-AF65-F5344CB8AC3E}">
        <p14:creationId xmlns:p14="http://schemas.microsoft.com/office/powerpoint/2010/main" val="893611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528035" y="489397"/>
            <a:ext cx="10019762" cy="5782614"/>
          </a:xfrm>
          <a:prstGeom prst="rect">
            <a:avLst/>
          </a:prstGeom>
        </p:spPr>
      </p:pic>
    </p:spTree>
    <p:extLst>
      <p:ext uri="{BB962C8B-B14F-4D97-AF65-F5344CB8AC3E}">
        <p14:creationId xmlns:p14="http://schemas.microsoft.com/office/powerpoint/2010/main" val="3838504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515155" y="476517"/>
            <a:ext cx="10831132" cy="5731099"/>
          </a:xfrm>
          <a:prstGeom prst="rect">
            <a:avLst/>
          </a:prstGeom>
        </p:spPr>
      </p:pic>
    </p:spTree>
    <p:extLst>
      <p:ext uri="{BB962C8B-B14F-4D97-AF65-F5344CB8AC3E}">
        <p14:creationId xmlns:p14="http://schemas.microsoft.com/office/powerpoint/2010/main" val="2166835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734096" y="437882"/>
            <a:ext cx="10650828" cy="6014433"/>
          </a:xfrm>
          <a:prstGeom prst="rect">
            <a:avLst/>
          </a:prstGeom>
        </p:spPr>
      </p:pic>
    </p:spTree>
    <p:extLst>
      <p:ext uri="{BB962C8B-B14F-4D97-AF65-F5344CB8AC3E}">
        <p14:creationId xmlns:p14="http://schemas.microsoft.com/office/powerpoint/2010/main" val="403862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669701" y="386366"/>
            <a:ext cx="10315978" cy="5808372"/>
          </a:xfrm>
          <a:prstGeom prst="rect">
            <a:avLst/>
          </a:prstGeom>
        </p:spPr>
      </p:pic>
    </p:spTree>
    <p:extLst>
      <p:ext uri="{BB962C8B-B14F-4D97-AF65-F5344CB8AC3E}">
        <p14:creationId xmlns:p14="http://schemas.microsoft.com/office/powerpoint/2010/main" val="4171815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0455" y="254347"/>
            <a:ext cx="10985679" cy="2763577"/>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n-IN" sz="2800" dirty="0">
                <a:latin typeface="Calibri" panose="020F0502020204030204" pitchFamily="34" charset="0"/>
                <a:ea typeface="Calibri" panose="020F0502020204030204" pitchFamily="34" charset="0"/>
                <a:cs typeface="Times New Roman" panose="02020603050405020304" pitchFamily="18" charset="0"/>
              </a:rPr>
              <a:t>Visualizations</a:t>
            </a:r>
            <a:endParaRPr lang="en-GB" sz="2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657225">
              <a:lnSpc>
                <a:spcPct val="107000"/>
              </a:lnSpc>
              <a:spcAft>
                <a:spcPts val="0"/>
              </a:spcAft>
            </a:pPr>
            <a:r>
              <a:rPr lang="en-IN" sz="14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IN" sz="2000" dirty="0">
                <a:latin typeface="Calibri" panose="020F0502020204030204" pitchFamily="34" charset="0"/>
                <a:ea typeface="Calibri" panose="020F0502020204030204" pitchFamily="34" charset="0"/>
                <a:cs typeface="Times New Roman" panose="02020603050405020304" pitchFamily="18" charset="0"/>
              </a:rPr>
              <a:t>Count plot</a:t>
            </a:r>
            <a:endParaRPr lang="en-GB"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IN" sz="2000" dirty="0">
                <a:latin typeface="Calibri" panose="020F0502020204030204" pitchFamily="34" charset="0"/>
                <a:ea typeface="Calibri" panose="020F0502020204030204" pitchFamily="34" charset="0"/>
                <a:cs typeface="Times New Roman" panose="02020603050405020304" pitchFamily="18" charset="0"/>
              </a:rPr>
              <a:t>Boxplot </a:t>
            </a:r>
            <a:endParaRPr lang="en-GB"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IN" sz="2000" dirty="0">
                <a:latin typeface="Calibri" panose="020F0502020204030204" pitchFamily="34" charset="0"/>
                <a:ea typeface="Calibri" panose="020F0502020204030204" pitchFamily="34" charset="0"/>
                <a:cs typeface="Times New Roman" panose="02020603050405020304" pitchFamily="18" charset="0"/>
              </a:rPr>
              <a:t>Distplot</a:t>
            </a:r>
            <a:endParaRPr lang="en-GB"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IN" sz="2000" dirty="0">
                <a:latin typeface="Calibri" panose="020F0502020204030204" pitchFamily="34" charset="0"/>
                <a:ea typeface="Calibri" panose="020F0502020204030204" pitchFamily="34" charset="0"/>
                <a:cs typeface="Times New Roman" panose="02020603050405020304" pitchFamily="18" charset="0"/>
              </a:rPr>
              <a:t>Scatterplot</a:t>
            </a:r>
            <a:endParaRPr lang="en-GB"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2000" dirty="0">
                <a:latin typeface="Calibri" panose="020F0502020204030204" pitchFamily="34" charset="0"/>
                <a:ea typeface="Calibri" panose="020F0502020204030204" pitchFamily="34" charset="0"/>
                <a:cs typeface="Times New Roman" panose="02020603050405020304" pitchFamily="18" charset="0"/>
              </a:rPr>
              <a:t>Heatmap</a:t>
            </a:r>
            <a:endParaRPr lang="en-GB"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4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1828801" y="3817579"/>
            <a:ext cx="9156878" cy="2828925"/>
          </a:xfrm>
          <a:prstGeom prst="rect">
            <a:avLst/>
          </a:prstGeom>
        </p:spPr>
      </p:pic>
      <p:sp>
        <p:nvSpPr>
          <p:cNvPr id="4" name="Rectangle 3"/>
          <p:cNvSpPr/>
          <p:nvPr/>
        </p:nvSpPr>
        <p:spPr>
          <a:xfrm>
            <a:off x="5335471" y="3234652"/>
            <a:ext cx="1499449" cy="470000"/>
          </a:xfrm>
          <a:prstGeom prst="rect">
            <a:avLst/>
          </a:prstGeom>
        </p:spPr>
        <p:txBody>
          <a:bodyPr wrap="none">
            <a:spAutoFit/>
          </a:bodyPr>
          <a:lstStyle/>
          <a:p>
            <a:pPr lvl="0">
              <a:lnSpc>
                <a:spcPct val="107000"/>
              </a:lnSpc>
              <a:spcAft>
                <a:spcPts val="800"/>
              </a:spcAft>
              <a:buSzPts val="1800"/>
            </a:pPr>
            <a:r>
              <a:rPr lang="en-IN" sz="2400" dirty="0">
                <a:latin typeface="Calibri" panose="020F0502020204030204" pitchFamily="34" charset="0"/>
                <a:ea typeface="Calibri" panose="020F0502020204030204" pitchFamily="34" charset="0"/>
                <a:cs typeface="Times New Roman" panose="02020603050405020304" pitchFamily="18" charset="0"/>
              </a:rPr>
              <a:t>Count plot</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04102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198</Words>
  <Application>Microsoft Office PowerPoint</Application>
  <PresentationFormat>Widescreen</PresentationFormat>
  <Paragraphs>39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Algerian</vt: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16</cp:revision>
  <dcterms:created xsi:type="dcterms:W3CDTF">2021-09-18T17:16:47Z</dcterms:created>
  <dcterms:modified xsi:type="dcterms:W3CDTF">2021-09-18T17:57:51Z</dcterms:modified>
</cp:coreProperties>
</file>