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51B0AAB-7F23-42DE-BE21-443A35BFFAD2}" type="datetimeFigureOut">
              <a:rPr lang="en-GB" smtClean="0"/>
              <a:t>07/08/2021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6EB753-5BC7-4BFF-8C2E-4CD2443A7CCF}" type="slidenum">
              <a:rPr lang="en-GB" smtClean="0"/>
              <a:t>‹#›</a:t>
            </a:fld>
            <a:endParaRPr lang="en-GB"/>
          </a:p>
        </p:txBody>
      </p:sp>
    </p:spTree>
    <p:extLst>
      <p:ext uri="{BB962C8B-B14F-4D97-AF65-F5344CB8AC3E}">
        <p14:creationId xmlns:p14="http://schemas.microsoft.com/office/powerpoint/2010/main" val="1198360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51B0AAB-7F23-42DE-BE21-443A35BFFAD2}" type="datetimeFigureOut">
              <a:rPr lang="en-GB" smtClean="0"/>
              <a:t>07/08/2021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6EB753-5BC7-4BFF-8C2E-4CD2443A7CCF}" type="slidenum">
              <a:rPr lang="en-GB" smtClean="0"/>
              <a:t>‹#›</a:t>
            </a:fld>
            <a:endParaRPr lang="en-GB"/>
          </a:p>
        </p:txBody>
      </p:sp>
    </p:spTree>
    <p:extLst>
      <p:ext uri="{BB962C8B-B14F-4D97-AF65-F5344CB8AC3E}">
        <p14:creationId xmlns:p14="http://schemas.microsoft.com/office/powerpoint/2010/main" val="1312185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51B0AAB-7F23-42DE-BE21-443A35BFFAD2}" type="datetimeFigureOut">
              <a:rPr lang="en-GB" smtClean="0"/>
              <a:t>07/08/2021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6EB753-5BC7-4BFF-8C2E-4CD2443A7CCF}" type="slidenum">
              <a:rPr lang="en-GB" smtClean="0"/>
              <a:t>‹#›</a:t>
            </a:fld>
            <a:endParaRPr lang="en-GB"/>
          </a:p>
        </p:txBody>
      </p:sp>
    </p:spTree>
    <p:extLst>
      <p:ext uri="{BB962C8B-B14F-4D97-AF65-F5344CB8AC3E}">
        <p14:creationId xmlns:p14="http://schemas.microsoft.com/office/powerpoint/2010/main" val="1891374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51B0AAB-7F23-42DE-BE21-443A35BFFAD2}" type="datetimeFigureOut">
              <a:rPr lang="en-GB" smtClean="0"/>
              <a:t>07/08/2021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6EB753-5BC7-4BFF-8C2E-4CD2443A7CCF}" type="slidenum">
              <a:rPr lang="en-GB" smtClean="0"/>
              <a:t>‹#›</a:t>
            </a:fld>
            <a:endParaRPr lang="en-GB"/>
          </a:p>
        </p:txBody>
      </p:sp>
    </p:spTree>
    <p:extLst>
      <p:ext uri="{BB962C8B-B14F-4D97-AF65-F5344CB8AC3E}">
        <p14:creationId xmlns:p14="http://schemas.microsoft.com/office/powerpoint/2010/main" val="3320578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1B0AAB-7F23-42DE-BE21-443A35BFFAD2}" type="datetimeFigureOut">
              <a:rPr lang="en-GB" smtClean="0"/>
              <a:t>07/08/2021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6EB753-5BC7-4BFF-8C2E-4CD2443A7CCF}" type="slidenum">
              <a:rPr lang="en-GB" smtClean="0"/>
              <a:t>‹#›</a:t>
            </a:fld>
            <a:endParaRPr lang="en-GB"/>
          </a:p>
        </p:txBody>
      </p:sp>
    </p:spTree>
    <p:extLst>
      <p:ext uri="{BB962C8B-B14F-4D97-AF65-F5344CB8AC3E}">
        <p14:creationId xmlns:p14="http://schemas.microsoft.com/office/powerpoint/2010/main" val="497871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51B0AAB-7F23-42DE-BE21-443A35BFFAD2}" type="datetimeFigureOut">
              <a:rPr lang="en-GB" smtClean="0"/>
              <a:t>07/08/2021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16EB753-5BC7-4BFF-8C2E-4CD2443A7CCF}" type="slidenum">
              <a:rPr lang="en-GB" smtClean="0"/>
              <a:t>‹#›</a:t>
            </a:fld>
            <a:endParaRPr lang="en-GB"/>
          </a:p>
        </p:txBody>
      </p:sp>
    </p:spTree>
    <p:extLst>
      <p:ext uri="{BB962C8B-B14F-4D97-AF65-F5344CB8AC3E}">
        <p14:creationId xmlns:p14="http://schemas.microsoft.com/office/powerpoint/2010/main" val="2222413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51B0AAB-7F23-42DE-BE21-443A35BFFAD2}" type="datetimeFigureOut">
              <a:rPr lang="en-GB" smtClean="0"/>
              <a:t>07/08/2021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16EB753-5BC7-4BFF-8C2E-4CD2443A7CCF}" type="slidenum">
              <a:rPr lang="en-GB" smtClean="0"/>
              <a:t>‹#›</a:t>
            </a:fld>
            <a:endParaRPr lang="en-GB"/>
          </a:p>
        </p:txBody>
      </p:sp>
    </p:spTree>
    <p:extLst>
      <p:ext uri="{BB962C8B-B14F-4D97-AF65-F5344CB8AC3E}">
        <p14:creationId xmlns:p14="http://schemas.microsoft.com/office/powerpoint/2010/main" val="356022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51B0AAB-7F23-42DE-BE21-443A35BFFAD2}" type="datetimeFigureOut">
              <a:rPr lang="en-GB" smtClean="0"/>
              <a:t>07/08/2021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16EB753-5BC7-4BFF-8C2E-4CD2443A7CCF}" type="slidenum">
              <a:rPr lang="en-GB" smtClean="0"/>
              <a:t>‹#›</a:t>
            </a:fld>
            <a:endParaRPr lang="en-GB"/>
          </a:p>
        </p:txBody>
      </p:sp>
    </p:spTree>
    <p:extLst>
      <p:ext uri="{BB962C8B-B14F-4D97-AF65-F5344CB8AC3E}">
        <p14:creationId xmlns:p14="http://schemas.microsoft.com/office/powerpoint/2010/main" val="454074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1B0AAB-7F23-42DE-BE21-443A35BFFAD2}" type="datetimeFigureOut">
              <a:rPr lang="en-GB" smtClean="0"/>
              <a:t>07/08/2021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16EB753-5BC7-4BFF-8C2E-4CD2443A7CCF}" type="slidenum">
              <a:rPr lang="en-GB" smtClean="0"/>
              <a:t>‹#›</a:t>
            </a:fld>
            <a:endParaRPr lang="en-GB"/>
          </a:p>
        </p:txBody>
      </p:sp>
    </p:spTree>
    <p:extLst>
      <p:ext uri="{BB962C8B-B14F-4D97-AF65-F5344CB8AC3E}">
        <p14:creationId xmlns:p14="http://schemas.microsoft.com/office/powerpoint/2010/main" val="67509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1B0AAB-7F23-42DE-BE21-443A35BFFAD2}" type="datetimeFigureOut">
              <a:rPr lang="en-GB" smtClean="0"/>
              <a:t>07/08/2021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16EB753-5BC7-4BFF-8C2E-4CD2443A7CCF}" type="slidenum">
              <a:rPr lang="en-GB" smtClean="0"/>
              <a:t>‹#›</a:t>
            </a:fld>
            <a:endParaRPr lang="en-GB"/>
          </a:p>
        </p:txBody>
      </p:sp>
    </p:spTree>
    <p:extLst>
      <p:ext uri="{BB962C8B-B14F-4D97-AF65-F5344CB8AC3E}">
        <p14:creationId xmlns:p14="http://schemas.microsoft.com/office/powerpoint/2010/main" val="434410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1B0AAB-7F23-42DE-BE21-443A35BFFAD2}" type="datetimeFigureOut">
              <a:rPr lang="en-GB" smtClean="0"/>
              <a:t>07/08/2021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16EB753-5BC7-4BFF-8C2E-4CD2443A7CCF}" type="slidenum">
              <a:rPr lang="en-GB" smtClean="0"/>
              <a:t>‹#›</a:t>
            </a:fld>
            <a:endParaRPr lang="en-GB"/>
          </a:p>
        </p:txBody>
      </p:sp>
    </p:spTree>
    <p:extLst>
      <p:ext uri="{BB962C8B-B14F-4D97-AF65-F5344CB8AC3E}">
        <p14:creationId xmlns:p14="http://schemas.microsoft.com/office/powerpoint/2010/main" val="3321089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1B0AAB-7F23-42DE-BE21-443A35BFFAD2}" type="datetimeFigureOut">
              <a:rPr lang="en-GB" smtClean="0"/>
              <a:t>07/08/2021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6EB753-5BC7-4BFF-8C2E-4CD2443A7CCF}" type="slidenum">
              <a:rPr lang="en-GB" smtClean="0"/>
              <a:t>‹#›</a:t>
            </a:fld>
            <a:endParaRPr lang="en-GB"/>
          </a:p>
        </p:txBody>
      </p:sp>
    </p:spTree>
    <p:extLst>
      <p:ext uri="{BB962C8B-B14F-4D97-AF65-F5344CB8AC3E}">
        <p14:creationId xmlns:p14="http://schemas.microsoft.com/office/powerpoint/2010/main" val="1588351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609894"/>
          </a:xfrm>
        </p:spPr>
        <p:txBody>
          <a:bodyPr/>
          <a:lstStyle/>
          <a:p>
            <a:endParaRPr lang="en-GB" dirty="0"/>
          </a:p>
        </p:txBody>
      </p:sp>
      <p:sp>
        <p:nvSpPr>
          <p:cNvPr id="3" name="Content Placeholder 2"/>
          <p:cNvSpPr>
            <a:spLocks noGrp="1"/>
          </p:cNvSpPr>
          <p:nvPr>
            <p:ph idx="1"/>
          </p:nvPr>
        </p:nvSpPr>
        <p:spPr>
          <a:xfrm>
            <a:off x="838200" y="3245364"/>
            <a:ext cx="10515600" cy="1275122"/>
          </a:xfrm>
        </p:spPr>
        <p:txBody>
          <a:bodyPr/>
          <a:lstStyle/>
          <a:p>
            <a:pPr marL="0" indent="0">
              <a:buNone/>
            </a:pPr>
            <a:r>
              <a:rPr lang="en-GB" dirty="0" smtClean="0"/>
              <a:t> 		</a:t>
            </a:r>
          </a:p>
          <a:p>
            <a:pPr marL="0" indent="0">
              <a:buNone/>
            </a:pPr>
            <a:r>
              <a:rPr lang="en-GB" dirty="0"/>
              <a:t>	</a:t>
            </a:r>
            <a:r>
              <a:rPr lang="en-GB" dirty="0" smtClean="0"/>
              <a:t>	 </a:t>
            </a:r>
            <a:r>
              <a:rPr lang="en-GB" dirty="0" smtClean="0">
                <a:latin typeface="Arial" panose="020B0604020202020204" pitchFamily="34" charset="0"/>
                <a:cs typeface="Arial" panose="020B0604020202020204" pitchFamily="34" charset="0"/>
              </a:rPr>
              <a:t>CUSTOMER    RETENTION   </a:t>
            </a:r>
            <a:r>
              <a:rPr lang="en-GB" dirty="0">
                <a:latin typeface="Arial" panose="020B0604020202020204" pitchFamily="34" charset="0"/>
                <a:cs typeface="Arial" panose="020B0604020202020204" pitchFamily="34" charset="0"/>
              </a:rPr>
              <a:t>DATASET </a:t>
            </a:r>
            <a:endParaRPr lang="en-GB" dirty="0" smtClean="0">
              <a:latin typeface="Arial" panose="020B0604020202020204" pitchFamily="34" charset="0"/>
              <a:cs typeface="Arial" panose="020B0604020202020204" pitchFamily="34" charset="0"/>
            </a:endParaRPr>
          </a:p>
          <a:p>
            <a:pPr marL="0" indent="0">
              <a:buNone/>
            </a:pPr>
            <a:endParaRPr lang="en-GB" dirty="0">
              <a:latin typeface="Arial" panose="020B0604020202020204" pitchFamily="34" charset="0"/>
              <a:cs typeface="Arial" panose="020B0604020202020204" pitchFamily="34" charset="0"/>
            </a:endParaRPr>
          </a:p>
          <a:p>
            <a:pPr marL="0" indent="0">
              <a:buNone/>
            </a:pPr>
            <a:endParaRPr lang="en-GB"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4294058" y="828653"/>
            <a:ext cx="2929890" cy="1953184"/>
          </a:xfrm>
          <a:prstGeom prst="rect">
            <a:avLst/>
          </a:prstGeom>
          <a:noFill/>
          <a:ln>
            <a:noFill/>
          </a:ln>
        </p:spPr>
      </p:pic>
    </p:spTree>
    <p:extLst>
      <p:ext uri="{BB962C8B-B14F-4D97-AF65-F5344CB8AC3E}">
        <p14:creationId xmlns:p14="http://schemas.microsoft.com/office/powerpoint/2010/main" val="23864207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210614" y="1159100"/>
            <a:ext cx="8976575" cy="4752304"/>
          </a:xfrm>
          <a:prstGeom prst="rect">
            <a:avLst/>
          </a:prstGeom>
        </p:spPr>
      </p:pic>
    </p:spTree>
    <p:extLst>
      <p:ext uri="{BB962C8B-B14F-4D97-AF65-F5344CB8AC3E}">
        <p14:creationId xmlns:p14="http://schemas.microsoft.com/office/powerpoint/2010/main" val="30670130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22785"/>
          </a:xfrm>
        </p:spPr>
        <p:txBody>
          <a:bodyPr>
            <a:normAutofit/>
          </a:bodyPr>
          <a:lstStyle/>
          <a:p>
            <a:r>
              <a:rPr lang="en-GB" dirty="0" smtClean="0"/>
              <a:t>				</a:t>
            </a:r>
            <a:br>
              <a:rPr lang="en-GB" dirty="0" smtClean="0"/>
            </a:br>
            <a:r>
              <a:rPr lang="en-GB" dirty="0"/>
              <a:t/>
            </a:r>
            <a:br>
              <a:rPr lang="en-GB" dirty="0"/>
            </a:br>
            <a:r>
              <a:rPr lang="en-GB" dirty="0" smtClean="0"/>
              <a:t/>
            </a:r>
            <a:br>
              <a:rPr lang="en-GB" dirty="0" smtClean="0"/>
            </a:br>
            <a:r>
              <a:rPr lang="en-GB" dirty="0" smtClean="0"/>
              <a:t>				</a:t>
            </a:r>
            <a:r>
              <a:rPr lang="en-GB" dirty="0" smtClean="0">
                <a:latin typeface="Algerian" panose="04020705040A02060702" pitchFamily="82" charset="0"/>
              </a:rPr>
              <a:t>THANK YOU </a:t>
            </a:r>
            <a:endParaRPr lang="en-GB" dirty="0">
              <a:latin typeface="Algerian" panose="04020705040A02060702" pitchFamily="82" charset="0"/>
            </a:endParaRPr>
          </a:p>
        </p:txBody>
      </p:sp>
    </p:spTree>
    <p:extLst>
      <p:ext uri="{BB962C8B-B14F-4D97-AF65-F5344CB8AC3E}">
        <p14:creationId xmlns:p14="http://schemas.microsoft.com/office/powerpoint/2010/main" val="21801781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1972" y="1108255"/>
            <a:ext cx="10972800" cy="5039393"/>
          </a:xfrm>
          <a:prstGeom prst="rect">
            <a:avLst/>
          </a:prstGeom>
        </p:spPr>
        <p:txBody>
          <a:bodyPr wrap="square">
            <a:spAutoFit/>
          </a:bodyPr>
          <a:lstStyle/>
          <a:p>
            <a:pPr marL="457200" algn="ctr">
              <a:lnSpc>
                <a:spcPct val="107000"/>
              </a:lnSpc>
              <a:spcAft>
                <a:spcPts val="0"/>
              </a:spcAft>
              <a:tabLst>
                <a:tab pos="2340610" algn="l"/>
              </a:tabLst>
            </a:pPr>
            <a:r>
              <a:rPr lang="en-IN" sz="2400" b="1" dirty="0" smtClean="0">
                <a:effectLst/>
                <a:latin typeface="Calibri" panose="020F0502020204030204" pitchFamily="34" charset="0"/>
                <a:ea typeface="Calibri" panose="020F0502020204030204" pitchFamily="34" charset="0"/>
                <a:cs typeface="Times New Roman" panose="02020603050405020304" pitchFamily="18" charset="0"/>
              </a:rPr>
              <a:t>INTRODUCTION</a:t>
            </a:r>
            <a:endParaRPr lang="en-GB"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gn="ctr">
              <a:lnSpc>
                <a:spcPct val="107000"/>
              </a:lnSpc>
              <a:spcAft>
                <a:spcPts val="0"/>
              </a:spcAft>
              <a:tabLst>
                <a:tab pos="2340610" algn="l"/>
              </a:tabLst>
            </a:pPr>
            <a:r>
              <a:rPr lang="en-IN" sz="2400" b="1"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GB"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gn="ctr">
              <a:lnSpc>
                <a:spcPct val="107000"/>
              </a:lnSpc>
              <a:spcAft>
                <a:spcPts val="800"/>
              </a:spcAft>
              <a:tabLst>
                <a:tab pos="2340610" algn="l"/>
              </a:tabLst>
            </a:pPr>
            <a:r>
              <a:rPr lang="en-IN" sz="2400" b="1"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GB"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dirty="0" smtClean="0">
                <a:solidFill>
                  <a:srgbClr val="111111"/>
                </a:solidFill>
                <a:effectLst/>
                <a:latin typeface="Calibri" panose="020F0502020204030204" pitchFamily="34" charset="0"/>
                <a:ea typeface="Calibri" panose="020F0502020204030204" pitchFamily="34" charset="0"/>
                <a:cs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GB"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dirty="0" smtClean="0">
                <a:effectLst/>
                <a:latin typeface="Calibri" panose="020F0502020204030204" pitchFamily="34" charset="0"/>
                <a:ea typeface="Calibri" panose="020F0502020204030204" pitchFamily="34" charset="0"/>
                <a:cs typeface="Calibri" panose="020F0502020204030204" pitchFamily="34" charset="0"/>
              </a:rPr>
              <a:t>Customer retention includes all actions taken by organization to guarantee customer loyalty and reduce customer. Different statistical and machine-learning techniques are used to address this problem. Machine-learning techniques have been widely used for evaluating the probability of customer.</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14104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213" y="696521"/>
            <a:ext cx="11668259" cy="5589735"/>
          </a:xfrm>
          <a:prstGeom prst="rect">
            <a:avLst/>
          </a:prstGeom>
        </p:spPr>
        <p:txBody>
          <a:bodyPr wrap="square">
            <a:spAutoFit/>
          </a:bodyPr>
          <a:lstStyle/>
          <a:p>
            <a:pPr marL="342900" lvl="0" indent="-342900">
              <a:lnSpc>
                <a:spcPct val="107000"/>
              </a:lnSpc>
              <a:spcAft>
                <a:spcPts val="800"/>
              </a:spcAft>
              <a:buFont typeface="Symbol" panose="05050102010706020507" pitchFamily="18" charset="2"/>
              <a:buChar char=""/>
            </a:pPr>
            <a:r>
              <a:rPr lang="en-IN" sz="2000" dirty="0" smtClean="0">
                <a:effectLst/>
                <a:latin typeface="Calibri" panose="020F0502020204030204" pitchFamily="34" charset="0"/>
                <a:ea typeface="Calibri" panose="020F0502020204030204" pitchFamily="34" charset="0"/>
                <a:cs typeface="Times New Roman" panose="02020603050405020304" pitchFamily="18" charset="0"/>
              </a:rPr>
              <a:t>Hardware and Software Requirements and Tools Used</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GB"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GB" sz="1400" dirty="0" smtClean="0">
                <a:effectLst/>
                <a:latin typeface="Arial" panose="020B0604020202020204" pitchFamily="34" charset="0"/>
                <a:ea typeface="Calibri" panose="020F0502020204030204" pitchFamily="34" charset="0"/>
                <a:cs typeface="Times New Roman" panose="02020603050405020304" pitchFamily="18" charset="0"/>
              </a:rPr>
              <a:t>RAM: 8GB</a:t>
            </a:r>
            <a:endParaRPr lang="en-GB"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GB" sz="1400" dirty="0" smtClean="0">
                <a:effectLst/>
                <a:latin typeface="Arial" panose="020B0604020202020204" pitchFamily="34" charset="0"/>
                <a:ea typeface="Calibri" panose="020F0502020204030204" pitchFamily="34" charset="0"/>
                <a:cs typeface="Times New Roman" panose="02020603050405020304" pitchFamily="18" charset="0"/>
              </a:rPr>
              <a:t>ROM: I3 processor</a:t>
            </a:r>
            <a:endParaRPr lang="en-GB"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GB" sz="1400" dirty="0" smtClean="0">
                <a:effectLst/>
                <a:latin typeface="Arial" panose="020B0604020202020204" pitchFamily="34" charset="0"/>
                <a:ea typeface="Calibri" panose="020F0502020204030204" pitchFamily="34" charset="0"/>
                <a:cs typeface="Times New Roman" panose="02020603050405020304" pitchFamily="18" charset="0"/>
              </a:rPr>
              <a:t>SOFTWARE: Python 3.9.6</a:t>
            </a:r>
            <a:endParaRPr lang="en-GB"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GB" sz="1400" dirty="0" smtClean="0">
                <a:effectLst/>
                <a:latin typeface="Arial" panose="020B0604020202020204" pitchFamily="34" charset="0"/>
                <a:ea typeface="Calibri" panose="020F0502020204030204" pitchFamily="34" charset="0"/>
                <a:cs typeface="Times New Roman" panose="02020603050405020304" pitchFamily="18" charset="0"/>
              </a:rPr>
              <a:t>LIBRARIES: Numpy,  Pandas, Seaborn,  Sklearn, Scipy .</a:t>
            </a:r>
            <a:endParaRPr lang="en-GB"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GB" sz="1400" dirty="0" smtClean="0">
                <a:effectLst/>
                <a:latin typeface="Arial" panose="020B0604020202020204" pitchFamily="34" charset="0"/>
                <a:ea typeface="Calibri" panose="020F0502020204030204" pitchFamily="34" charset="0"/>
                <a:cs typeface="Times New Roman" panose="02020603050405020304" pitchFamily="18" charset="0"/>
              </a:rPr>
              <a:t>Tools: Jupiter notebook, Matplotlib, </a:t>
            </a:r>
            <a:r>
              <a:rPr lang="en-GB" sz="1400" dirty="0" err="1" smtClean="0">
                <a:effectLst/>
                <a:latin typeface="Arial" panose="020B0604020202020204" pitchFamily="34" charset="0"/>
                <a:ea typeface="Calibri" panose="020F0502020204030204" pitchFamily="34" charset="0"/>
                <a:cs typeface="Times New Roman" panose="02020603050405020304" pitchFamily="18" charset="0"/>
              </a:rPr>
              <a:t>Scikit</a:t>
            </a:r>
            <a:r>
              <a:rPr lang="en-GB" sz="1400" dirty="0" smtClean="0">
                <a:effectLst/>
                <a:latin typeface="Arial" panose="020B0604020202020204" pitchFamily="34" charset="0"/>
                <a:ea typeface="Calibri" panose="020F0502020204030204" pitchFamily="34" charset="0"/>
                <a:cs typeface="Times New Roman" panose="02020603050405020304" pitchFamily="18" charset="0"/>
              </a:rPr>
              <a:t>-learn, Excel. </a:t>
            </a:r>
          </a:p>
          <a:p>
            <a:pPr marL="457200">
              <a:lnSpc>
                <a:spcPct val="107000"/>
              </a:lnSpc>
              <a:spcAft>
                <a:spcPts val="800"/>
              </a:spcAft>
            </a:pPr>
            <a:endParaRPr lang="en-GB" sz="1400" dirty="0">
              <a:latin typeface="Arial" panose="020B0604020202020204" pitchFamily="34" charset="0"/>
              <a:ea typeface="Calibri" panose="020F0502020204030204" pitchFamily="34" charset="0"/>
              <a:cs typeface="Times New Roman" panose="02020603050405020304" pitchFamily="18" charset="0"/>
            </a:endParaRPr>
          </a:p>
          <a:p>
            <a:pPr lvl="0"/>
            <a:r>
              <a:rPr lang="en-IN" sz="2000" dirty="0"/>
              <a:t>Testing of Identified Approaches (Algorithms)</a:t>
            </a:r>
            <a:endParaRPr lang="en-GB" sz="2000" dirty="0"/>
          </a:p>
          <a:p>
            <a:r>
              <a:rPr lang="en-GB" sz="1400" dirty="0"/>
              <a:t> </a:t>
            </a:r>
          </a:p>
          <a:p>
            <a:pPr lvl="0"/>
            <a:r>
              <a:rPr lang="en-IN" dirty="0"/>
              <a:t>Decision Tree Classifier</a:t>
            </a:r>
            <a:endParaRPr lang="en-GB" dirty="0"/>
          </a:p>
          <a:p>
            <a:pPr lvl="0"/>
            <a:r>
              <a:rPr lang="en-IN" dirty="0"/>
              <a:t>Logistic Regression</a:t>
            </a:r>
            <a:endParaRPr lang="en-GB" dirty="0"/>
          </a:p>
          <a:p>
            <a:pPr lvl="0"/>
            <a:r>
              <a:rPr lang="en-IN" dirty="0"/>
              <a:t>Random Forest Classifier</a:t>
            </a:r>
            <a:endParaRPr lang="en-GB" dirty="0"/>
          </a:p>
          <a:p>
            <a:pPr lvl="0"/>
            <a:r>
              <a:rPr lang="en-IN" dirty="0"/>
              <a:t>SVC</a:t>
            </a:r>
            <a:endParaRPr lang="en-GB" dirty="0"/>
          </a:p>
          <a:p>
            <a:pPr lvl="0"/>
            <a:r>
              <a:rPr lang="en-IN" dirty="0"/>
              <a:t>KNeighborsClassifier</a:t>
            </a:r>
            <a:endParaRPr lang="en-GB" dirty="0"/>
          </a:p>
          <a:p>
            <a:r>
              <a:rPr lang="en-GB" dirty="0"/>
              <a:t> </a:t>
            </a:r>
          </a:p>
          <a:p>
            <a:r>
              <a:rPr lang="en-GB" sz="1400" dirty="0"/>
              <a:t> </a:t>
            </a:r>
          </a:p>
          <a:p>
            <a:pPr marL="457200">
              <a:lnSpc>
                <a:spcPct val="107000"/>
              </a:lnSpc>
              <a:spcAft>
                <a:spcPts val="800"/>
              </a:spcAft>
            </a:pPr>
            <a:endParaRPr lang="en-GB" sz="1400" dirty="0" smtClean="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476585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9498" y="466200"/>
            <a:ext cx="10977093" cy="7205049"/>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Run and Evaluate selected models</a:t>
            </a:r>
            <a:endParaRPr lang="en-GB"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r>
              <a:rPr lang="en-IN" dirty="0">
                <a:latin typeface="Calibri" panose="020F0502020204030204" pitchFamily="34" charset="0"/>
                <a:ea typeface="Calibri" panose="020F0502020204030204" pitchFamily="34" charset="0"/>
                <a:cs typeface="Times New Roman" panose="02020603050405020304" pitchFamily="18" charset="0"/>
              </a:rPr>
              <a:t> </a:t>
            </a:r>
            <a:r>
              <a:rPr lang="en-IN" dirty="0" smtClean="0">
                <a:latin typeface="Calibri" panose="020F0502020204030204" pitchFamily="34" charset="0"/>
                <a:ea typeface="Calibri" panose="020F0502020204030204" pitchFamily="34" charset="0"/>
                <a:cs typeface="Times New Roman" panose="02020603050405020304" pitchFamily="18" charset="0"/>
              </a:rPr>
              <a:t>MODELS</a:t>
            </a:r>
          </a:p>
          <a:p>
            <a:pPr marL="457200">
              <a:lnSpc>
                <a:spcPct val="107000"/>
              </a:lnSpc>
              <a:spcAft>
                <a:spcPts val="0"/>
              </a:spcAft>
            </a:pPr>
            <a:endParaRPr lang="en-IN" dirty="0" smtClean="0">
              <a:latin typeface="Calibri" panose="020F0502020204030204" pitchFamily="34" charset="0"/>
              <a:ea typeface="Calibri" panose="020F0502020204030204" pitchFamily="34" charset="0"/>
              <a:cs typeface="Times New Roman" panose="02020603050405020304" pitchFamily="18" charset="0"/>
            </a:endParaRPr>
          </a:p>
          <a:p>
            <a:pPr marL="457200" lvl="0">
              <a:lnSpc>
                <a:spcPct val="107000"/>
              </a:lnSpc>
            </a:pPr>
            <a:r>
              <a:rPr kumimoji="0" lang="en-GB"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Logistic Regression</a:t>
            </a:r>
            <a:endParaRPr kumimoji="0" lang="en-GB" sz="1400" b="0" i="0" u="none" strike="noStrike" cap="none" normalizeH="0" baseline="0" dirty="0" smtClean="0">
              <a:ln>
                <a:noFill/>
              </a:ln>
              <a:solidFill>
                <a:schemeClr val="tx1"/>
              </a:solidFill>
              <a:effectLst/>
            </a:endParaRPr>
          </a:p>
          <a:p>
            <a:pPr marL="457200">
              <a:lnSpc>
                <a:spcPct val="107000"/>
              </a:lnSpc>
              <a:spcAft>
                <a:spcPts val="0"/>
              </a:spcAft>
            </a:pPr>
            <a:endParaRPr lang="en-IN" dirty="0" smtClean="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endParaRPr lang="en-IN" dirty="0" smtClean="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endParaRPr lang="en-IN" dirty="0" smtClean="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endParaRPr lang="en-IN" dirty="0" smtClean="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endParaRPr lang="en-IN" dirty="0" smtClean="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endParaRPr lang="en-IN" dirty="0" smtClean="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endParaRPr lang="en-IN" dirty="0" smtClean="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endParaRPr lang="en-IN" dirty="0" smtClean="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endParaRPr lang="en-IN" dirty="0" smtClean="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endParaRPr lang="en-IN" dirty="0" smtClean="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14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Logistic Regression</a:t>
            </a:r>
            <a:endParaRPr kumimoji="0" lang="en-GB"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chemeClr val="tx1"/>
              </a:solidFill>
              <a:effectLst/>
              <a:latin typeface="Arial" panose="020B0604020202020204" pitchFamily="34" charset="0"/>
            </a:endParaRPr>
          </a:p>
        </p:txBody>
      </p:sp>
      <p:pic>
        <p:nvPicPr>
          <p:cNvPr id="102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560" y="2081212"/>
            <a:ext cx="5734050" cy="32480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685800" y="37052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Tree>
    <p:extLst>
      <p:ext uri="{BB962C8B-B14F-4D97-AF65-F5344CB8AC3E}">
        <p14:creationId xmlns:p14="http://schemas.microsoft.com/office/powerpoint/2010/main" val="9207625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459866" y="852741"/>
            <a:ext cx="2971006"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GB"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Decision Tree Classifier</a:t>
            </a:r>
            <a:endParaRPr kumimoji="0" lang="en-GB"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chemeClr val="tx1"/>
              </a:solidFill>
              <a:effectLst/>
              <a:latin typeface="Arial" panose="020B0604020202020204" pitchFamily="34" charset="0"/>
            </a:endParaRPr>
          </a:p>
        </p:txBody>
      </p:sp>
      <p:pic>
        <p:nvPicPr>
          <p:cNvPr id="204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260" y="1848118"/>
            <a:ext cx="5010150" cy="34956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3952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Tree>
    <p:extLst>
      <p:ext uri="{BB962C8B-B14F-4D97-AF65-F5344CB8AC3E}">
        <p14:creationId xmlns:p14="http://schemas.microsoft.com/office/powerpoint/2010/main" val="3581349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880316" y="1175384"/>
            <a:ext cx="3167855"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GB" sz="2000" b="0"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Random Forest Classifier</a:t>
            </a:r>
            <a:endParaRPr kumimoji="0" lang="en-GB"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chemeClr val="tx1"/>
              </a:solidFill>
              <a:effectLst/>
              <a:latin typeface="Arial" panose="020B0604020202020204" pitchFamily="34" charset="0"/>
            </a:endParaRPr>
          </a:p>
        </p:txBody>
      </p:sp>
      <p:pic>
        <p:nvPicPr>
          <p:cNvPr id="307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0017" y="2452150"/>
            <a:ext cx="5734050" cy="32956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1983347" y="64574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Tree>
    <p:extLst>
      <p:ext uri="{BB962C8B-B14F-4D97-AF65-F5344CB8AC3E}">
        <p14:creationId xmlns:p14="http://schemas.microsoft.com/office/powerpoint/2010/main" val="1349655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45382" y="1186911"/>
            <a:ext cx="713657" cy="405047"/>
          </a:xfrm>
          <a:prstGeom prst="rect">
            <a:avLst/>
          </a:prstGeom>
        </p:spPr>
        <p:txBody>
          <a:bodyPr wrap="none">
            <a:spAutoFit/>
          </a:bodyPr>
          <a:lstStyle/>
          <a:p>
            <a:pPr lvl="0">
              <a:lnSpc>
                <a:spcPct val="107000"/>
              </a:lnSpc>
              <a:spcAft>
                <a:spcPts val="800"/>
              </a:spcAft>
            </a:pPr>
            <a:r>
              <a:rPr lang="en-IN" sz="2000" dirty="0" smtClean="0">
                <a:effectLst/>
                <a:latin typeface="Arial" panose="020B0604020202020204" pitchFamily="34" charset="0"/>
                <a:ea typeface="Calibri" panose="020F0502020204030204" pitchFamily="34" charset="0"/>
                <a:cs typeface="Times New Roman" panose="02020603050405020304" pitchFamily="18" charset="0"/>
              </a:rPr>
              <a:t>SVC</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2702210" y="2041686"/>
            <a:ext cx="5731510" cy="2980690"/>
          </a:xfrm>
          <a:prstGeom prst="rect">
            <a:avLst/>
          </a:prstGeom>
        </p:spPr>
      </p:pic>
    </p:spTree>
    <p:extLst>
      <p:ext uri="{BB962C8B-B14F-4D97-AF65-F5344CB8AC3E}">
        <p14:creationId xmlns:p14="http://schemas.microsoft.com/office/powerpoint/2010/main" val="491367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0575" y="839182"/>
            <a:ext cx="2582758" cy="405047"/>
          </a:xfrm>
          <a:prstGeom prst="rect">
            <a:avLst/>
          </a:prstGeom>
        </p:spPr>
        <p:txBody>
          <a:bodyPr wrap="none">
            <a:spAutoFit/>
          </a:bodyPr>
          <a:lstStyle/>
          <a:p>
            <a:pPr lvl="0">
              <a:lnSpc>
                <a:spcPct val="107000"/>
              </a:lnSpc>
              <a:spcAft>
                <a:spcPts val="800"/>
              </a:spcAft>
            </a:pPr>
            <a:r>
              <a:rPr lang="en-IN" sz="2000" dirty="0" smtClean="0">
                <a:effectLst/>
                <a:latin typeface="Arial" panose="020B0604020202020204" pitchFamily="34" charset="0"/>
                <a:ea typeface="Calibri" panose="020F0502020204030204" pitchFamily="34" charset="0"/>
                <a:cs typeface="Times New Roman" panose="02020603050405020304" pitchFamily="18" charset="0"/>
              </a:rPr>
              <a:t>KNeighborsClassifier</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2369714" y="1790164"/>
            <a:ext cx="6391458" cy="3680608"/>
          </a:xfrm>
          <a:prstGeom prst="rect">
            <a:avLst/>
          </a:prstGeom>
        </p:spPr>
      </p:pic>
    </p:spTree>
    <p:extLst>
      <p:ext uri="{BB962C8B-B14F-4D97-AF65-F5344CB8AC3E}">
        <p14:creationId xmlns:p14="http://schemas.microsoft.com/office/powerpoint/2010/main" val="5409012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9093" y="1082729"/>
            <a:ext cx="10509161" cy="4914935"/>
          </a:xfrm>
          <a:prstGeom prst="rect">
            <a:avLst/>
          </a:prstGeom>
        </p:spPr>
        <p:txBody>
          <a:bodyPr wrap="square">
            <a:spAutoFit/>
          </a:bodyPr>
          <a:lstStyle/>
          <a:p>
            <a:pPr>
              <a:lnSpc>
                <a:spcPct val="107000"/>
              </a:lnSpc>
              <a:spcAft>
                <a:spcPts val="800"/>
              </a:spcAft>
            </a:pPr>
            <a:r>
              <a:rPr lang="en-GB" sz="2400" dirty="0" smtClean="0">
                <a:effectLst/>
                <a:latin typeface="Arial" panose="020B0604020202020204" pitchFamily="34" charset="0"/>
                <a:ea typeface="Calibri" panose="020F0502020204030204" pitchFamily="34" charset="0"/>
                <a:cs typeface="Times New Roman" panose="02020603050405020304" pitchFamily="18" charset="0"/>
              </a:rPr>
              <a:t>				CONCLUSION</a:t>
            </a:r>
          </a:p>
          <a:p>
            <a:pPr>
              <a:lnSpc>
                <a:spcPct val="107000"/>
              </a:lnSpc>
              <a:spcAft>
                <a:spcPts val="800"/>
              </a:spcAft>
            </a:pPr>
            <a:endParaRPr lang="en-GB" sz="24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GB" dirty="0" smtClean="0">
                <a:effectLst/>
                <a:latin typeface="Calibri" panose="020F0502020204030204" pitchFamily="34" charset="0"/>
                <a:ea typeface="Calibri" panose="020F0502020204030204" pitchFamily="34" charset="0"/>
                <a:cs typeface="Calibri" panose="020F0502020204030204" pitchFamily="34" charset="0"/>
              </a:rPr>
              <a:t>In these project, Decision Tree Classifier, Random Forest Classifier, Logistic Regression, SVC, KNeighborsClassifier these models are used.</a:t>
            </a:r>
            <a:endParaRPr lang="en-GB"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38150" algn="just">
              <a:spcAft>
                <a:spcPts val="0"/>
              </a:spcAft>
            </a:pPr>
            <a:r>
              <a:rPr lang="en-GB" dirty="0" smtClean="0">
                <a:effectLst/>
                <a:latin typeface="Calibri" panose="020F0502020204030204" pitchFamily="34" charset="0"/>
                <a:ea typeface="Times New Roman" panose="02020603050405020304" pitchFamily="18" charset="0"/>
              </a:rPr>
              <a:t>In these project, </a:t>
            </a:r>
            <a:r>
              <a:rPr lang="en-GB" dirty="0" smtClean="0">
                <a:solidFill>
                  <a:srgbClr val="000000"/>
                </a:solidFill>
                <a:effectLst/>
                <a:latin typeface="Calibri" panose="020F0502020204030204" pitchFamily="34" charset="0"/>
                <a:ea typeface="Times New Roman" panose="02020603050405020304" pitchFamily="18" charset="0"/>
              </a:rPr>
              <a:t>we are getting highest accuracy with DecisionTreeClassifier (96%) and also cross validation score is best than other models.</a:t>
            </a:r>
            <a:endParaRPr lang="en-GB" sz="1400" dirty="0" smtClean="0">
              <a:effectLst/>
              <a:latin typeface="Times New Roman" panose="02020603050405020304" pitchFamily="18" charset="0"/>
              <a:ea typeface="Times New Roman" panose="02020603050405020304" pitchFamily="18" charset="0"/>
            </a:endParaRPr>
          </a:p>
          <a:p>
            <a:pPr marL="438150" algn="just">
              <a:spcAft>
                <a:spcPts val="0"/>
              </a:spcAft>
            </a:pPr>
            <a:r>
              <a:rPr lang="en-GB" dirty="0" smtClean="0">
                <a:solidFill>
                  <a:srgbClr val="000000"/>
                </a:solidFill>
                <a:effectLst/>
                <a:latin typeface="Calibri" panose="020F0502020204030204" pitchFamily="34" charset="0"/>
                <a:ea typeface="Times New Roman" panose="02020603050405020304" pitchFamily="18" charset="0"/>
              </a:rPr>
              <a:t>Minimum difference in accuracy and cross validation score is for Decision Tree Classifier So this is our best model.</a:t>
            </a:r>
          </a:p>
          <a:p>
            <a:pPr marL="438150" algn="just">
              <a:spcAft>
                <a:spcPts val="0"/>
              </a:spcAft>
            </a:pPr>
            <a:endParaRPr lang="en-GB" sz="1400" dirty="0">
              <a:solidFill>
                <a:srgbClr val="000000"/>
              </a:solidFill>
              <a:latin typeface="Calibri" panose="020F0502020204030204" pitchFamily="34" charset="0"/>
              <a:ea typeface="Times New Roman" panose="02020603050405020304" pitchFamily="18" charset="0"/>
            </a:endParaRPr>
          </a:p>
          <a:p>
            <a:pPr marL="438150" algn="just">
              <a:spcAft>
                <a:spcPts val="0"/>
              </a:spcAft>
            </a:pPr>
            <a:endParaRPr lang="en-GB" sz="1400" dirty="0" smtClean="0">
              <a:solidFill>
                <a:srgbClr val="000000"/>
              </a:solidFill>
              <a:effectLst/>
              <a:latin typeface="Calibri" panose="020F0502020204030204" pitchFamily="34" charset="0"/>
              <a:ea typeface="Times New Roman" panose="02020603050405020304" pitchFamily="18" charset="0"/>
            </a:endParaRPr>
          </a:p>
          <a:p>
            <a:pPr marL="438150" algn="just">
              <a:spcAft>
                <a:spcPts val="0"/>
              </a:spcAft>
            </a:pPr>
            <a:endParaRPr lang="en-GB" sz="1400" dirty="0">
              <a:solidFill>
                <a:srgbClr val="000000"/>
              </a:solidFill>
              <a:latin typeface="Calibri" panose="020F0502020204030204" pitchFamily="34" charset="0"/>
              <a:ea typeface="Times New Roman" panose="02020603050405020304" pitchFamily="18" charset="0"/>
            </a:endParaRPr>
          </a:p>
          <a:p>
            <a:pPr marL="438150" algn="just">
              <a:spcAft>
                <a:spcPts val="0"/>
              </a:spcAft>
            </a:pPr>
            <a:endParaRPr lang="en-GB" sz="1400" dirty="0" smtClean="0">
              <a:solidFill>
                <a:srgbClr val="000000"/>
              </a:solidFill>
              <a:effectLst/>
              <a:latin typeface="Calibri" panose="020F0502020204030204" pitchFamily="34" charset="0"/>
              <a:ea typeface="Times New Roman" panose="02020603050405020304" pitchFamily="18" charset="0"/>
            </a:endParaRPr>
          </a:p>
          <a:p>
            <a:pPr marL="438150" algn="just">
              <a:spcAft>
                <a:spcPts val="0"/>
              </a:spcAft>
            </a:pPr>
            <a:endParaRPr lang="en-GB" sz="1400" dirty="0">
              <a:solidFill>
                <a:srgbClr val="000000"/>
              </a:solidFill>
              <a:latin typeface="Calibri" panose="020F0502020204030204" pitchFamily="34" charset="0"/>
              <a:ea typeface="Times New Roman" panose="02020603050405020304" pitchFamily="18" charset="0"/>
            </a:endParaRPr>
          </a:p>
          <a:p>
            <a:pPr marL="438150" algn="just">
              <a:spcAft>
                <a:spcPts val="0"/>
              </a:spcAft>
            </a:pPr>
            <a:endParaRPr lang="en-GB" sz="1400" dirty="0" smtClean="0">
              <a:solidFill>
                <a:srgbClr val="000000"/>
              </a:solidFill>
              <a:effectLst/>
              <a:latin typeface="Calibri" panose="020F0502020204030204" pitchFamily="34" charset="0"/>
              <a:ea typeface="Times New Roman" panose="02020603050405020304" pitchFamily="18" charset="0"/>
            </a:endParaRPr>
          </a:p>
          <a:p>
            <a:pPr marL="438150" algn="just">
              <a:spcAft>
                <a:spcPts val="0"/>
              </a:spcAft>
            </a:pPr>
            <a:endParaRPr lang="en-GB" sz="1400" dirty="0">
              <a:solidFill>
                <a:srgbClr val="000000"/>
              </a:solidFill>
              <a:latin typeface="Calibri" panose="020F0502020204030204" pitchFamily="34" charset="0"/>
              <a:ea typeface="Times New Roman" panose="02020603050405020304" pitchFamily="18" charset="0"/>
            </a:endParaRPr>
          </a:p>
          <a:p>
            <a:pPr marL="438150" algn="just">
              <a:spcAft>
                <a:spcPts val="0"/>
              </a:spcAft>
            </a:pPr>
            <a:endParaRPr lang="en-GB"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10176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65</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Algerian</vt: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3</cp:revision>
  <dcterms:created xsi:type="dcterms:W3CDTF">2021-08-07T07:31:15Z</dcterms:created>
  <dcterms:modified xsi:type="dcterms:W3CDTF">2021-08-07T07:45:04Z</dcterms:modified>
</cp:coreProperties>
</file>