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59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63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11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22-May-21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565840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49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22-May-21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47687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22-May-21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687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362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22-May-21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111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22-May-21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538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26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22-May-21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91530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79" y="758952"/>
            <a:ext cx="9978551" cy="5242603"/>
          </a:xfrm>
        </p:spPr>
        <p:txBody>
          <a:bodyPr/>
          <a:lstStyle/>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923504" y="1944710"/>
            <a:ext cx="6465195" cy="3400022"/>
          </a:xfrm>
          <a:prstGeom prst="rect">
            <a:avLst/>
          </a:prstGeom>
          <a:noFill/>
          <a:ln>
            <a:noFill/>
          </a:ln>
        </p:spPr>
      </p:pic>
    </p:spTree>
    <p:extLst>
      <p:ext uri="{BB962C8B-B14F-4D97-AF65-F5344CB8AC3E}">
        <p14:creationId xmlns:p14="http://schemas.microsoft.com/office/powerpoint/2010/main" val="12054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9415" y="620241"/>
            <a:ext cx="5141628" cy="1120243"/>
          </a:xfrm>
          <a:prstGeom prst="rect">
            <a:avLst/>
          </a:prstGeom>
        </p:spPr>
        <p:txBody>
          <a:bodyPr wrap="square">
            <a:spAutoFit/>
          </a:bodyPr>
          <a:lstStyle/>
          <a:p>
            <a:pPr algn="ctr">
              <a:lnSpc>
                <a:spcPct val="107000"/>
              </a:lnSpc>
              <a:spcAft>
                <a:spcPts val="8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MICRO CREDIT LOAN USE CASE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085043" y="4335940"/>
            <a:ext cx="6096000" cy="837280"/>
          </a:xfrm>
          <a:prstGeom prst="rect">
            <a:avLst/>
          </a:prstGeom>
        </p:spPr>
        <p:txBody>
          <a:bodyPr>
            <a:spAutoFit/>
          </a:bodyPr>
          <a:lstStyle/>
          <a:p>
            <a:pPr algn="ct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SUBMITTED BY: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Karishma Yadav</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765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854" y="618186"/>
            <a:ext cx="11294772" cy="4743478"/>
          </a:xfrm>
          <a:prstGeom prst="rect">
            <a:avLst/>
          </a:prstGeom>
        </p:spPr>
        <p:txBody>
          <a:bodyPr wrap="square">
            <a:spAutoFit/>
          </a:bodyPr>
          <a:lstStyle/>
          <a:p>
            <a:r>
              <a:rPr lang="en-US" sz="3200" b="1" dirty="0"/>
              <a:t> </a:t>
            </a:r>
            <a:endParaRPr lang="en-US" sz="3200" dirty="0"/>
          </a:p>
          <a:p>
            <a:r>
              <a:rPr lang="en-IN" sz="3200" b="1" dirty="0"/>
              <a:t>INTRODUCTION</a:t>
            </a:r>
            <a:endParaRPr lang="en-US" sz="3200" dirty="0"/>
          </a:p>
          <a:p>
            <a:r>
              <a:rPr lang="en-US" sz="3200" b="1" dirty="0"/>
              <a:t> </a:t>
            </a:r>
            <a:endParaRPr lang="en-US" sz="3200" dirty="0"/>
          </a:p>
          <a:p>
            <a:r>
              <a:rPr lang="en-US" sz="3200" b="1" dirty="0"/>
              <a:t> </a:t>
            </a:r>
            <a:endParaRPr lang="en-US" sz="3200" dirty="0"/>
          </a:p>
          <a:p>
            <a:r>
              <a:rPr lang="en-US" sz="2800" dirty="0"/>
              <a:t>The main objective of this paper is to predict whether assigning the loan to a particular person will be safe or not. We have implemented this loan prediction problem using Decision tree algorithm and data cleaning in Python as there are missing values in the dataset. We use map function for the missing values</a:t>
            </a:r>
            <a:r>
              <a:rPr lang="en-US" sz="2800" dirty="0" smtClean="0"/>
              <a:t>.</a:t>
            </a:r>
            <a:endParaRPr lang="en-US" sz="2800" dirty="0"/>
          </a:p>
          <a:p>
            <a:pPr algn="ctr">
              <a:lnSpc>
                <a:spcPct val="107000"/>
              </a:lnSpc>
              <a:spcAft>
                <a:spcPts val="800"/>
              </a:spcAft>
            </a:pP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521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200" y="182359"/>
            <a:ext cx="4113370" cy="388696"/>
          </a:xfrm>
          <a:prstGeom prst="rect">
            <a:avLst/>
          </a:prstGeom>
        </p:spPr>
        <p:txBody>
          <a:bodyPr wrap="none">
            <a:spAutoFit/>
          </a:bodyPr>
          <a:lstStyle/>
          <a:p>
            <a:pPr algn="ctr">
              <a:lnSpc>
                <a:spcPct val="107000"/>
              </a:lnSpc>
              <a:spcAft>
                <a:spcPts val="800"/>
              </a:spcAft>
            </a:pPr>
            <a:r>
              <a:rPr lang="en-US" b="1" smtClean="0">
                <a:latin typeface="Times New Roman" panose="02020603050405020304" pitchFamily="18" charset="0"/>
                <a:ea typeface="Calibri" panose="020F0502020204030204" pitchFamily="34" charset="0"/>
                <a:cs typeface="Times New Roman" panose="02020603050405020304" pitchFamily="18" charset="0"/>
              </a:rPr>
              <a:t>ANALYTICAL PROBLEM FRAMING</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028675" y="684635"/>
            <a:ext cx="5343707" cy="388696"/>
          </a:xfrm>
          <a:prstGeom prst="rect">
            <a:avLst/>
          </a:prstGeom>
        </p:spPr>
        <p:txBody>
          <a:bodyPr wrap="none">
            <a:spAutoFit/>
          </a:bodyPr>
          <a:lstStyle/>
          <a:p>
            <a:pPr marL="342900" marR="0" lvl="0" indent="-342900">
              <a:lnSpc>
                <a:spcPct val="107000"/>
              </a:lnSpc>
              <a:spcBef>
                <a:spcPts val="0"/>
              </a:spcBef>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Mathematical/ Analytical Modelling of the 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92427" y="1373524"/>
            <a:ext cx="11333409" cy="584775"/>
          </a:xfrm>
          <a:prstGeom prst="rect">
            <a:avLst/>
          </a:prstGeom>
        </p:spPr>
        <p:txBody>
          <a:bodyPr wrap="square">
            <a:spAutoFit/>
          </a:bodyPr>
          <a:lstStyle/>
          <a:p>
            <a:r>
              <a:rPr lang="en-US" sz="1600" dirty="0">
                <a:latin typeface="Times New Roman" panose="02020603050405020304" pitchFamily="18" charset="0"/>
                <a:ea typeface="Calibri" panose="020F0502020204030204" pitchFamily="34" charset="0"/>
              </a:rPr>
              <a:t>Every classification algorithm is built up with strong mathematical models and logic. Though the decision tree is one of the classification algorithms every algorithm is bound to make one decision before starting of making the trained model.</a:t>
            </a:r>
            <a:endParaRPr lang="en-US" sz="1600" dirty="0"/>
          </a:p>
        </p:txBody>
      </p:sp>
      <p:sp>
        <p:nvSpPr>
          <p:cNvPr id="6" name="Rectangle 5"/>
          <p:cNvSpPr/>
          <p:nvPr/>
        </p:nvSpPr>
        <p:spPr>
          <a:xfrm>
            <a:off x="910583" y="2006813"/>
            <a:ext cx="2952603" cy="388696"/>
          </a:xfrm>
          <a:prstGeom prst="rect">
            <a:avLst/>
          </a:prstGeom>
        </p:spPr>
        <p:txBody>
          <a:bodyPr wrap="none">
            <a:spAutoFit/>
          </a:bodyPr>
          <a:lstStyle/>
          <a:p>
            <a:pPr marL="342900" marR="0" lvl="0" indent="-342900">
              <a:lnSpc>
                <a:spcPct val="107000"/>
              </a:lnSpc>
              <a:spcBef>
                <a:spcPts val="0"/>
              </a:spcBef>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Data Pre-processing Done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77536" y="2395509"/>
            <a:ext cx="10963189" cy="882742"/>
          </a:xfrm>
          <a:prstGeom prst="rect">
            <a:avLst/>
          </a:prstGeom>
        </p:spPr>
        <p:txBody>
          <a:bodyPr wrap="square">
            <a:spAutoFit/>
          </a:bodyPr>
          <a:lstStyle/>
          <a:p>
            <a:pPr algn="ctr">
              <a:lnSpc>
                <a:spcPct val="107000"/>
              </a:lnSpc>
              <a:spcAft>
                <a:spcPts val="800"/>
              </a:spcAft>
            </a:pPr>
            <a:r>
              <a:rPr lang="en-US" sz="16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purpose of preprocessing is to convert raw data into a form that fits machine learning. Structured and clean data allows a data scientist to get more precise results from an applied machine learning model. The technique includes data formatting, cleaning, and sampling.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821888" y="3521113"/>
            <a:ext cx="5550494" cy="388696"/>
          </a:xfrm>
          <a:prstGeom prst="rect">
            <a:avLst/>
          </a:prstGeom>
        </p:spPr>
        <p:txBody>
          <a:bodyPr wrap="none">
            <a:spAutoFit/>
          </a:bodyPr>
          <a:lstStyle/>
          <a:p>
            <a:pPr marL="342900" marR="0" lvl="0" indent="-342900">
              <a:lnSpc>
                <a:spcPct val="107000"/>
              </a:lnSpc>
              <a:spcBef>
                <a:spcPts val="0"/>
              </a:spcBef>
              <a:spcAft>
                <a:spcPts val="8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Hardware and Software Requirements and Tools Used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910583" y="4152671"/>
            <a:ext cx="10830142" cy="1091196"/>
          </a:xfrm>
          <a:prstGeom prst="rect">
            <a:avLst/>
          </a:prstGeom>
        </p:spPr>
        <p:txBody>
          <a:bodyPr wrap="square">
            <a:spAutoFit/>
          </a:bodyPr>
          <a:lstStyle/>
          <a:p>
            <a:pPr marL="342900" marR="0" lvl="0" indent="-342900" algn="just">
              <a:lnSpc>
                <a:spcPct val="150000"/>
              </a:lnSpc>
              <a:spcBef>
                <a:spcPts val="790"/>
              </a:spcBef>
              <a:spcAft>
                <a:spcPts val="790"/>
              </a:spcAft>
              <a:buFont typeface="Symbol" panose="05050102010706020507" pitchFamily="18" charset="2"/>
              <a:buChar char=""/>
            </a:pPr>
            <a:r>
              <a:rPr lang="en-US" sz="1600" b="1" i="1" dirty="0">
                <a:latin typeface="Cambria" panose="02040503050406030204" pitchFamily="18" charset="0"/>
                <a:ea typeface="Times New Roman" panose="02020603050405020304" pitchFamily="18" charset="0"/>
                <a:cs typeface="Times New Roman" panose="02020603050405020304" pitchFamily="18" charset="0"/>
              </a:rPr>
              <a:t>Tools: Python 3.8.5, </a:t>
            </a:r>
            <a:r>
              <a:rPr lang="en-US" sz="1600" b="1" i="1" dirty="0" err="1">
                <a:latin typeface="Cambria" panose="02040503050406030204" pitchFamily="18" charset="0"/>
                <a:ea typeface="Times New Roman" panose="02020603050405020304" pitchFamily="18" charset="0"/>
                <a:cs typeface="Times New Roman" panose="02020603050405020304" pitchFamily="18" charset="0"/>
              </a:rPr>
              <a:t>Jupyter</a:t>
            </a:r>
            <a:r>
              <a:rPr lang="en-US" sz="1600" b="1" i="1" dirty="0">
                <a:latin typeface="Cambria" panose="02040503050406030204" pitchFamily="18" charset="0"/>
                <a:ea typeface="Times New Roman" panose="02020603050405020304" pitchFamily="18" charset="0"/>
                <a:cs typeface="Times New Roman" panose="02020603050405020304" pitchFamily="18" charset="0"/>
              </a:rPr>
              <a:t> Notebook, </a:t>
            </a:r>
            <a:r>
              <a:rPr lang="en-US" sz="1600" b="1" i="1" dirty="0" err="1">
                <a:latin typeface="Cambria" panose="02040503050406030204" pitchFamily="18" charset="0"/>
                <a:ea typeface="Times New Roman" panose="02020603050405020304" pitchFamily="18" charset="0"/>
                <a:cs typeface="Times New Roman" panose="02020603050405020304" pitchFamily="18" charset="0"/>
              </a:rPr>
              <a:t>Numpy</a:t>
            </a:r>
            <a:r>
              <a:rPr lang="en-US" sz="1600" b="1" i="1" dirty="0">
                <a:latin typeface="Cambria" panose="02040503050406030204" pitchFamily="18" charset="0"/>
                <a:ea typeface="Times New Roman" panose="02020603050405020304" pitchFamily="18" charset="0"/>
                <a:cs typeface="Times New Roman" panose="02020603050405020304" pitchFamily="18" charset="0"/>
              </a:rPr>
              <a:t>, Pandas, </a:t>
            </a:r>
            <a:r>
              <a:rPr lang="en-US" sz="1600" b="1" i="1" dirty="0" err="1">
                <a:latin typeface="Cambria" panose="02040503050406030204" pitchFamily="18" charset="0"/>
                <a:ea typeface="Times New Roman" panose="02020603050405020304" pitchFamily="18" charset="0"/>
                <a:cs typeface="Times New Roman" panose="02020603050405020304" pitchFamily="18" charset="0"/>
              </a:rPr>
              <a:t>Matplotlib</a:t>
            </a:r>
            <a:r>
              <a:rPr lang="en-US" sz="1600" b="1" i="1" dirty="0">
                <a:latin typeface="Cambria" panose="02040503050406030204" pitchFamily="18" charset="0"/>
                <a:ea typeface="Times New Roman" panose="02020603050405020304" pitchFamily="18" charset="0"/>
                <a:cs typeface="Times New Roman" panose="02020603050405020304" pitchFamily="18" charset="0"/>
              </a:rPr>
              <a:t>, </a:t>
            </a:r>
            <a:r>
              <a:rPr lang="en-US" sz="1600" b="1" i="1" dirty="0" err="1">
                <a:latin typeface="Cambria" panose="02040503050406030204" pitchFamily="18" charset="0"/>
                <a:ea typeface="Times New Roman" panose="02020603050405020304" pitchFamily="18" charset="0"/>
                <a:cs typeface="Times New Roman" panose="02020603050405020304" pitchFamily="18" charset="0"/>
              </a:rPr>
              <a:t>Seaborn</a:t>
            </a:r>
            <a:r>
              <a:rPr lang="en-US" sz="1600" b="1" i="1" dirty="0">
                <a:latin typeface="Cambria" panose="02040503050406030204" pitchFamily="18" charset="0"/>
                <a:ea typeface="Times New Roman" panose="02020603050405020304" pitchFamily="18" charset="0"/>
                <a:cs typeface="Times New Roman" panose="02020603050405020304" pitchFamily="18" charset="0"/>
              </a:rPr>
              <a:t>, </a:t>
            </a:r>
            <a:r>
              <a:rPr lang="en-US" sz="1600" b="1" i="1" dirty="0" err="1">
                <a:latin typeface="Cambria" panose="02040503050406030204" pitchFamily="18" charset="0"/>
                <a:ea typeface="Times New Roman" panose="02020603050405020304" pitchFamily="18" charset="0"/>
                <a:cs typeface="Times New Roman" panose="02020603050405020304" pitchFamily="18" charset="0"/>
              </a:rPr>
              <a:t>Scikit</a:t>
            </a:r>
            <a:r>
              <a:rPr lang="en-US" sz="1600" b="1" i="1" dirty="0">
                <a:latin typeface="Cambria" panose="02040503050406030204" pitchFamily="18" charset="0"/>
                <a:ea typeface="Times New Roman" panose="02020603050405020304" pitchFamily="18" charset="0"/>
                <a:cs typeface="Times New Roman" panose="02020603050405020304" pitchFamily="18" charset="0"/>
              </a:rPr>
              <a:t>-learn, </a:t>
            </a:r>
            <a:r>
              <a:rPr lang="en-US" sz="1600" b="1" i="1" dirty="0" err="1">
                <a:latin typeface="Cambria" panose="02040503050406030204" pitchFamily="18" charset="0"/>
                <a:ea typeface="Times New Roman" panose="02020603050405020304" pitchFamily="18" charset="0"/>
                <a:cs typeface="Times New Roman" panose="02020603050405020304" pitchFamily="18" charset="0"/>
              </a:rPr>
              <a:t>Scipy</a:t>
            </a:r>
            <a:endParaRPr lang="en-US" sz="1600" dirty="0">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600" b="1" i="1" dirty="0">
                <a:latin typeface="Cambria" panose="02040503050406030204" pitchFamily="18" charset="0"/>
                <a:ea typeface="Calibri" panose="020F0502020204030204" pitchFamily="34" charset="0"/>
                <a:cs typeface="Times New Roman" panose="02020603050405020304" pitchFamily="18" charset="0"/>
              </a:rPr>
              <a:t>Techniques: </a:t>
            </a:r>
            <a:r>
              <a:rPr lang="en-IN" sz="1600" b="1" i="1" dirty="0">
                <a:latin typeface="Cambria" panose="02040503050406030204" pitchFamily="18" charset="0"/>
                <a:ea typeface="Times New Roman" panose="02020603050405020304" pitchFamily="18" charset="0"/>
                <a:cs typeface="Times New Roman" panose="02020603050405020304" pitchFamily="18" charset="0"/>
              </a:rPr>
              <a:t>classification, Decision Tree classifier, Random Forest Classifier, Ada-Boosting Classifier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600" b="1" i="1" dirty="0">
                <a:latin typeface="Cambria" panose="02040503050406030204" pitchFamily="18" charset="0"/>
                <a:ea typeface="Calibri" panose="020F0502020204030204" pitchFamily="34" charset="0"/>
                <a:cs typeface="Times New Roman" panose="02020603050405020304" pitchFamily="18" charset="0"/>
              </a:rPr>
              <a:t>Hardware</a:t>
            </a:r>
            <a:r>
              <a:rPr lang="en-IN" sz="1600" b="1" i="1" dirty="0">
                <a:latin typeface="Times New Roman" panose="02020603050405020304" pitchFamily="18" charset="0"/>
                <a:ea typeface="Calibri" panose="020F0502020204030204" pitchFamily="34" charset="0"/>
                <a:cs typeface="Times New Roman" panose="02020603050405020304" pitchFamily="18" charset="0"/>
              </a:rPr>
              <a:t>:</a:t>
            </a:r>
            <a:r>
              <a:rPr lang="en-IN" sz="1600" b="1" i="1" dirty="0">
                <a:latin typeface="Times New Roman" panose="02020603050405020304" pitchFamily="18" charset="0"/>
                <a:ea typeface="Times New Roman" panose="02020603050405020304" pitchFamily="18" charset="0"/>
                <a:cs typeface="Times New Roman" panose="02020603050405020304" pitchFamily="18" charset="0"/>
              </a:rPr>
              <a:t> I3 processor, 4GB RAM</a:t>
            </a:r>
            <a:r>
              <a:rPr lang="en-IN" sz="1600" b="1" i="1" dirty="0">
                <a:latin typeface="Cambria" panose="020405030504060302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337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48" y="252675"/>
            <a:ext cx="6096000" cy="711862"/>
          </a:xfrm>
          <a:prstGeom prst="rect">
            <a:avLst/>
          </a:prstGeom>
        </p:spPr>
        <p:txBody>
          <a:bodyPr>
            <a:spAutoFit/>
          </a:bodyPr>
          <a:lstStyle/>
          <a:p>
            <a:pPr marL="342900" marR="0" lvl="0" indent="-342900">
              <a:lnSpc>
                <a:spcPct val="107000"/>
              </a:lnSpc>
              <a:spcBef>
                <a:spcPts val="0"/>
              </a:spcBef>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Model/s Development and Evaluation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800"/>
              </a:spcAft>
            </a:pPr>
            <a:r>
              <a:rPr lang="en-IN" sz="1400" dirty="0">
                <a:solidFill>
                  <a:srgbClr val="000000"/>
                </a:solidFill>
                <a:latin typeface="Cambria" panose="02040503050406030204" pitchFamily="18" charset="0"/>
                <a:ea typeface="Calibri" panose="020F0502020204030204" pitchFamily="34" charset="0"/>
                <a:cs typeface="Times New Roman" panose="02020603050405020304" pitchFamily="18" charset="0"/>
              </a:rPr>
              <a:t>I have used the below models for classification: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66671" y="1068946"/>
            <a:ext cx="7881870" cy="1081706"/>
          </a:xfrm>
          <a:prstGeom prst="rect">
            <a:avLst/>
          </a:prstGeom>
        </p:spPr>
        <p:txBody>
          <a:bodyPr wrap="square">
            <a:spAutoFit/>
          </a:bodyPr>
          <a:lstStyle/>
          <a:p>
            <a:pPr algn="just">
              <a:lnSpc>
                <a:spcPct val="150000"/>
              </a:lnSpc>
              <a:spcAft>
                <a:spcPts val="800"/>
              </a:spcAft>
            </a:pPr>
            <a:r>
              <a:rPr lang="en-IN" sz="1400" b="1" dirty="0">
                <a:latin typeface="Cambria" panose="02040503050406030204" pitchFamily="18" charset="0"/>
                <a:ea typeface="Calibri" panose="020F0502020204030204" pitchFamily="34" charset="0"/>
                <a:cs typeface="Times New Roman" panose="02020603050405020304" pitchFamily="18" charset="0"/>
              </a:rPr>
              <a:t>Random forest Classifier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Decision Tree classifier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Ada-Boosting classifier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28093" y="2255061"/>
            <a:ext cx="4767587" cy="388696"/>
          </a:xfrm>
          <a:prstGeom prst="rect">
            <a:avLst/>
          </a:prstGeom>
        </p:spPr>
        <p:txBody>
          <a:bodyPr wrap="none">
            <a:spAutoFit/>
          </a:bodyPr>
          <a:lstStyle/>
          <a:p>
            <a:pPr marL="342900" marR="0" lvl="0" indent="-342900">
              <a:lnSpc>
                <a:spcPct val="107000"/>
              </a:lnSpc>
              <a:spcBef>
                <a:spcPts val="0"/>
              </a:spcBef>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Testing of Identified Approaches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08338" y="2748166"/>
            <a:ext cx="6362164" cy="1660134"/>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KNN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Naive Bayes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Cross validation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Confusion matrix</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Accuracy score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52500" marR="0">
              <a:lnSpc>
                <a:spcPct val="107000"/>
              </a:lnSpc>
              <a:spcBef>
                <a:spcPts val="0"/>
              </a:spcBef>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1065" y="4170179"/>
            <a:ext cx="6096000" cy="685059"/>
          </a:xfrm>
          <a:prstGeom prst="rect">
            <a:avLst/>
          </a:prstGeom>
        </p:spPr>
        <p:txBody>
          <a:bodyPr>
            <a:spAutoFit/>
          </a:bodyPr>
          <a:lstStyle/>
          <a:p>
            <a:pPr marL="342900" marR="0" lvl="0" indent="-342900">
              <a:lnSpc>
                <a:spcPct val="107000"/>
              </a:lnSpc>
              <a:spcBef>
                <a:spcPts val="0"/>
              </a:spcBef>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Key Metrics for success in solving problem under consideration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974502" y="5002792"/>
            <a:ext cx="6096000" cy="704616"/>
          </a:xfrm>
          <a:prstGeom prst="rect">
            <a:avLst/>
          </a:prstGeom>
        </p:spPr>
        <p:txBody>
          <a:bodyPr>
            <a:spAutoFit/>
          </a:bodyPr>
          <a:lstStyle/>
          <a:p>
            <a:pPr marL="342900" marR="0" lvl="0" indent="-342900">
              <a:lnSpc>
                <a:spcPct val="107000"/>
              </a:lnSpc>
              <a:spcBef>
                <a:spcPts val="0"/>
              </a:spcBef>
              <a:spcAft>
                <a:spcPts val="800"/>
              </a:spcAft>
              <a:buFont typeface="+mj-lt"/>
              <a:buAutoNum type="arabicPeriod"/>
            </a:pPr>
            <a:r>
              <a:rPr lang="en-IN" sz="1600" dirty="0">
                <a:latin typeface="Calibri" panose="020F0502020204030204" pitchFamily="34" charset="0"/>
                <a:ea typeface="Calibri" panose="020F0502020204030204" pitchFamily="34" charset="0"/>
                <a:cs typeface="Times New Roman" panose="02020603050405020304" pitchFamily="18" charset="0"/>
              </a:rPr>
              <a:t>Classification Matrix</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ea typeface="Calibri" panose="020F0502020204030204" pitchFamily="34" charset="0"/>
                <a:cs typeface="Times New Roman" panose="02020603050405020304" pitchFamily="18" charset="0"/>
              </a:rPr>
              <a:t>(Accuracy,precision,recall,F1 score ,ROC, AUC)</a:t>
            </a:r>
            <a:endParaRPr lang="en-US" sz="1600" dirty="0"/>
          </a:p>
        </p:txBody>
      </p:sp>
      <p:sp>
        <p:nvSpPr>
          <p:cNvPr id="8" name="Rectangle 7"/>
          <p:cNvSpPr/>
          <p:nvPr/>
        </p:nvSpPr>
        <p:spPr>
          <a:xfrm>
            <a:off x="6512417" y="4767240"/>
            <a:ext cx="6096000" cy="923330"/>
          </a:xfrm>
          <a:prstGeom prst="rect">
            <a:avLst/>
          </a:prstGeom>
        </p:spPr>
        <p:txBody>
          <a:bodyPr>
            <a:spAutoFit/>
          </a:bodyPr>
          <a:lstStyle/>
          <a:p>
            <a:pPr marR="0" lvl="0" algn="just">
              <a:lnSpc>
                <a:spcPct val="150000"/>
              </a:lnSpc>
              <a:spcBef>
                <a:spcPts val="0"/>
              </a:spcBef>
              <a:spcAft>
                <a:spcPts val="0"/>
              </a:spcAft>
            </a:pPr>
            <a:r>
              <a:rPr lang="en-IN" dirty="0" smtClean="0">
                <a:solidFill>
                  <a:srgbClr val="595858"/>
                </a:solidFill>
                <a:latin typeface="Calibri" panose="020F0502020204030204" pitchFamily="34" charset="0"/>
                <a:ea typeface="Calibri" panose="020F0502020204030204" pitchFamily="34" charset="0"/>
                <a:cs typeface="Calibri" panose="020F0502020204030204" pitchFamily="34" charset="0"/>
              </a:rPr>
              <a:t>2.    Statistical </a:t>
            </a:r>
            <a:r>
              <a:rPr lang="en-IN" dirty="0">
                <a:solidFill>
                  <a:srgbClr val="595858"/>
                </a:solidFill>
                <a:latin typeface="Calibri" panose="020F0502020204030204" pitchFamily="34" charset="0"/>
                <a:ea typeface="Calibri" panose="020F0502020204030204" pitchFamily="34" charset="0"/>
                <a:cs typeface="Calibri" panose="020F0502020204030204" pitchFamily="34" charset="0"/>
              </a:rPr>
              <a:t>matrix </a:t>
            </a:r>
            <a:r>
              <a:rPr lang="en-IN" dirty="0">
                <a:latin typeface="Calibri" panose="020F0502020204030204" pitchFamily="34" charset="0"/>
                <a:ea typeface="Calibri" panose="020F0502020204030204" pitchFamily="34" charset="0"/>
                <a:cs typeface="Calibri" panose="020F0502020204030204" pitchFamily="34"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857250" marR="0" algn="just">
              <a:lnSpc>
                <a:spcPct val="150000"/>
              </a:lnSpc>
              <a:spcBef>
                <a:spcPts val="0"/>
              </a:spcBef>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(Correlation)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702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7738" y="655680"/>
            <a:ext cx="2633863" cy="584775"/>
          </a:xfrm>
          <a:prstGeom prst="rect">
            <a:avLst/>
          </a:prstGeom>
        </p:spPr>
        <p:txBody>
          <a:bodyPr wrap="none">
            <a:spAutoFit/>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 CONCLUSION </a:t>
            </a:r>
            <a:endParaRPr lang="en-US" sz="3200" dirty="0"/>
          </a:p>
        </p:txBody>
      </p:sp>
      <p:sp>
        <p:nvSpPr>
          <p:cNvPr id="3" name="Rectangle 2"/>
          <p:cNvSpPr/>
          <p:nvPr/>
        </p:nvSpPr>
        <p:spPr>
          <a:xfrm>
            <a:off x="734095" y="2359723"/>
            <a:ext cx="10534918" cy="2308324"/>
          </a:xfrm>
          <a:prstGeom prst="rect">
            <a:avLst/>
          </a:prstGeom>
        </p:spPr>
        <p:txBody>
          <a:bodyPr wrap="square">
            <a:spAutoFit/>
          </a:bodyPr>
          <a:lstStyle/>
          <a:p>
            <a:pPr>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Three ML algorithms are used to predict the loan approval status of customers for bank loans. The results shown that the prediction accuracy is 0.90, 0.87 and 0.87 for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ada</a:t>
            </a:r>
            <a:r>
              <a:rPr lang="en-US" sz="1600" dirty="0">
                <a:latin typeface="Times New Roman" panose="02020603050405020304" pitchFamily="18" charset="0"/>
                <a:ea typeface="Calibri" panose="020F0502020204030204" pitchFamily="34" charset="0"/>
                <a:cs typeface="Times New Roman" panose="02020603050405020304" pitchFamily="18" charset="0"/>
              </a:rPr>
              <a:t>-boosting, DT algorithm RF algorithms respectively. Among three the accuracy of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ada</a:t>
            </a:r>
            <a:r>
              <a:rPr lang="en-US" sz="1600" dirty="0">
                <a:latin typeface="Times New Roman" panose="02020603050405020304" pitchFamily="18" charset="0"/>
                <a:ea typeface="Calibri" panose="020F0502020204030204" pitchFamily="34" charset="0"/>
                <a:cs typeface="Times New Roman" panose="02020603050405020304" pitchFamily="18" charset="0"/>
              </a:rPr>
              <a:t>-boosting algorithm is best for prediction of loans. In future the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ada</a:t>
            </a:r>
            <a:r>
              <a:rPr lang="en-US" sz="1600" dirty="0">
                <a:latin typeface="Times New Roman" panose="02020603050405020304" pitchFamily="18" charset="0"/>
                <a:ea typeface="Calibri" panose="020F0502020204030204" pitchFamily="34" charset="0"/>
                <a:cs typeface="Times New Roman" panose="02020603050405020304" pitchFamily="18" charset="0"/>
              </a:rPr>
              <a:t>-boosting algorithm can be applied on other data sets available for loan approvals to further investigate its accuracy. A rigorous analysis of other machine learning algorithms other than these three can also be done in future to investigate the power of machine learning algorithms for loan approval prediction.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558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76" y="2076767"/>
            <a:ext cx="10058400" cy="1450757"/>
          </a:xfrm>
        </p:spPr>
        <p:txBody>
          <a:bodyPr/>
          <a:lstStyle/>
          <a:p>
            <a:r>
              <a:rPr lang="en-US" dirty="0" smtClean="0"/>
              <a:t>                      </a:t>
            </a:r>
            <a:r>
              <a:rPr lang="en-US" sz="6000" b="1" u="sng" dirty="0" smtClean="0">
                <a:solidFill>
                  <a:srgbClr val="FF0000"/>
                </a:solidFill>
              </a:rPr>
              <a:t>THANK     YOU</a:t>
            </a:r>
            <a:endParaRPr lang="en-US" sz="6000" b="1" u="sng" dirty="0">
              <a:solidFill>
                <a:srgbClr val="FF0000"/>
              </a:solidFill>
            </a:endParaRPr>
          </a:p>
        </p:txBody>
      </p:sp>
    </p:spTree>
    <p:extLst>
      <p:ext uri="{BB962C8B-B14F-4D97-AF65-F5344CB8AC3E}">
        <p14:creationId xmlns:p14="http://schemas.microsoft.com/office/powerpoint/2010/main" val="15602213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TotalTime>
  <Words>331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vt:lpstr>
      <vt:lpstr>Symbol</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karishma yadav</dc:creator>
  <cp:lastModifiedBy>karishma yadav</cp:lastModifiedBy>
  <cp:revision>4</cp:revision>
  <dcterms:created xsi:type="dcterms:W3CDTF">2021-05-22T05:20:15Z</dcterms:created>
  <dcterms:modified xsi:type="dcterms:W3CDTF">2021-05-22T05:53:27Z</dcterms:modified>
</cp:coreProperties>
</file>