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E3FC694-512D-4033-9982-7B4FABD0D032}"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1DD28-5768-4A0D-AE4E-8C048344F3BE}" type="slidenum">
              <a:rPr lang="en-GB" smtClean="0"/>
              <a:t>‹#›</a:t>
            </a:fld>
            <a:endParaRPr lang="en-GB"/>
          </a:p>
        </p:txBody>
      </p:sp>
    </p:spTree>
    <p:extLst>
      <p:ext uri="{BB962C8B-B14F-4D97-AF65-F5344CB8AC3E}">
        <p14:creationId xmlns:p14="http://schemas.microsoft.com/office/powerpoint/2010/main" val="395513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3FC694-512D-4033-9982-7B4FABD0D032}"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1DD28-5768-4A0D-AE4E-8C048344F3BE}" type="slidenum">
              <a:rPr lang="en-GB" smtClean="0"/>
              <a:t>‹#›</a:t>
            </a:fld>
            <a:endParaRPr lang="en-GB"/>
          </a:p>
        </p:txBody>
      </p:sp>
    </p:spTree>
    <p:extLst>
      <p:ext uri="{BB962C8B-B14F-4D97-AF65-F5344CB8AC3E}">
        <p14:creationId xmlns:p14="http://schemas.microsoft.com/office/powerpoint/2010/main" val="264889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3FC694-512D-4033-9982-7B4FABD0D032}"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1DD28-5768-4A0D-AE4E-8C048344F3BE}" type="slidenum">
              <a:rPr lang="en-GB" smtClean="0"/>
              <a:t>‹#›</a:t>
            </a:fld>
            <a:endParaRPr lang="en-GB"/>
          </a:p>
        </p:txBody>
      </p:sp>
    </p:spTree>
    <p:extLst>
      <p:ext uri="{BB962C8B-B14F-4D97-AF65-F5344CB8AC3E}">
        <p14:creationId xmlns:p14="http://schemas.microsoft.com/office/powerpoint/2010/main" val="142275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3FC694-512D-4033-9982-7B4FABD0D032}"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1DD28-5768-4A0D-AE4E-8C048344F3BE}" type="slidenum">
              <a:rPr lang="en-GB" smtClean="0"/>
              <a:t>‹#›</a:t>
            </a:fld>
            <a:endParaRPr lang="en-GB"/>
          </a:p>
        </p:txBody>
      </p:sp>
    </p:spTree>
    <p:extLst>
      <p:ext uri="{BB962C8B-B14F-4D97-AF65-F5344CB8AC3E}">
        <p14:creationId xmlns:p14="http://schemas.microsoft.com/office/powerpoint/2010/main" val="256513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3FC694-512D-4033-9982-7B4FABD0D032}"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1DD28-5768-4A0D-AE4E-8C048344F3BE}" type="slidenum">
              <a:rPr lang="en-GB" smtClean="0"/>
              <a:t>‹#›</a:t>
            </a:fld>
            <a:endParaRPr lang="en-GB"/>
          </a:p>
        </p:txBody>
      </p:sp>
    </p:spTree>
    <p:extLst>
      <p:ext uri="{BB962C8B-B14F-4D97-AF65-F5344CB8AC3E}">
        <p14:creationId xmlns:p14="http://schemas.microsoft.com/office/powerpoint/2010/main" val="336501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E3FC694-512D-4033-9982-7B4FABD0D032}"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1DD28-5768-4A0D-AE4E-8C048344F3BE}" type="slidenum">
              <a:rPr lang="en-GB" smtClean="0"/>
              <a:t>‹#›</a:t>
            </a:fld>
            <a:endParaRPr lang="en-GB"/>
          </a:p>
        </p:txBody>
      </p:sp>
    </p:spTree>
    <p:extLst>
      <p:ext uri="{BB962C8B-B14F-4D97-AF65-F5344CB8AC3E}">
        <p14:creationId xmlns:p14="http://schemas.microsoft.com/office/powerpoint/2010/main" val="207804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E3FC694-512D-4033-9982-7B4FABD0D032}" type="datetimeFigureOut">
              <a:rPr lang="en-GB" smtClean="0"/>
              <a:t>28/10/2021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D1DD28-5768-4A0D-AE4E-8C048344F3BE}" type="slidenum">
              <a:rPr lang="en-GB" smtClean="0"/>
              <a:t>‹#›</a:t>
            </a:fld>
            <a:endParaRPr lang="en-GB"/>
          </a:p>
        </p:txBody>
      </p:sp>
    </p:spTree>
    <p:extLst>
      <p:ext uri="{BB962C8B-B14F-4D97-AF65-F5344CB8AC3E}">
        <p14:creationId xmlns:p14="http://schemas.microsoft.com/office/powerpoint/2010/main" val="236726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E3FC694-512D-4033-9982-7B4FABD0D032}" type="datetimeFigureOut">
              <a:rPr lang="en-GB" smtClean="0"/>
              <a:t>28/10/2021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D1DD28-5768-4A0D-AE4E-8C048344F3BE}" type="slidenum">
              <a:rPr lang="en-GB" smtClean="0"/>
              <a:t>‹#›</a:t>
            </a:fld>
            <a:endParaRPr lang="en-GB"/>
          </a:p>
        </p:txBody>
      </p:sp>
    </p:spTree>
    <p:extLst>
      <p:ext uri="{BB962C8B-B14F-4D97-AF65-F5344CB8AC3E}">
        <p14:creationId xmlns:p14="http://schemas.microsoft.com/office/powerpoint/2010/main" val="2968905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FC694-512D-4033-9982-7B4FABD0D032}" type="datetimeFigureOut">
              <a:rPr lang="en-GB" smtClean="0"/>
              <a:t>28/10/2021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D1DD28-5768-4A0D-AE4E-8C048344F3BE}" type="slidenum">
              <a:rPr lang="en-GB" smtClean="0"/>
              <a:t>‹#›</a:t>
            </a:fld>
            <a:endParaRPr lang="en-GB"/>
          </a:p>
        </p:txBody>
      </p:sp>
    </p:spTree>
    <p:extLst>
      <p:ext uri="{BB962C8B-B14F-4D97-AF65-F5344CB8AC3E}">
        <p14:creationId xmlns:p14="http://schemas.microsoft.com/office/powerpoint/2010/main" val="3610111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FC694-512D-4033-9982-7B4FABD0D032}"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1DD28-5768-4A0D-AE4E-8C048344F3BE}" type="slidenum">
              <a:rPr lang="en-GB" smtClean="0"/>
              <a:t>‹#›</a:t>
            </a:fld>
            <a:endParaRPr lang="en-GB"/>
          </a:p>
        </p:txBody>
      </p:sp>
    </p:spTree>
    <p:extLst>
      <p:ext uri="{BB962C8B-B14F-4D97-AF65-F5344CB8AC3E}">
        <p14:creationId xmlns:p14="http://schemas.microsoft.com/office/powerpoint/2010/main" val="231129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FC694-512D-4033-9982-7B4FABD0D032}"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1DD28-5768-4A0D-AE4E-8C048344F3BE}" type="slidenum">
              <a:rPr lang="en-GB" smtClean="0"/>
              <a:t>‹#›</a:t>
            </a:fld>
            <a:endParaRPr lang="en-GB"/>
          </a:p>
        </p:txBody>
      </p:sp>
    </p:spTree>
    <p:extLst>
      <p:ext uri="{BB962C8B-B14F-4D97-AF65-F5344CB8AC3E}">
        <p14:creationId xmlns:p14="http://schemas.microsoft.com/office/powerpoint/2010/main" val="310568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FC694-512D-4033-9982-7B4FABD0D032}" type="datetimeFigureOut">
              <a:rPr lang="en-GB" smtClean="0"/>
              <a:t>28/10/2021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1DD28-5768-4A0D-AE4E-8C048344F3BE}" type="slidenum">
              <a:rPr lang="en-GB" smtClean="0"/>
              <a:t>‹#›</a:t>
            </a:fld>
            <a:endParaRPr lang="en-GB"/>
          </a:p>
        </p:txBody>
      </p:sp>
    </p:spTree>
    <p:extLst>
      <p:ext uri="{BB962C8B-B14F-4D97-AF65-F5344CB8AC3E}">
        <p14:creationId xmlns:p14="http://schemas.microsoft.com/office/powerpoint/2010/main" val="320374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endParaRPr lang="en-GB" sz="800" dirty="0"/>
          </a:p>
        </p:txBody>
      </p:sp>
      <p:sp>
        <p:nvSpPr>
          <p:cNvPr id="3" name="Subtitle 2"/>
          <p:cNvSpPr>
            <a:spLocks noGrp="1"/>
          </p:cNvSpPr>
          <p:nvPr>
            <p:ph type="subTitle" idx="1"/>
          </p:nvPr>
        </p:nvSpPr>
        <p:spPr/>
        <p:txBody>
          <a:bodyPr>
            <a:normAutofit/>
          </a:bodyPr>
          <a:lstStyle/>
          <a:p>
            <a:endParaRPr lang="en-GB" sz="2800" b="1" dirty="0"/>
          </a:p>
          <a:p>
            <a:r>
              <a:rPr lang="en-GB" sz="4000" i="1" dirty="0" smtClean="0"/>
              <a:t>Flight </a:t>
            </a:r>
            <a:r>
              <a:rPr lang="en-GB" sz="4000" i="1" dirty="0"/>
              <a:t>Price Prediction Project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752045" y="1159457"/>
            <a:ext cx="4687909" cy="2442581"/>
          </a:xfrm>
          <a:prstGeom prst="rect">
            <a:avLst/>
          </a:prstGeom>
          <a:noFill/>
          <a:ln>
            <a:noFill/>
          </a:ln>
        </p:spPr>
      </p:pic>
    </p:spTree>
    <p:extLst>
      <p:ext uri="{BB962C8B-B14F-4D97-AF65-F5344CB8AC3E}">
        <p14:creationId xmlns:p14="http://schemas.microsoft.com/office/powerpoint/2010/main" val="383835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79927" y="11333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Visualizations</a:t>
            </a:r>
            <a:endParaRPr kumimoji="0" lang="en-GB"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Count plot</a:t>
            </a:r>
            <a:endParaRPr kumimoji="0" lang="en-GB"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Boxplot </a:t>
            </a:r>
            <a:endParaRPr kumimoji="0" lang="en-GB"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8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Distplot</a:t>
            </a:r>
            <a:endParaRPr kumimoji="0" lang="en-GB"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Scatterplot</a:t>
            </a:r>
            <a:endParaRPr kumimoji="0" lang="en-GB"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8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Heatmap</a:t>
            </a:r>
            <a:endParaRPr kumimoji="0" lang="en-GB"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6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Countplot</a:t>
            </a:r>
            <a:endParaRPr kumimoji="0" lang="en-GB"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2917064"/>
            <a:ext cx="5734050" cy="36766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57200" y="4133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54721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486" y="568725"/>
            <a:ext cx="1193275" cy="388696"/>
          </a:xfrm>
          <a:prstGeom prst="rect">
            <a:avLst/>
          </a:prstGeom>
        </p:spPr>
        <p:txBody>
          <a:bodyPr wrap="none">
            <a:spAutoFit/>
          </a:bodyPr>
          <a:lstStyle/>
          <a:p>
            <a:pPr lvl="0">
              <a:lnSpc>
                <a:spcPct val="107000"/>
              </a:lnSpc>
              <a:spcAft>
                <a:spcPts val="800"/>
              </a:spcAft>
            </a:pPr>
            <a:r>
              <a:rPr lang="en-IN" dirty="0" smtClean="0">
                <a:effectLst/>
                <a:latin typeface="Calibri" panose="020F0502020204030204" pitchFamily="34" charset="0"/>
                <a:ea typeface="Calibri" panose="020F0502020204030204" pitchFamily="34" charset="0"/>
                <a:cs typeface="Calibri" panose="020F0502020204030204" pitchFamily="34" charset="0"/>
              </a:rPr>
              <a:t>2)  Boxplot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3314382" y="1528762"/>
            <a:ext cx="5563235" cy="3800475"/>
          </a:xfrm>
          <a:prstGeom prst="rect">
            <a:avLst/>
          </a:prstGeom>
        </p:spPr>
      </p:pic>
    </p:spTree>
    <p:extLst>
      <p:ext uri="{BB962C8B-B14F-4D97-AF65-F5344CB8AC3E}">
        <p14:creationId xmlns:p14="http://schemas.microsoft.com/office/powerpoint/2010/main" val="203180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9963" y="620241"/>
            <a:ext cx="1211229" cy="388696"/>
          </a:xfrm>
          <a:prstGeom prst="rect">
            <a:avLst/>
          </a:prstGeom>
        </p:spPr>
        <p:txBody>
          <a:bodyPr wrap="none">
            <a:spAutoFit/>
          </a:bodyPr>
          <a:lstStyle/>
          <a:p>
            <a:pPr lvl="0">
              <a:lnSpc>
                <a:spcPct val="107000"/>
              </a:lnSpc>
              <a:spcAft>
                <a:spcPts val="800"/>
              </a:spcAft>
            </a:pPr>
            <a:r>
              <a:rPr lang="en-IN" dirty="0" smtClean="0">
                <a:effectLst/>
                <a:latin typeface="Calibri" panose="020F0502020204030204" pitchFamily="34" charset="0"/>
                <a:ea typeface="Calibri" panose="020F0502020204030204" pitchFamily="34" charset="0"/>
                <a:cs typeface="Calibri" panose="020F0502020204030204" pitchFamily="34" charset="0"/>
              </a:rPr>
              <a:t>3)  </a:t>
            </a:r>
            <a:r>
              <a:rPr lang="en-IN" dirty="0" err="1" smtClean="0">
                <a:effectLst/>
                <a:latin typeface="Calibri" panose="020F0502020204030204" pitchFamily="34" charset="0"/>
                <a:ea typeface="Calibri" panose="020F0502020204030204" pitchFamily="34" charset="0"/>
                <a:cs typeface="Calibri" panose="020F0502020204030204" pitchFamily="34" charset="0"/>
              </a:rPr>
              <a:t>Distplot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249250" y="1842080"/>
            <a:ext cx="8281115" cy="4648871"/>
          </a:xfrm>
          <a:prstGeom prst="rect">
            <a:avLst/>
          </a:prstGeom>
        </p:spPr>
      </p:pic>
    </p:spTree>
    <p:extLst>
      <p:ext uri="{BB962C8B-B14F-4D97-AF65-F5344CB8AC3E}">
        <p14:creationId xmlns:p14="http://schemas.microsoft.com/office/powerpoint/2010/main" val="204675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333" y="581605"/>
            <a:ext cx="1558247" cy="388696"/>
          </a:xfrm>
          <a:prstGeom prst="rect">
            <a:avLst/>
          </a:prstGeom>
        </p:spPr>
        <p:txBody>
          <a:bodyPr wrap="none">
            <a:spAutoFit/>
          </a:bodyPr>
          <a:lstStyle/>
          <a:p>
            <a:pPr lvl="0">
              <a:lnSpc>
                <a:spcPct val="107000"/>
              </a:lnSpc>
              <a:spcAft>
                <a:spcPts val="800"/>
              </a:spcAft>
            </a:pPr>
            <a:r>
              <a:rPr lang="en-IN" dirty="0" smtClean="0">
                <a:effectLst/>
                <a:latin typeface="Calibri" panose="020F0502020204030204" pitchFamily="34" charset="0"/>
                <a:ea typeface="Calibri" panose="020F0502020204030204" pitchFamily="34" charset="0"/>
                <a:cs typeface="Calibri" panose="020F0502020204030204" pitchFamily="34" charset="0"/>
              </a:rPr>
              <a:t>4)  Scatterplot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1326524" y="1223493"/>
            <a:ext cx="7635231" cy="4906851"/>
          </a:xfrm>
          <a:prstGeom prst="rect">
            <a:avLst/>
          </a:prstGeom>
        </p:spPr>
      </p:pic>
    </p:spTree>
    <p:extLst>
      <p:ext uri="{BB962C8B-B14F-4D97-AF65-F5344CB8AC3E}">
        <p14:creationId xmlns:p14="http://schemas.microsoft.com/office/powerpoint/2010/main" val="2748141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6899" y="723272"/>
            <a:ext cx="1445717" cy="388696"/>
          </a:xfrm>
          <a:prstGeom prst="rect">
            <a:avLst/>
          </a:prstGeom>
        </p:spPr>
        <p:txBody>
          <a:bodyPr wrap="none">
            <a:spAutoFit/>
          </a:bodyPr>
          <a:lstStyle/>
          <a:p>
            <a:pPr lvl="0">
              <a:lnSpc>
                <a:spcPct val="107000"/>
              </a:lnSpc>
              <a:spcAft>
                <a:spcPts val="800"/>
              </a:spcAft>
            </a:pPr>
            <a:r>
              <a:rPr lang="en-IN" dirty="0" smtClean="0">
                <a:effectLst/>
                <a:latin typeface="Calibri" panose="020F0502020204030204" pitchFamily="34" charset="0"/>
                <a:ea typeface="Calibri" panose="020F0502020204030204" pitchFamily="34" charset="0"/>
                <a:cs typeface="Calibri" panose="020F0502020204030204" pitchFamily="34" charset="0"/>
              </a:rPr>
              <a:t>5)   </a:t>
            </a:r>
            <a:r>
              <a:rPr lang="en-IN" dirty="0" err="1" smtClean="0">
                <a:effectLst/>
                <a:latin typeface="Calibri" panose="020F0502020204030204" pitchFamily="34" charset="0"/>
                <a:ea typeface="Calibri" panose="020F0502020204030204" pitchFamily="34" charset="0"/>
                <a:cs typeface="Calibri" panose="020F0502020204030204" pitchFamily="34" charset="0"/>
              </a:rPr>
              <a:t>Heatmap</a:t>
            </a:r>
            <a:r>
              <a:rPr lang="en-IN" dirty="0" smtClean="0">
                <a:effectLst/>
                <a:latin typeface="Calibri" panose="020F0502020204030204" pitchFamily="34" charset="0"/>
                <a:ea typeface="Calibri" panose="020F0502020204030204" pitchFamily="34" charset="0"/>
                <a:cs typeface="Calibri" panose="020F0502020204030204" pitchFamily="34" charset="0"/>
              </a:rPr>
              <a:t>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030311" y="1111969"/>
            <a:ext cx="7856112" cy="5746032"/>
          </a:xfrm>
          <a:prstGeom prst="rect">
            <a:avLst/>
          </a:prstGeom>
        </p:spPr>
      </p:pic>
    </p:spTree>
    <p:extLst>
      <p:ext uri="{BB962C8B-B14F-4D97-AF65-F5344CB8AC3E}">
        <p14:creationId xmlns:p14="http://schemas.microsoft.com/office/powerpoint/2010/main" val="2386931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25" y="341260"/>
            <a:ext cx="11436440" cy="2774862"/>
          </a:xfrm>
          <a:prstGeom prst="rect">
            <a:avLst/>
          </a:prstGeom>
        </p:spPr>
        <p:txBody>
          <a:bodyPr wrap="square">
            <a:spAutoFit/>
          </a:bodyPr>
          <a:lstStyle/>
          <a:p>
            <a:pPr marL="457200">
              <a:lnSpc>
                <a:spcPct val="107000"/>
              </a:lnSpc>
              <a:spcAft>
                <a:spcPts val="800"/>
              </a:spcAft>
            </a:pPr>
            <a:r>
              <a:rPr lang="en-GB" sz="2400" b="1" dirty="0" smtClean="0">
                <a:effectLst/>
                <a:latin typeface="Arial" panose="020B0604020202020204" pitchFamily="34" charset="0"/>
                <a:ea typeface="Calibri" panose="020F0502020204030204" pitchFamily="34" charset="0"/>
                <a:cs typeface="Times New Roman" panose="02020603050405020304" pitchFamily="18" charset="0"/>
              </a:rPr>
              <a:t>                                           CONCLUSION</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2400" b="1"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GB" dirty="0" smtClean="0">
                <a:effectLst/>
                <a:latin typeface="Calibri" panose="020F0502020204030204" pitchFamily="34" charset="0"/>
                <a:ea typeface="Calibri" panose="020F0502020204030204" pitchFamily="34" charset="0"/>
                <a:cs typeface="Calibri" panose="020F0502020204030204" pitchFamily="34" charset="0"/>
              </a:rPr>
              <a:t>In these project, Decision Tree </a:t>
            </a:r>
            <a:r>
              <a:rPr lang="en-GB" dirty="0" err="1" smtClean="0">
                <a:effectLst/>
                <a:latin typeface="Calibri" panose="020F0502020204030204" pitchFamily="34" charset="0"/>
                <a:ea typeface="Calibri" panose="020F0502020204030204" pitchFamily="34" charset="0"/>
                <a:cs typeface="Calibri" panose="020F0502020204030204" pitchFamily="34" charset="0"/>
              </a:rPr>
              <a:t>Regressor</a:t>
            </a:r>
            <a:r>
              <a:rPr lang="en-GB" dirty="0" smtClean="0">
                <a:effectLst/>
                <a:latin typeface="Calibri" panose="020F0502020204030204" pitchFamily="34" charset="0"/>
                <a:ea typeface="Calibri" panose="020F0502020204030204" pitchFamily="34" charset="0"/>
                <a:cs typeface="Calibri" panose="020F0502020204030204" pitchFamily="34" charset="0"/>
              </a:rPr>
              <a:t>, Random Forest </a:t>
            </a:r>
            <a:r>
              <a:rPr lang="en-GB" dirty="0" err="1" smtClean="0">
                <a:effectLst/>
                <a:latin typeface="Calibri" panose="020F0502020204030204" pitchFamily="34" charset="0"/>
                <a:ea typeface="Calibri" panose="020F0502020204030204" pitchFamily="34" charset="0"/>
                <a:cs typeface="Calibri" panose="020F0502020204030204" pitchFamily="34" charset="0"/>
              </a:rPr>
              <a:t>Regressor</a:t>
            </a:r>
            <a:r>
              <a:rPr lang="en-GB" dirty="0" smtClean="0">
                <a:effectLst/>
                <a:latin typeface="Calibri" panose="020F0502020204030204" pitchFamily="34" charset="0"/>
                <a:ea typeface="Calibri" panose="020F0502020204030204" pitchFamily="34" charset="0"/>
                <a:cs typeface="Calibri" panose="020F0502020204030204" pitchFamily="34" charset="0"/>
              </a:rPr>
              <a:t>, K-</a:t>
            </a:r>
            <a:r>
              <a:rPr lang="en-GB" dirty="0" err="1" smtClean="0">
                <a:effectLst/>
                <a:latin typeface="Calibri" panose="020F0502020204030204" pitchFamily="34" charset="0"/>
                <a:ea typeface="Calibri" panose="020F0502020204030204" pitchFamily="34" charset="0"/>
                <a:cs typeface="Calibri" panose="020F0502020204030204" pitchFamily="34" charset="0"/>
              </a:rPr>
              <a:t>Neighbors</a:t>
            </a:r>
            <a:r>
              <a:rPr lang="en-GB" dirty="0" smtClean="0">
                <a:effectLst/>
                <a:latin typeface="Calibri" panose="020F0502020204030204" pitchFamily="34" charset="0"/>
                <a:ea typeface="Calibri" panose="020F0502020204030204" pitchFamily="34" charset="0"/>
                <a:cs typeface="Calibri" panose="020F0502020204030204" pitchFamily="34" charset="0"/>
              </a:rPr>
              <a:t> </a:t>
            </a:r>
            <a:r>
              <a:rPr lang="en-GB" dirty="0" err="1" smtClean="0">
                <a:effectLst/>
                <a:latin typeface="Calibri" panose="020F0502020204030204" pitchFamily="34" charset="0"/>
                <a:ea typeface="Calibri" panose="020F0502020204030204" pitchFamily="34" charset="0"/>
                <a:cs typeface="Calibri" panose="020F0502020204030204" pitchFamily="34" charset="0"/>
              </a:rPr>
              <a:t>Regressor</a:t>
            </a:r>
            <a:r>
              <a:rPr lang="en-GB" dirty="0" smtClean="0">
                <a:effectLst/>
                <a:latin typeface="Calibri" panose="020F0502020204030204" pitchFamily="34" charset="0"/>
                <a:ea typeface="Calibri" panose="020F0502020204030204" pitchFamily="34" charset="0"/>
                <a:cs typeface="Calibri" panose="020F0502020204030204" pitchFamily="34" charset="0"/>
              </a:rPr>
              <a:t>, Ridge, Lasso these models are used.</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GB" dirty="0" smtClean="0">
                <a:solidFill>
                  <a:srgbClr val="000000"/>
                </a:solidFill>
                <a:effectLst/>
                <a:latin typeface="Helvetica Neue"/>
                <a:ea typeface="Calibri" panose="020F0502020204030204" pitchFamily="34" charset="0"/>
                <a:cs typeface="Times New Roman" panose="02020603050405020304" pitchFamily="18" charset="0"/>
              </a:rPr>
              <a:t>Random Forest </a:t>
            </a:r>
            <a:r>
              <a:rPr lang="en-GB" dirty="0" err="1" smtClean="0">
                <a:solidFill>
                  <a:srgbClr val="000000"/>
                </a:solidFill>
                <a:effectLst/>
                <a:latin typeface="Helvetica Neue"/>
                <a:ea typeface="Calibri" panose="020F0502020204030204" pitchFamily="34" charset="0"/>
                <a:cs typeface="Times New Roman" panose="02020603050405020304" pitchFamily="18" charset="0"/>
              </a:rPr>
              <a:t>Regressor</a:t>
            </a:r>
            <a:r>
              <a:rPr lang="en-GB" sz="1100" dirty="0" smtClean="0">
                <a:solidFill>
                  <a:srgbClr val="000000"/>
                </a:solidFill>
                <a:effectLst/>
                <a:latin typeface="Helvetica Neue"/>
                <a:ea typeface="Calibri" panose="020F0502020204030204" pitchFamily="34" charset="0"/>
                <a:cs typeface="Times New Roman" panose="02020603050405020304" pitchFamily="18" charset="0"/>
              </a:rPr>
              <a:t> </a:t>
            </a:r>
            <a:r>
              <a:rPr lang="en-GB" dirty="0" smtClean="0">
                <a:effectLst/>
                <a:latin typeface="Calibri" panose="020F0502020204030204" pitchFamily="34" charset="0"/>
                <a:ea typeface="Calibri" panose="020F0502020204030204" pitchFamily="34" charset="0"/>
                <a:cs typeface="Calibri" panose="020F0502020204030204" pitchFamily="34" charset="0"/>
              </a:rPr>
              <a:t>is r2 score ,Mean absolute error, </a:t>
            </a:r>
            <a:r>
              <a:rPr lang="en-GB" dirty="0" err="1" smtClean="0">
                <a:effectLst/>
                <a:latin typeface="Calibri" panose="020F0502020204030204" pitchFamily="34" charset="0"/>
                <a:ea typeface="Calibri" panose="020F0502020204030204" pitchFamily="34" charset="0"/>
                <a:cs typeface="Calibri" panose="020F0502020204030204" pitchFamily="34" charset="0"/>
              </a:rPr>
              <a:t>Mean_squared_error</a:t>
            </a:r>
            <a:r>
              <a:rPr lang="en-GB" dirty="0" smtClean="0">
                <a:effectLst/>
                <a:latin typeface="Calibri" panose="020F0502020204030204" pitchFamily="34" charset="0"/>
                <a:ea typeface="Calibri" panose="020F0502020204030204" pitchFamily="34" charset="0"/>
                <a:cs typeface="Calibri" panose="020F0502020204030204" pitchFamily="34" charset="0"/>
              </a:rPr>
              <a:t> and R-squared is good than other models, Hence Decision Tree  </a:t>
            </a:r>
            <a:r>
              <a:rPr lang="en-GB" dirty="0" err="1" smtClean="0">
                <a:effectLst/>
                <a:latin typeface="Calibri" panose="020F0502020204030204" pitchFamily="34" charset="0"/>
                <a:ea typeface="Calibri" panose="020F0502020204030204" pitchFamily="34" charset="0"/>
                <a:cs typeface="Calibri" panose="020F0502020204030204" pitchFamily="34" charset="0"/>
              </a:rPr>
              <a:t>Regressor</a:t>
            </a:r>
            <a:r>
              <a:rPr lang="en-GB" dirty="0" smtClean="0">
                <a:effectLst/>
                <a:latin typeface="Calibri" panose="020F0502020204030204" pitchFamily="34" charset="0"/>
                <a:ea typeface="Calibri" panose="020F0502020204030204" pitchFamily="34" charset="0"/>
                <a:cs typeface="Calibri" panose="020F0502020204030204" pitchFamily="34" charset="0"/>
              </a:rPr>
              <a:t> is performing is good. </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dirty="0" smtClean="0">
                <a:solidFill>
                  <a:srgbClr val="000000"/>
                </a:solidFill>
                <a:effectLst/>
                <a:latin typeface="Helvetica Neue"/>
                <a:ea typeface="Calibri" panose="020F0502020204030204" pitchFamily="34" charset="0"/>
                <a:cs typeface="Times New Roman" panose="02020603050405020304" pitchFamily="18" charset="0"/>
              </a:rPr>
              <a:t>Random Forest </a:t>
            </a:r>
            <a:r>
              <a:rPr lang="en-GB" dirty="0" err="1" smtClean="0">
                <a:solidFill>
                  <a:srgbClr val="000000"/>
                </a:solidFill>
                <a:effectLst/>
                <a:latin typeface="Helvetica Neue"/>
                <a:ea typeface="Calibri" panose="020F0502020204030204" pitchFamily="34" charset="0"/>
                <a:cs typeface="Times New Roman" panose="02020603050405020304" pitchFamily="18" charset="0"/>
              </a:rPr>
              <a:t>Regressor</a:t>
            </a:r>
            <a:r>
              <a:rPr lang="en-GB" sz="1100" dirty="0" smtClean="0">
                <a:solidFill>
                  <a:srgbClr val="000000"/>
                </a:solidFill>
                <a:effectLst/>
                <a:latin typeface="Helvetica Neue"/>
                <a:ea typeface="Calibri" panose="020F0502020204030204" pitchFamily="34" charset="0"/>
                <a:cs typeface="Times New Roman" panose="02020603050405020304" pitchFamily="18" charset="0"/>
              </a:rPr>
              <a:t>  </a:t>
            </a:r>
            <a:r>
              <a:rPr lang="en-GB" dirty="0" smtClean="0">
                <a:effectLst/>
                <a:latin typeface="Calibri" panose="020F0502020204030204" pitchFamily="34" charset="0"/>
                <a:ea typeface="Calibri" panose="020F0502020204030204" pitchFamily="34" charset="0"/>
                <a:cs typeface="Calibri" panose="020F0502020204030204" pitchFamily="34" charset="0"/>
              </a:rPr>
              <a:t>is best model for this dataset.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133341" y="4311779"/>
            <a:ext cx="9620518" cy="2089021"/>
          </a:xfrm>
          <a:prstGeom prst="rect">
            <a:avLst/>
          </a:prstGeom>
        </p:spPr>
      </p:pic>
    </p:spTree>
    <p:extLst>
      <p:ext uri="{BB962C8B-B14F-4D97-AF65-F5344CB8AC3E}">
        <p14:creationId xmlns:p14="http://schemas.microsoft.com/office/powerpoint/2010/main" val="401276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1234" y="3234652"/>
            <a:ext cx="3868481" cy="781945"/>
          </a:xfrm>
          <a:prstGeom prst="rect">
            <a:avLst/>
          </a:prstGeom>
        </p:spPr>
        <p:txBody>
          <a:bodyPr wrap="square">
            <a:spAutoFit/>
          </a:bodyPr>
          <a:lstStyle/>
          <a:p>
            <a:pPr marL="657225">
              <a:lnSpc>
                <a:spcPct val="107000"/>
              </a:lnSpc>
              <a:spcAft>
                <a:spcPts val="800"/>
              </a:spcAft>
            </a:pPr>
            <a:r>
              <a:rPr lang="en-IN" sz="4400" b="1" i="1" dirty="0" smtClean="0">
                <a:effectLst/>
                <a:latin typeface="Algerian" panose="04020705040A02060702" pitchFamily="82" charset="0"/>
                <a:ea typeface="Calibri" panose="020F0502020204030204" pitchFamily="34" charset="0"/>
                <a:cs typeface="Arial" panose="020B0604020202020204" pitchFamily="34" charset="0"/>
              </a:rPr>
              <a:t>THANK YOU</a:t>
            </a:r>
            <a:endParaRPr lang="en-GB" sz="4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057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183" y="695459"/>
            <a:ext cx="11874321" cy="4901342"/>
          </a:xfrm>
          <a:prstGeom prst="rect">
            <a:avLst/>
          </a:prstGeom>
        </p:spPr>
        <p:txBody>
          <a:bodyPr wrap="square">
            <a:spAutoFit/>
          </a:bodyPr>
          <a:lstStyle/>
          <a:p>
            <a:pPr>
              <a:lnSpc>
                <a:spcPts val="2475"/>
              </a:lnSpc>
            </a:pPr>
            <a:endParaRPr lang="en-GB" dirty="0" smtClean="0">
              <a:solidFill>
                <a:srgbClr val="222222"/>
              </a:solidFill>
              <a:effectLst/>
              <a:latin typeface="Arial" panose="020B0604020202020204" pitchFamily="34" charset="0"/>
              <a:ea typeface="Times New Roman" panose="02020603050405020304" pitchFamily="18" charset="0"/>
            </a:endParaRPr>
          </a:p>
          <a:p>
            <a:pPr>
              <a:lnSpc>
                <a:spcPts val="2475"/>
              </a:lnSpc>
            </a:pPr>
            <a:endParaRPr lang="en-GB" dirty="0">
              <a:solidFill>
                <a:srgbClr val="222222"/>
              </a:solidFill>
              <a:latin typeface="Arial" panose="020B0604020202020204" pitchFamily="34" charset="0"/>
              <a:ea typeface="Times New Roman" panose="02020603050405020304" pitchFamily="18" charset="0"/>
            </a:endParaRPr>
          </a:p>
          <a:p>
            <a:pPr>
              <a:lnSpc>
                <a:spcPts val="2475"/>
              </a:lnSpc>
            </a:pPr>
            <a:endParaRPr lang="en-GB" dirty="0" smtClean="0">
              <a:solidFill>
                <a:srgbClr val="222222"/>
              </a:solidFill>
              <a:effectLst/>
              <a:latin typeface="Arial" panose="020B0604020202020204" pitchFamily="34" charset="0"/>
              <a:ea typeface="Times New Roman" panose="02020603050405020304" pitchFamily="18" charset="0"/>
            </a:endParaRPr>
          </a:p>
          <a:p>
            <a:pPr>
              <a:lnSpc>
                <a:spcPts val="2475"/>
              </a:lnSpc>
            </a:pPr>
            <a:endParaRPr lang="en-GB" dirty="0">
              <a:solidFill>
                <a:srgbClr val="222222"/>
              </a:solidFill>
              <a:latin typeface="Arial" panose="020B0604020202020204" pitchFamily="34" charset="0"/>
              <a:ea typeface="Times New Roman" panose="02020603050405020304" pitchFamily="18" charset="0"/>
            </a:endParaRPr>
          </a:p>
          <a:p>
            <a:pPr>
              <a:lnSpc>
                <a:spcPts val="2475"/>
              </a:lnSpc>
            </a:pPr>
            <a:endParaRPr lang="en-GB" dirty="0" smtClean="0">
              <a:solidFill>
                <a:srgbClr val="222222"/>
              </a:solidFill>
              <a:effectLst/>
              <a:latin typeface="Arial" panose="020B0604020202020204" pitchFamily="34" charset="0"/>
              <a:ea typeface="Times New Roman" panose="02020603050405020304" pitchFamily="18" charset="0"/>
            </a:endParaRPr>
          </a:p>
          <a:p>
            <a:pPr>
              <a:lnSpc>
                <a:spcPts val="2475"/>
              </a:lnSpc>
            </a:pPr>
            <a:r>
              <a:rPr lang="en-GB" dirty="0" smtClean="0">
                <a:solidFill>
                  <a:srgbClr val="222222"/>
                </a:solidFill>
                <a:effectLst/>
                <a:latin typeface="Arial" panose="020B0604020202020204" pitchFamily="34" charset="0"/>
                <a:ea typeface="Times New Roman" panose="02020603050405020304" pitchFamily="18" charset="0"/>
              </a:rPr>
              <a:t>Airline companies use complex algorithms to calculate flight prices given various conditions present at that particular time. These methods take financial, marketing, and various social factors into account to predict flight prices.</a:t>
            </a:r>
          </a:p>
          <a:p>
            <a:pPr>
              <a:lnSpc>
                <a:spcPts val="2475"/>
              </a:lnSpc>
            </a:pPr>
            <a:endParaRPr lang="en-GB" sz="1600" dirty="0" smtClean="0">
              <a:effectLst/>
              <a:latin typeface="Times New Roman" panose="02020603050405020304" pitchFamily="18" charset="0"/>
              <a:ea typeface="Times New Roman" panose="02020603050405020304" pitchFamily="18" charset="0"/>
            </a:endParaRPr>
          </a:p>
          <a:p>
            <a:pPr>
              <a:lnSpc>
                <a:spcPts val="2475"/>
              </a:lnSpc>
            </a:pPr>
            <a:r>
              <a:rPr lang="en-GB" dirty="0" smtClean="0">
                <a:solidFill>
                  <a:srgbClr val="222222"/>
                </a:solidFill>
                <a:effectLst/>
                <a:latin typeface="Arial" panose="020B0604020202020204" pitchFamily="34" charset="0"/>
                <a:ea typeface="Times New Roman" panose="02020603050405020304" pitchFamily="18"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p>
          <a:p>
            <a:pPr>
              <a:lnSpc>
                <a:spcPts val="2475"/>
              </a:lnSpc>
            </a:pPr>
            <a:endParaRPr lang="en-GB" sz="1600" dirty="0">
              <a:solidFill>
                <a:srgbClr val="222222"/>
              </a:solidFill>
              <a:latin typeface="Arial" panose="020B0604020202020204" pitchFamily="34" charset="0"/>
              <a:ea typeface="Times New Roman" panose="02020603050405020304" pitchFamily="18" charset="0"/>
            </a:endParaRPr>
          </a:p>
          <a:p>
            <a:pPr>
              <a:lnSpc>
                <a:spcPts val="2475"/>
              </a:lnSpc>
            </a:pPr>
            <a:endParaRPr lang="en-GB" sz="16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527365" y="955091"/>
            <a:ext cx="3340530" cy="595932"/>
          </a:xfrm>
          <a:prstGeom prst="rect">
            <a:avLst/>
          </a:prstGeom>
        </p:spPr>
        <p:txBody>
          <a:bodyPr wrap="none">
            <a:spAutoFit/>
          </a:bodyPr>
          <a:lstStyle/>
          <a:p>
            <a:pPr marL="457200">
              <a:lnSpc>
                <a:spcPct val="107000"/>
              </a:lnSpc>
              <a:spcAft>
                <a:spcPts val="800"/>
              </a:spcAft>
            </a:pPr>
            <a:r>
              <a:rPr lang="en-GB" sz="3200" b="1" dirty="0" smtClean="0">
                <a:effectLst/>
                <a:latin typeface="Calibri" panose="020F0502020204030204" pitchFamily="34" charset="0"/>
                <a:ea typeface="Calibri" panose="020F0502020204030204" pitchFamily="34" charset="0"/>
                <a:cs typeface="Times New Roman" panose="02020603050405020304" pitchFamily="18" charset="0"/>
              </a:rPr>
              <a:t>INTRODUCTION</a:t>
            </a:r>
            <a:endParaRPr lang="en-GB" sz="32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895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41" y="278507"/>
            <a:ext cx="11590986" cy="6658682"/>
          </a:xfrm>
          <a:prstGeom prst="rect">
            <a:avLst/>
          </a:prstGeom>
        </p:spPr>
        <p:txBody>
          <a:bodyPr wrap="square">
            <a:spAutoFit/>
          </a:bodyPr>
          <a:lstStyle/>
          <a:p>
            <a:pPr marL="180340">
              <a:lnSpc>
                <a:spcPct val="107000"/>
              </a:lnSpc>
              <a:spcAft>
                <a:spcPts val="800"/>
              </a:spcAft>
            </a:pPr>
            <a:r>
              <a:rPr lang="en-GB" sz="2000" dirty="0" smtClean="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RAM: 8GB</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ROM: I3 processor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SOFTWARE: Python 3.9.6</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LIBRARIES: </a:t>
            </a:r>
            <a:r>
              <a:rPr lang="en-GB" sz="1600" dirty="0" err="1" smtClean="0">
                <a:effectLst/>
                <a:latin typeface="Arial" panose="020B0604020202020204" pitchFamily="34" charset="0"/>
                <a:ea typeface="Calibri" panose="020F0502020204030204" pitchFamily="34" charset="0"/>
                <a:cs typeface="Times New Roman" panose="02020603050405020304" pitchFamily="18" charset="0"/>
              </a:rPr>
              <a:t>Numpy</a:t>
            </a: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Pandas, </a:t>
            </a:r>
            <a:r>
              <a:rPr lang="en-GB" sz="1600" dirty="0" err="1" smtClean="0">
                <a:effectLst/>
                <a:latin typeface="Arial" panose="020B0604020202020204" pitchFamily="34" charset="0"/>
                <a:ea typeface="Calibri" panose="020F0502020204030204" pitchFamily="34" charset="0"/>
                <a:cs typeface="Times New Roman" panose="02020603050405020304" pitchFamily="18" charset="0"/>
              </a:rPr>
              <a:t>Seaborn</a:t>
            </a: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600" dirty="0" err="1" smtClean="0">
                <a:effectLst/>
                <a:latin typeface="Arial" panose="020B0604020202020204" pitchFamily="34" charset="0"/>
                <a:ea typeface="Calibri" panose="020F0502020204030204" pitchFamily="34" charset="0"/>
                <a:cs typeface="Times New Roman" panose="02020603050405020304" pitchFamily="18" charset="0"/>
              </a:rPr>
              <a:t>Sklearn</a:t>
            </a: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600" dirty="0" err="1" smtClean="0">
                <a:effectLst/>
                <a:latin typeface="Arial" panose="020B0604020202020204" pitchFamily="34" charset="0"/>
                <a:ea typeface="Calibri" panose="020F0502020204030204" pitchFamily="34" charset="0"/>
                <a:cs typeface="Times New Roman" panose="02020603050405020304" pitchFamily="18" charset="0"/>
              </a:rPr>
              <a:t>Scipy</a:t>
            </a: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Tools: Jupiter notebook, </a:t>
            </a:r>
            <a:r>
              <a:rPr lang="en-GB" sz="1600" dirty="0" err="1" smtClean="0">
                <a:effectLst/>
                <a:latin typeface="Arial" panose="020B0604020202020204" pitchFamily="34" charset="0"/>
                <a:ea typeface="Calibri" panose="020F0502020204030204" pitchFamily="34" charset="0"/>
                <a:cs typeface="Times New Roman" panose="02020603050405020304" pitchFamily="18" charset="0"/>
              </a:rPr>
              <a:t>Matplotlib</a:t>
            </a: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600" dirty="0" err="1" smtClean="0">
                <a:effectLst/>
                <a:latin typeface="Arial" panose="020B0604020202020204" pitchFamily="34" charset="0"/>
                <a:ea typeface="Calibri" panose="020F0502020204030204" pitchFamily="34" charset="0"/>
                <a:cs typeface="Times New Roman" panose="02020603050405020304" pitchFamily="18" charset="0"/>
              </a:rPr>
              <a:t>Scikit</a:t>
            </a: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-learn, Excel.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spcAft>
                <a:spcPts val="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K-</a:t>
            </a:r>
            <a:r>
              <a:rPr lang="en-IN" sz="1600" dirty="0" err="1" smtClean="0">
                <a:effectLst/>
                <a:latin typeface="Arial" panose="020B0604020202020204" pitchFamily="34" charset="0"/>
                <a:ea typeface="Calibri" panose="020F0502020204030204" pitchFamily="34" charset="0"/>
                <a:cs typeface="Times New Roman" panose="02020603050405020304" pitchFamily="18" charset="0"/>
              </a:rPr>
              <a:t>Neighbors</a:t>
            </a: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  </a:t>
            </a:r>
            <a:r>
              <a:rPr lang="en-IN" sz="1600" dirty="0" err="1" smtClean="0">
                <a:effectLst/>
                <a:latin typeface="Arial" panose="020B0604020202020204" pitchFamily="34" charset="0"/>
                <a:ea typeface="Calibri" panose="020F0502020204030204" pitchFamily="34" charset="0"/>
                <a:cs typeface="Times New Roman" panose="02020603050405020304" pitchFamily="18" charset="0"/>
              </a:rPr>
              <a:t>Regressor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Decision Tree </a:t>
            </a:r>
            <a:r>
              <a:rPr lang="en-IN" sz="1600" dirty="0" err="1" smtClean="0">
                <a:effectLst/>
                <a:latin typeface="Arial" panose="020B0604020202020204" pitchFamily="34" charset="0"/>
                <a:ea typeface="Calibri" panose="020F0502020204030204" pitchFamily="34" charset="0"/>
                <a:cs typeface="Times New Roman" panose="02020603050405020304" pitchFamily="18" charset="0"/>
              </a:rPr>
              <a:t>Regressor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Random Forest </a:t>
            </a:r>
            <a:r>
              <a:rPr lang="en-IN" sz="1600" dirty="0" err="1" smtClean="0">
                <a:effectLst/>
                <a:latin typeface="Arial" panose="020B0604020202020204" pitchFamily="34" charset="0"/>
                <a:ea typeface="Calibri" panose="020F0502020204030204" pitchFamily="34" charset="0"/>
                <a:cs typeface="Times New Roman" panose="02020603050405020304" pitchFamily="18" charset="0"/>
              </a:rPr>
              <a:t>Regressor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Ridge</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Lasso</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Logistic </a:t>
            </a:r>
            <a:r>
              <a:rPr lang="en-IN" sz="1600" dirty="0" err="1" smtClean="0">
                <a:effectLst/>
                <a:latin typeface="Arial" panose="020B0604020202020204" pitchFamily="34" charset="0"/>
                <a:ea typeface="Calibri" panose="020F0502020204030204" pitchFamily="34" charset="0"/>
                <a:cs typeface="Times New Roman" panose="02020603050405020304" pitchFamily="18" charset="0"/>
              </a:rPr>
              <a:t>Regressor</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367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37127" y="1455312"/>
            <a:ext cx="9878095" cy="5009881"/>
          </a:xfrm>
          <a:prstGeom prst="rect">
            <a:avLst/>
          </a:prstGeom>
        </p:spPr>
      </p:pic>
      <p:sp>
        <p:nvSpPr>
          <p:cNvPr id="3" name="Rectangle 2"/>
          <p:cNvSpPr/>
          <p:nvPr/>
        </p:nvSpPr>
        <p:spPr>
          <a:xfrm>
            <a:off x="459347" y="207968"/>
            <a:ext cx="6096000" cy="981423"/>
          </a:xfrm>
          <a:prstGeom prst="rect">
            <a:avLst/>
          </a:prstGeom>
        </p:spPr>
        <p:txBody>
          <a:bodyPr>
            <a:spAutoFit/>
          </a:bodyPr>
          <a:lstStyle/>
          <a:p>
            <a:pPr marL="342900" lvl="0" indent="-342900">
              <a:lnSpc>
                <a:spcPct val="107000"/>
              </a:lnSpc>
              <a:spcAft>
                <a:spcPts val="0"/>
              </a:spcAft>
              <a:buFont typeface="Symbol" panose="05050102010706020507" pitchFamily="18" charset="2"/>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Run and Evaluate selected models</a:t>
            </a:r>
            <a:endParaRPr lang="en-GB" dirty="0" smtClean="0">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spcAft>
                <a:spcPts val="0"/>
              </a:spcAft>
            </a:pPr>
            <a:r>
              <a:rPr lang="en-IN" dirty="0" smtClean="0">
                <a:latin typeface="Calibri" panose="020F0502020204030204" pitchFamily="34" charset="0"/>
                <a:ea typeface="Calibri" panose="020F0502020204030204" pitchFamily="34" charset="0"/>
                <a:cs typeface="Times New Roman" panose="02020603050405020304" pitchFamily="18" charset="0"/>
              </a:rPr>
              <a:t> </a:t>
            </a:r>
            <a:endParaRPr lang="en-GB"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smtClean="0">
                <a:effectLst/>
                <a:latin typeface="Arial" panose="020B0604020202020204" pitchFamily="34" charset="0"/>
                <a:ea typeface="Calibri" panose="020F0502020204030204" pitchFamily="34" charset="0"/>
                <a:cs typeface="Times New Roman" panose="02020603050405020304" pitchFamily="18" charset="0"/>
              </a:rPr>
              <a:t>MODELS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559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46975" y="631065"/>
            <a:ext cx="10058400" cy="5602309"/>
          </a:xfrm>
          <a:prstGeom prst="rect">
            <a:avLst/>
          </a:prstGeom>
        </p:spPr>
      </p:pic>
    </p:spTree>
    <p:extLst>
      <p:ext uri="{BB962C8B-B14F-4D97-AF65-F5344CB8AC3E}">
        <p14:creationId xmlns:p14="http://schemas.microsoft.com/office/powerpoint/2010/main" val="79135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20462" y="321971"/>
            <a:ext cx="9002331" cy="5821251"/>
          </a:xfrm>
          <a:prstGeom prst="rect">
            <a:avLst/>
          </a:prstGeom>
        </p:spPr>
      </p:pic>
    </p:spTree>
    <p:extLst>
      <p:ext uri="{BB962C8B-B14F-4D97-AF65-F5344CB8AC3E}">
        <p14:creationId xmlns:p14="http://schemas.microsoft.com/office/powerpoint/2010/main" val="327758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26524" y="746975"/>
            <a:ext cx="8770513" cy="5344732"/>
          </a:xfrm>
          <a:prstGeom prst="rect">
            <a:avLst/>
          </a:prstGeom>
        </p:spPr>
      </p:pic>
    </p:spTree>
    <p:extLst>
      <p:ext uri="{BB962C8B-B14F-4D97-AF65-F5344CB8AC3E}">
        <p14:creationId xmlns:p14="http://schemas.microsoft.com/office/powerpoint/2010/main" val="100327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00766" y="708338"/>
            <a:ext cx="9182637" cy="5409127"/>
          </a:xfrm>
          <a:prstGeom prst="rect">
            <a:avLst/>
          </a:prstGeom>
        </p:spPr>
      </p:pic>
    </p:spTree>
    <p:extLst>
      <p:ext uri="{BB962C8B-B14F-4D97-AF65-F5344CB8AC3E}">
        <p14:creationId xmlns:p14="http://schemas.microsoft.com/office/powerpoint/2010/main" val="296016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84856" y="502277"/>
            <a:ext cx="9195516" cy="5679582"/>
          </a:xfrm>
          <a:prstGeom prst="rect">
            <a:avLst/>
          </a:prstGeom>
        </p:spPr>
      </p:pic>
    </p:spTree>
    <p:extLst>
      <p:ext uri="{BB962C8B-B14F-4D97-AF65-F5344CB8AC3E}">
        <p14:creationId xmlns:p14="http://schemas.microsoft.com/office/powerpoint/2010/main" val="1262025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148</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Calibri</vt:lpstr>
      <vt:lpstr>Calibri Light</vt:lpstr>
      <vt:lpstr>Helvetica Neue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cp:revision>
  <dcterms:created xsi:type="dcterms:W3CDTF">2021-10-28T14:14:28Z</dcterms:created>
  <dcterms:modified xsi:type="dcterms:W3CDTF">2021-10-28T14:33:00Z</dcterms:modified>
</cp:coreProperties>
</file>