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3" r:id="rId1"/>
  </p:sldMasterIdLst>
  <p:notesMasterIdLst>
    <p:notesMasterId r:id="rId20"/>
  </p:notesMasterIdLst>
  <p:sldIdLst>
    <p:sldId id="256" r:id="rId2"/>
    <p:sldId id="257" r:id="rId3"/>
    <p:sldId id="299" r:id="rId4"/>
    <p:sldId id="260" r:id="rId5"/>
    <p:sldId id="258" r:id="rId6"/>
    <p:sldId id="261" r:id="rId7"/>
    <p:sldId id="262" r:id="rId8"/>
    <p:sldId id="292" r:id="rId9"/>
    <p:sldId id="293" r:id="rId10"/>
    <p:sldId id="294" r:id="rId11"/>
    <p:sldId id="295" r:id="rId12"/>
    <p:sldId id="296" r:id="rId13"/>
    <p:sldId id="259" r:id="rId14"/>
    <p:sldId id="291" r:id="rId15"/>
    <p:sldId id="297" r:id="rId16"/>
    <p:sldId id="300" r:id="rId17"/>
    <p:sldId id="301" r:id="rId18"/>
    <p:sldId id="2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7A0"/>
    <a:srgbClr val="F2B800"/>
    <a:srgbClr val="47B0FF"/>
    <a:srgbClr val="FF9933"/>
    <a:srgbClr val="B48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74"/>
  </p:normalViewPr>
  <p:slideViewPr>
    <p:cSldViewPr snapToGrid="0" snapToObjects="1">
      <p:cViewPr varScale="1">
        <p:scale>
          <a:sx n="68" d="100"/>
          <a:sy n="68"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CC4D4-80C1-4C82-91ED-2DB6CB8939EF}" type="doc">
      <dgm:prSet loTypeId="urn:microsoft.com/office/officeart/2005/8/layout/hProcess9" loCatId="process" qsTypeId="urn:microsoft.com/office/officeart/2005/8/quickstyle/simple1" qsCatId="simple" csTypeId="urn:microsoft.com/office/officeart/2005/8/colors/accent4_4" csCatId="accent4" phldr="1"/>
      <dgm:spPr/>
      <dgm:t>
        <a:bodyPr/>
        <a:lstStyle/>
        <a:p>
          <a:endParaRPr lang="en-IN"/>
        </a:p>
      </dgm:t>
    </dgm:pt>
    <dgm:pt modelId="{1E57AA42-DC18-451E-BDFC-3FD6119757E0}">
      <dgm:prSet/>
      <dgm:spPr/>
      <dgm:t>
        <a:bodyPr/>
        <a:lstStyle/>
        <a:p>
          <a:r>
            <a:rPr lang="en-US"/>
            <a:t>Data Gathering Using Rest APIs and Web Scraping</a:t>
          </a:r>
          <a:endParaRPr lang="en-IN"/>
        </a:p>
      </dgm:t>
    </dgm:pt>
    <dgm:pt modelId="{465F3D45-B88B-4BBD-872F-F3771ED1FDD3}" type="parTrans" cxnId="{E3045BF7-A7BB-4E85-A73D-2F5933FCC1A5}">
      <dgm:prSet/>
      <dgm:spPr/>
      <dgm:t>
        <a:bodyPr/>
        <a:lstStyle/>
        <a:p>
          <a:endParaRPr lang="en-IN"/>
        </a:p>
      </dgm:t>
    </dgm:pt>
    <dgm:pt modelId="{3D7FBD90-4F86-4298-8F7A-522C2E7CB0D9}" type="sibTrans" cxnId="{E3045BF7-A7BB-4E85-A73D-2F5933FCC1A5}">
      <dgm:prSet/>
      <dgm:spPr/>
      <dgm:t>
        <a:bodyPr/>
        <a:lstStyle/>
        <a:p>
          <a:endParaRPr lang="en-IN"/>
        </a:p>
      </dgm:t>
    </dgm:pt>
    <dgm:pt modelId="{12FBD4EA-03C3-4098-B98F-7D58BA2A887A}">
      <dgm:prSet/>
      <dgm:spPr/>
      <dgm:t>
        <a:bodyPr/>
        <a:lstStyle/>
        <a:p>
          <a:r>
            <a:rPr lang="en-US" dirty="0"/>
            <a:t>Feature Extraction and Data Analysis</a:t>
          </a:r>
          <a:endParaRPr lang="en-IN" dirty="0"/>
        </a:p>
      </dgm:t>
    </dgm:pt>
    <dgm:pt modelId="{39F61F69-F718-4475-8AA9-8E63A0C768A9}" type="parTrans" cxnId="{2F34C998-1C44-42AE-8307-4E42B0E9EDE7}">
      <dgm:prSet/>
      <dgm:spPr/>
      <dgm:t>
        <a:bodyPr/>
        <a:lstStyle/>
        <a:p>
          <a:endParaRPr lang="en-IN"/>
        </a:p>
      </dgm:t>
    </dgm:pt>
    <dgm:pt modelId="{3F9FA696-762F-423F-A88E-00AFA1D62E8F}" type="sibTrans" cxnId="{2F34C998-1C44-42AE-8307-4E42B0E9EDE7}">
      <dgm:prSet/>
      <dgm:spPr/>
      <dgm:t>
        <a:bodyPr/>
        <a:lstStyle/>
        <a:p>
          <a:endParaRPr lang="en-IN"/>
        </a:p>
      </dgm:t>
    </dgm:pt>
    <dgm:pt modelId="{5BBA64F2-B88C-479E-A24C-B3CC07B714FB}">
      <dgm:prSet/>
      <dgm:spPr/>
      <dgm:t>
        <a:bodyPr/>
        <a:lstStyle/>
        <a:p>
          <a:r>
            <a:rPr lang="en-US" dirty="0"/>
            <a:t>Training Dataset</a:t>
          </a:r>
          <a:endParaRPr lang="en-IN" dirty="0"/>
        </a:p>
      </dgm:t>
    </dgm:pt>
    <dgm:pt modelId="{2DCA3A29-9BD1-4F81-A6F9-7E1E4DF98A8A}" type="parTrans" cxnId="{148B3F06-9D64-4D5A-B5BB-64653E77219A}">
      <dgm:prSet/>
      <dgm:spPr/>
      <dgm:t>
        <a:bodyPr/>
        <a:lstStyle/>
        <a:p>
          <a:endParaRPr lang="en-IN"/>
        </a:p>
      </dgm:t>
    </dgm:pt>
    <dgm:pt modelId="{B56B84CC-6A90-4EB1-87D4-14134FB0D13E}" type="sibTrans" cxnId="{148B3F06-9D64-4D5A-B5BB-64653E77219A}">
      <dgm:prSet/>
      <dgm:spPr/>
      <dgm:t>
        <a:bodyPr/>
        <a:lstStyle/>
        <a:p>
          <a:endParaRPr lang="en-IN"/>
        </a:p>
      </dgm:t>
    </dgm:pt>
    <dgm:pt modelId="{D39F20FD-643D-43D3-A80F-173939F5F8EF}">
      <dgm:prSet/>
      <dgm:spPr/>
      <dgm:t>
        <a:bodyPr/>
        <a:lstStyle/>
        <a:p>
          <a:r>
            <a:rPr lang="en-US" dirty="0"/>
            <a:t>Classification Algorithm</a:t>
          </a:r>
          <a:endParaRPr lang="en-IN" dirty="0"/>
        </a:p>
      </dgm:t>
    </dgm:pt>
    <dgm:pt modelId="{3B516845-1373-4F24-AA2C-E26EB73C480F}" type="parTrans" cxnId="{E4512EA6-51B0-4A27-B8D2-7FF103D8DC5D}">
      <dgm:prSet/>
      <dgm:spPr/>
      <dgm:t>
        <a:bodyPr/>
        <a:lstStyle/>
        <a:p>
          <a:endParaRPr lang="en-IN"/>
        </a:p>
      </dgm:t>
    </dgm:pt>
    <dgm:pt modelId="{B2B87DB5-DFBB-48F4-97CE-6EA6512B2CD5}" type="sibTrans" cxnId="{E4512EA6-51B0-4A27-B8D2-7FF103D8DC5D}">
      <dgm:prSet/>
      <dgm:spPr/>
      <dgm:t>
        <a:bodyPr/>
        <a:lstStyle/>
        <a:p>
          <a:endParaRPr lang="en-IN"/>
        </a:p>
      </dgm:t>
    </dgm:pt>
    <dgm:pt modelId="{C36E83FF-FF12-4884-90BA-9C713234960B}">
      <dgm:prSet/>
      <dgm:spPr/>
      <dgm:t>
        <a:bodyPr/>
        <a:lstStyle/>
        <a:p>
          <a:r>
            <a:rPr lang="en-US"/>
            <a:t>Cross Validation and Result</a:t>
          </a:r>
          <a:endParaRPr lang="en-IN"/>
        </a:p>
      </dgm:t>
    </dgm:pt>
    <dgm:pt modelId="{EE90D452-5CF2-46CD-9888-E811D3289B43}" type="parTrans" cxnId="{B8323113-F1FB-42E6-9B28-7072B233FE92}">
      <dgm:prSet/>
      <dgm:spPr/>
      <dgm:t>
        <a:bodyPr/>
        <a:lstStyle/>
        <a:p>
          <a:endParaRPr lang="en-IN"/>
        </a:p>
      </dgm:t>
    </dgm:pt>
    <dgm:pt modelId="{384869CE-920C-48AA-8386-3D2C9787B028}" type="sibTrans" cxnId="{B8323113-F1FB-42E6-9B28-7072B233FE92}">
      <dgm:prSet/>
      <dgm:spPr/>
      <dgm:t>
        <a:bodyPr/>
        <a:lstStyle/>
        <a:p>
          <a:endParaRPr lang="en-IN"/>
        </a:p>
      </dgm:t>
    </dgm:pt>
    <dgm:pt modelId="{414084CF-4F16-47C9-8E2F-811D0AD0F793}" type="pres">
      <dgm:prSet presAssocID="{65ECC4D4-80C1-4C82-91ED-2DB6CB8939EF}" presName="CompostProcess" presStyleCnt="0">
        <dgm:presLayoutVars>
          <dgm:dir/>
          <dgm:resizeHandles val="exact"/>
        </dgm:presLayoutVars>
      </dgm:prSet>
      <dgm:spPr/>
    </dgm:pt>
    <dgm:pt modelId="{E3FC31E2-17D1-41F8-A759-484FF9459A37}" type="pres">
      <dgm:prSet presAssocID="{65ECC4D4-80C1-4C82-91ED-2DB6CB8939EF}" presName="arrow" presStyleLbl="bgShp" presStyleIdx="0" presStyleCnt="1"/>
      <dgm:spPr/>
    </dgm:pt>
    <dgm:pt modelId="{E6D08805-50A1-4366-8CCC-D4E484F7741B}" type="pres">
      <dgm:prSet presAssocID="{65ECC4D4-80C1-4C82-91ED-2DB6CB8939EF}" presName="linearProcess" presStyleCnt="0"/>
      <dgm:spPr/>
    </dgm:pt>
    <dgm:pt modelId="{A9779673-C0EC-4DE2-9F8D-50334EDD48A8}" type="pres">
      <dgm:prSet presAssocID="{1E57AA42-DC18-451E-BDFC-3FD6119757E0}" presName="textNode" presStyleLbl="node1" presStyleIdx="0" presStyleCnt="5">
        <dgm:presLayoutVars>
          <dgm:bulletEnabled val="1"/>
        </dgm:presLayoutVars>
      </dgm:prSet>
      <dgm:spPr/>
    </dgm:pt>
    <dgm:pt modelId="{9804DF7C-583D-424B-8996-B9B569FA9E75}" type="pres">
      <dgm:prSet presAssocID="{3D7FBD90-4F86-4298-8F7A-522C2E7CB0D9}" presName="sibTrans" presStyleCnt="0"/>
      <dgm:spPr/>
    </dgm:pt>
    <dgm:pt modelId="{FFE1C062-8146-4285-A0DB-F03D9BB3446D}" type="pres">
      <dgm:prSet presAssocID="{12FBD4EA-03C3-4098-B98F-7D58BA2A887A}" presName="textNode" presStyleLbl="node1" presStyleIdx="1" presStyleCnt="5">
        <dgm:presLayoutVars>
          <dgm:bulletEnabled val="1"/>
        </dgm:presLayoutVars>
      </dgm:prSet>
      <dgm:spPr/>
    </dgm:pt>
    <dgm:pt modelId="{E975F584-B5ED-4248-9946-464F0D8B1DDD}" type="pres">
      <dgm:prSet presAssocID="{3F9FA696-762F-423F-A88E-00AFA1D62E8F}" presName="sibTrans" presStyleCnt="0"/>
      <dgm:spPr/>
    </dgm:pt>
    <dgm:pt modelId="{65807887-9F93-4322-B8F6-C5B6B1774EBE}" type="pres">
      <dgm:prSet presAssocID="{5BBA64F2-B88C-479E-A24C-B3CC07B714FB}" presName="textNode" presStyleLbl="node1" presStyleIdx="2" presStyleCnt="5">
        <dgm:presLayoutVars>
          <dgm:bulletEnabled val="1"/>
        </dgm:presLayoutVars>
      </dgm:prSet>
      <dgm:spPr/>
    </dgm:pt>
    <dgm:pt modelId="{5E8FE345-D92C-43C7-9DFE-B837FA8BD076}" type="pres">
      <dgm:prSet presAssocID="{B56B84CC-6A90-4EB1-87D4-14134FB0D13E}" presName="sibTrans" presStyleCnt="0"/>
      <dgm:spPr/>
    </dgm:pt>
    <dgm:pt modelId="{885B29F6-DD71-441C-9F57-FB860AA27C20}" type="pres">
      <dgm:prSet presAssocID="{D39F20FD-643D-43D3-A80F-173939F5F8EF}" presName="textNode" presStyleLbl="node1" presStyleIdx="3" presStyleCnt="5">
        <dgm:presLayoutVars>
          <dgm:bulletEnabled val="1"/>
        </dgm:presLayoutVars>
      </dgm:prSet>
      <dgm:spPr/>
    </dgm:pt>
    <dgm:pt modelId="{307B19B4-FE88-4CF9-AF0B-7437DAEA6EB4}" type="pres">
      <dgm:prSet presAssocID="{B2B87DB5-DFBB-48F4-97CE-6EA6512B2CD5}" presName="sibTrans" presStyleCnt="0"/>
      <dgm:spPr/>
    </dgm:pt>
    <dgm:pt modelId="{E19F28FE-E1D0-4516-9679-057776F9F870}" type="pres">
      <dgm:prSet presAssocID="{C36E83FF-FF12-4884-90BA-9C713234960B}" presName="textNode" presStyleLbl="node1" presStyleIdx="4" presStyleCnt="5">
        <dgm:presLayoutVars>
          <dgm:bulletEnabled val="1"/>
        </dgm:presLayoutVars>
      </dgm:prSet>
      <dgm:spPr/>
    </dgm:pt>
  </dgm:ptLst>
  <dgm:cxnLst>
    <dgm:cxn modelId="{151DFB03-F3C3-4078-8666-3DBEA16C1CA8}" type="presOf" srcId="{65ECC4D4-80C1-4C82-91ED-2DB6CB8939EF}" destId="{414084CF-4F16-47C9-8E2F-811D0AD0F793}" srcOrd="0" destOrd="0" presId="urn:microsoft.com/office/officeart/2005/8/layout/hProcess9"/>
    <dgm:cxn modelId="{5603E505-EC57-4DC6-95B1-AE2E945758C6}" type="presOf" srcId="{D39F20FD-643D-43D3-A80F-173939F5F8EF}" destId="{885B29F6-DD71-441C-9F57-FB860AA27C20}" srcOrd="0" destOrd="0" presId="urn:microsoft.com/office/officeart/2005/8/layout/hProcess9"/>
    <dgm:cxn modelId="{148B3F06-9D64-4D5A-B5BB-64653E77219A}" srcId="{65ECC4D4-80C1-4C82-91ED-2DB6CB8939EF}" destId="{5BBA64F2-B88C-479E-A24C-B3CC07B714FB}" srcOrd="2" destOrd="0" parTransId="{2DCA3A29-9BD1-4F81-A6F9-7E1E4DF98A8A}" sibTransId="{B56B84CC-6A90-4EB1-87D4-14134FB0D13E}"/>
    <dgm:cxn modelId="{0A7B3710-FE4D-4B52-8F46-569C65B459C8}" type="presOf" srcId="{C36E83FF-FF12-4884-90BA-9C713234960B}" destId="{E19F28FE-E1D0-4516-9679-057776F9F870}" srcOrd="0" destOrd="0" presId="urn:microsoft.com/office/officeart/2005/8/layout/hProcess9"/>
    <dgm:cxn modelId="{B8323113-F1FB-42E6-9B28-7072B233FE92}" srcId="{65ECC4D4-80C1-4C82-91ED-2DB6CB8939EF}" destId="{C36E83FF-FF12-4884-90BA-9C713234960B}" srcOrd="4" destOrd="0" parTransId="{EE90D452-5CF2-46CD-9888-E811D3289B43}" sibTransId="{384869CE-920C-48AA-8386-3D2C9787B028}"/>
    <dgm:cxn modelId="{23962753-D67E-4F6C-8B2C-65DDC77A26BA}" type="presOf" srcId="{12FBD4EA-03C3-4098-B98F-7D58BA2A887A}" destId="{FFE1C062-8146-4285-A0DB-F03D9BB3446D}" srcOrd="0" destOrd="0" presId="urn:microsoft.com/office/officeart/2005/8/layout/hProcess9"/>
    <dgm:cxn modelId="{2F34C998-1C44-42AE-8307-4E42B0E9EDE7}" srcId="{65ECC4D4-80C1-4C82-91ED-2DB6CB8939EF}" destId="{12FBD4EA-03C3-4098-B98F-7D58BA2A887A}" srcOrd="1" destOrd="0" parTransId="{39F61F69-F718-4475-8AA9-8E63A0C768A9}" sibTransId="{3F9FA696-762F-423F-A88E-00AFA1D62E8F}"/>
    <dgm:cxn modelId="{E4512EA6-51B0-4A27-B8D2-7FF103D8DC5D}" srcId="{65ECC4D4-80C1-4C82-91ED-2DB6CB8939EF}" destId="{D39F20FD-643D-43D3-A80F-173939F5F8EF}" srcOrd="3" destOrd="0" parTransId="{3B516845-1373-4F24-AA2C-E26EB73C480F}" sibTransId="{B2B87DB5-DFBB-48F4-97CE-6EA6512B2CD5}"/>
    <dgm:cxn modelId="{DDDD15C2-3F4A-4646-8075-8E10E6D58CBA}" type="presOf" srcId="{1E57AA42-DC18-451E-BDFC-3FD6119757E0}" destId="{A9779673-C0EC-4DE2-9F8D-50334EDD48A8}" srcOrd="0" destOrd="0" presId="urn:microsoft.com/office/officeart/2005/8/layout/hProcess9"/>
    <dgm:cxn modelId="{6639C0DA-391E-4BD3-8F9B-70F1C07B1E80}" type="presOf" srcId="{5BBA64F2-B88C-479E-A24C-B3CC07B714FB}" destId="{65807887-9F93-4322-B8F6-C5B6B1774EBE}" srcOrd="0" destOrd="0" presId="urn:microsoft.com/office/officeart/2005/8/layout/hProcess9"/>
    <dgm:cxn modelId="{E3045BF7-A7BB-4E85-A73D-2F5933FCC1A5}" srcId="{65ECC4D4-80C1-4C82-91ED-2DB6CB8939EF}" destId="{1E57AA42-DC18-451E-BDFC-3FD6119757E0}" srcOrd="0" destOrd="0" parTransId="{465F3D45-B88B-4BBD-872F-F3771ED1FDD3}" sibTransId="{3D7FBD90-4F86-4298-8F7A-522C2E7CB0D9}"/>
    <dgm:cxn modelId="{50BAC076-329F-4EB5-B614-E8A676E4CD94}" type="presParOf" srcId="{414084CF-4F16-47C9-8E2F-811D0AD0F793}" destId="{E3FC31E2-17D1-41F8-A759-484FF9459A37}" srcOrd="0" destOrd="0" presId="urn:microsoft.com/office/officeart/2005/8/layout/hProcess9"/>
    <dgm:cxn modelId="{95E4A972-286E-46DA-8E0F-AE6B638C12FC}" type="presParOf" srcId="{414084CF-4F16-47C9-8E2F-811D0AD0F793}" destId="{E6D08805-50A1-4366-8CCC-D4E484F7741B}" srcOrd="1" destOrd="0" presId="urn:microsoft.com/office/officeart/2005/8/layout/hProcess9"/>
    <dgm:cxn modelId="{35E210C3-E958-4A56-BF4E-3F1D0999E670}" type="presParOf" srcId="{E6D08805-50A1-4366-8CCC-D4E484F7741B}" destId="{A9779673-C0EC-4DE2-9F8D-50334EDD48A8}" srcOrd="0" destOrd="0" presId="urn:microsoft.com/office/officeart/2005/8/layout/hProcess9"/>
    <dgm:cxn modelId="{15D7339F-D8CA-4DCC-A9E6-426DA7D217DF}" type="presParOf" srcId="{E6D08805-50A1-4366-8CCC-D4E484F7741B}" destId="{9804DF7C-583D-424B-8996-B9B569FA9E75}" srcOrd="1" destOrd="0" presId="urn:microsoft.com/office/officeart/2005/8/layout/hProcess9"/>
    <dgm:cxn modelId="{0D256C06-0B62-4528-9373-BA188AF2FE75}" type="presParOf" srcId="{E6D08805-50A1-4366-8CCC-D4E484F7741B}" destId="{FFE1C062-8146-4285-A0DB-F03D9BB3446D}" srcOrd="2" destOrd="0" presId="urn:microsoft.com/office/officeart/2005/8/layout/hProcess9"/>
    <dgm:cxn modelId="{12A053B6-D933-4652-B040-C89FA07F7A3D}" type="presParOf" srcId="{E6D08805-50A1-4366-8CCC-D4E484F7741B}" destId="{E975F584-B5ED-4248-9946-464F0D8B1DDD}" srcOrd="3" destOrd="0" presId="urn:microsoft.com/office/officeart/2005/8/layout/hProcess9"/>
    <dgm:cxn modelId="{70AC2D5E-4FD4-482F-B7ED-31518EF9ED59}" type="presParOf" srcId="{E6D08805-50A1-4366-8CCC-D4E484F7741B}" destId="{65807887-9F93-4322-B8F6-C5B6B1774EBE}" srcOrd="4" destOrd="0" presId="urn:microsoft.com/office/officeart/2005/8/layout/hProcess9"/>
    <dgm:cxn modelId="{55CE4689-B8CA-449E-B005-BF0FD06B1C72}" type="presParOf" srcId="{E6D08805-50A1-4366-8CCC-D4E484F7741B}" destId="{5E8FE345-D92C-43C7-9DFE-B837FA8BD076}" srcOrd="5" destOrd="0" presId="urn:microsoft.com/office/officeart/2005/8/layout/hProcess9"/>
    <dgm:cxn modelId="{10500937-4C69-4AB6-9AE1-A8F3A9B24654}" type="presParOf" srcId="{E6D08805-50A1-4366-8CCC-D4E484F7741B}" destId="{885B29F6-DD71-441C-9F57-FB860AA27C20}" srcOrd="6" destOrd="0" presId="urn:microsoft.com/office/officeart/2005/8/layout/hProcess9"/>
    <dgm:cxn modelId="{22E5FF2A-361F-4CF1-8F8A-E05F2AE5E167}" type="presParOf" srcId="{E6D08805-50A1-4366-8CCC-D4E484F7741B}" destId="{307B19B4-FE88-4CF9-AF0B-7437DAEA6EB4}" srcOrd="7" destOrd="0" presId="urn:microsoft.com/office/officeart/2005/8/layout/hProcess9"/>
    <dgm:cxn modelId="{6240DBFB-CCCC-447F-B66C-2D15811EFD61}" type="presParOf" srcId="{E6D08805-50A1-4366-8CCC-D4E484F7741B}" destId="{E19F28FE-E1D0-4516-9679-057776F9F870}"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C31E2-17D1-41F8-A759-484FF9459A37}">
      <dsp:nvSpPr>
        <dsp:cNvPr id="0" name=""/>
        <dsp:cNvSpPr/>
      </dsp:nvSpPr>
      <dsp:spPr>
        <a:xfrm>
          <a:off x="788669" y="0"/>
          <a:ext cx="8938260" cy="3069932"/>
        </a:xfrm>
        <a:prstGeom prst="rightArrow">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79673-C0EC-4DE2-9F8D-50334EDD48A8}">
      <dsp:nvSpPr>
        <dsp:cNvPr id="0" name=""/>
        <dsp:cNvSpPr/>
      </dsp:nvSpPr>
      <dsp:spPr>
        <a:xfrm>
          <a:off x="4621" y="920979"/>
          <a:ext cx="2020453" cy="1227972"/>
        </a:xfrm>
        <a:prstGeom prst="roundRect">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Gathering Using Rest APIs and Web Scraping</a:t>
          </a:r>
          <a:endParaRPr lang="en-IN" sz="1800" kern="1200"/>
        </a:p>
      </dsp:txBody>
      <dsp:txXfrm>
        <a:off x="64566" y="980924"/>
        <a:ext cx="1900563" cy="1108082"/>
      </dsp:txXfrm>
    </dsp:sp>
    <dsp:sp modelId="{FFE1C062-8146-4285-A0DB-F03D9BB3446D}">
      <dsp:nvSpPr>
        <dsp:cNvPr id="0" name=""/>
        <dsp:cNvSpPr/>
      </dsp:nvSpPr>
      <dsp:spPr>
        <a:xfrm>
          <a:off x="2126097" y="920979"/>
          <a:ext cx="2020453" cy="1227972"/>
        </a:xfrm>
        <a:prstGeom prst="roundRect">
          <a:avLst/>
        </a:prstGeom>
        <a:solidFill>
          <a:schemeClr val="accent4">
            <a:shade val="50000"/>
            <a:hueOff val="255695"/>
            <a:satOff val="-18251"/>
            <a:lumOff val="197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Extraction and Data Analysis</a:t>
          </a:r>
          <a:endParaRPr lang="en-IN" sz="1800" kern="1200" dirty="0"/>
        </a:p>
      </dsp:txBody>
      <dsp:txXfrm>
        <a:off x="2186042" y="980924"/>
        <a:ext cx="1900563" cy="1108082"/>
      </dsp:txXfrm>
    </dsp:sp>
    <dsp:sp modelId="{65807887-9F93-4322-B8F6-C5B6B1774EBE}">
      <dsp:nvSpPr>
        <dsp:cNvPr id="0" name=""/>
        <dsp:cNvSpPr/>
      </dsp:nvSpPr>
      <dsp:spPr>
        <a:xfrm>
          <a:off x="4247573" y="920979"/>
          <a:ext cx="2020453" cy="1227972"/>
        </a:xfrm>
        <a:prstGeom prst="roundRect">
          <a:avLst/>
        </a:prstGeom>
        <a:solidFill>
          <a:schemeClr val="accent4">
            <a:shade val="50000"/>
            <a:hueOff val="511390"/>
            <a:satOff val="-36502"/>
            <a:lumOff val="39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Training Dataset</a:t>
          </a:r>
          <a:endParaRPr lang="en-IN" sz="1800" kern="1200" dirty="0"/>
        </a:p>
      </dsp:txBody>
      <dsp:txXfrm>
        <a:off x="4307518" y="980924"/>
        <a:ext cx="1900563" cy="1108082"/>
      </dsp:txXfrm>
    </dsp:sp>
    <dsp:sp modelId="{885B29F6-DD71-441C-9F57-FB860AA27C20}">
      <dsp:nvSpPr>
        <dsp:cNvPr id="0" name=""/>
        <dsp:cNvSpPr/>
      </dsp:nvSpPr>
      <dsp:spPr>
        <a:xfrm>
          <a:off x="6369049" y="920979"/>
          <a:ext cx="2020453" cy="1227972"/>
        </a:xfrm>
        <a:prstGeom prst="roundRect">
          <a:avLst/>
        </a:prstGeom>
        <a:solidFill>
          <a:schemeClr val="accent4">
            <a:shade val="50000"/>
            <a:hueOff val="511390"/>
            <a:satOff val="-36502"/>
            <a:lumOff val="39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 Algorithm</a:t>
          </a:r>
          <a:endParaRPr lang="en-IN" sz="1800" kern="1200" dirty="0"/>
        </a:p>
      </dsp:txBody>
      <dsp:txXfrm>
        <a:off x="6428994" y="980924"/>
        <a:ext cx="1900563" cy="1108082"/>
      </dsp:txXfrm>
    </dsp:sp>
    <dsp:sp modelId="{E19F28FE-E1D0-4516-9679-057776F9F870}">
      <dsp:nvSpPr>
        <dsp:cNvPr id="0" name=""/>
        <dsp:cNvSpPr/>
      </dsp:nvSpPr>
      <dsp:spPr>
        <a:xfrm>
          <a:off x="8490525" y="920979"/>
          <a:ext cx="2020453" cy="1227972"/>
        </a:xfrm>
        <a:prstGeom prst="roundRect">
          <a:avLst/>
        </a:prstGeom>
        <a:solidFill>
          <a:schemeClr val="accent4">
            <a:shade val="50000"/>
            <a:hueOff val="255695"/>
            <a:satOff val="-18251"/>
            <a:lumOff val="197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Cross Validation and Result</a:t>
          </a:r>
          <a:endParaRPr lang="en-IN" sz="1800" kern="1200"/>
        </a:p>
      </dsp:txBody>
      <dsp:txXfrm>
        <a:off x="8550470" y="980924"/>
        <a:ext cx="1900563" cy="11080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E6A3-E5CF-EA41-8F7C-278B63C05D3B}" type="datetimeFigureOut">
              <a:rPr lang="en-US" smtClean="0"/>
              <a:t>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E77DD-1113-E744-88AA-C431C42EE27E}" type="slidenum">
              <a:rPr lang="en-US" smtClean="0"/>
              <a:t>‹#›</a:t>
            </a:fld>
            <a:endParaRPr lang="en-US"/>
          </a:p>
        </p:txBody>
      </p:sp>
    </p:spTree>
    <p:extLst>
      <p:ext uri="{BB962C8B-B14F-4D97-AF65-F5344CB8AC3E}">
        <p14:creationId xmlns:p14="http://schemas.microsoft.com/office/powerpoint/2010/main" val="46801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4654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809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2291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395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1554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32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92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746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660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52601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67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2/17/2019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7806689"/>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otometer.iuni.iu.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kearney/tweetbotorno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241" y="609599"/>
            <a:ext cx="9317591" cy="2246143"/>
          </a:xfrm>
        </p:spPr>
        <p:txBody>
          <a:bodyPr>
            <a:noAutofit/>
            <a:scene3d>
              <a:camera prst="orthographicFront"/>
              <a:lightRig rig="soft" dir="t">
                <a:rot lat="0" lon="0" rev="15600000"/>
              </a:lightRig>
            </a:scene3d>
            <a:sp3d extrusionH="57150" prstMaterial="softEdge">
              <a:bevelT w="25400" h="38100"/>
            </a:sp3d>
          </a:bodyPr>
          <a:lstStyle/>
          <a:p>
            <a:br>
              <a:rPr lang="en-US" sz="7200" b="1" dirty="0">
                <a:solidFill>
                  <a:srgbClr val="F2B800"/>
                </a:solidFill>
              </a:rPr>
            </a:br>
            <a:r>
              <a:rPr lang="en-US" sz="7200" b="1" dirty="0">
                <a:ln w="22225">
                  <a:noFill/>
                  <a:prstDash val="solid"/>
                </a:ln>
                <a:solidFill>
                  <a:srgbClr val="F2B800"/>
                </a:solidFill>
                <a:latin typeface="Colonna MT" panose="04020805060202030203" pitchFamily="82" charset="0"/>
              </a:rPr>
              <a:t>BOT OR NOT</a:t>
            </a:r>
            <a:br>
              <a:rPr lang="en-US" sz="7200" b="1" dirty="0">
                <a:ln w="22225">
                  <a:noFill/>
                  <a:prstDash val="solid"/>
                </a:ln>
                <a:solidFill>
                  <a:srgbClr val="F2B800"/>
                </a:solidFill>
                <a:latin typeface="Colonna MT" panose="04020805060202030203" pitchFamily="82" charset="0"/>
              </a:rPr>
            </a:br>
            <a:r>
              <a:rPr lang="en-US" sz="3600" b="1" dirty="0">
                <a:ln w="22225">
                  <a:noFill/>
                  <a:prstDash val="solid"/>
                </a:ln>
                <a:solidFill>
                  <a:srgbClr val="F2B800"/>
                </a:solidFill>
                <a:latin typeface="Colonna MT" panose="04020805060202030203" pitchFamily="82" charset="0"/>
              </a:rPr>
              <a:t>Classifying twitter accounts as human or automated agents</a:t>
            </a:r>
          </a:p>
        </p:txBody>
      </p:sp>
      <p:sp>
        <p:nvSpPr>
          <p:cNvPr id="3" name="Subtitle 2"/>
          <p:cNvSpPr>
            <a:spLocks noGrp="1"/>
          </p:cNvSpPr>
          <p:nvPr>
            <p:ph type="subTitle" idx="1"/>
          </p:nvPr>
        </p:nvSpPr>
        <p:spPr>
          <a:xfrm>
            <a:off x="1261241" y="2049516"/>
            <a:ext cx="9317591" cy="3184635"/>
          </a:xfrm>
        </p:spPr>
        <p:txBody>
          <a:bodyPr>
            <a:normAutofit/>
            <a:scene3d>
              <a:camera prst="orthographicFront"/>
              <a:lightRig rig="soft" dir="t">
                <a:rot lat="0" lon="0" rev="15600000"/>
              </a:lightRig>
            </a:scene3d>
            <a:sp3d extrusionH="57150" prstMaterial="softEdge">
              <a:bevelT w="25400" h="38100"/>
            </a:sp3d>
          </a:bodyPr>
          <a:lstStyle/>
          <a:p>
            <a:endParaRPr lang="en-US" b="1" u="sng" dirty="0">
              <a:ln/>
              <a:solidFill>
                <a:schemeClr val="accent4"/>
              </a:solidFill>
            </a:endParaRPr>
          </a:p>
          <a:p>
            <a:endParaRPr lang="en-US" b="1" dirty="0">
              <a:ln/>
              <a:solidFill>
                <a:srgbClr val="F2B800"/>
              </a:solidFill>
            </a:endParaRPr>
          </a:p>
          <a:p>
            <a:endParaRPr lang="en-US" b="1" dirty="0">
              <a:ln/>
              <a:solidFill>
                <a:srgbClr val="F2B800"/>
              </a:solidFill>
            </a:endParaRPr>
          </a:p>
          <a:p>
            <a:r>
              <a:rPr lang="en-US" b="1" dirty="0">
                <a:ln/>
              </a:rPr>
              <a:t>Guided by</a:t>
            </a:r>
            <a:r>
              <a:rPr lang="en-US" b="1" i="1" dirty="0">
                <a:ln/>
              </a:rPr>
              <a:t>: </a:t>
            </a:r>
            <a:r>
              <a:rPr lang="en-US" b="1" dirty="0">
                <a:ln/>
              </a:rPr>
              <a:t>Mr. Sandeep Raghuwanshi</a:t>
            </a:r>
          </a:p>
          <a:p>
            <a:endParaRPr lang="en-US" b="1" dirty="0">
              <a:ln/>
            </a:endParaRPr>
          </a:p>
          <a:p>
            <a:r>
              <a:rPr lang="en-US" b="1" dirty="0">
                <a:ln/>
              </a:rPr>
              <a:t>Submitted by : Karishma Chhugani</a:t>
            </a:r>
          </a:p>
          <a:p>
            <a:endParaRPr lang="en-US" b="1" dirty="0">
              <a:ln/>
              <a:solidFill>
                <a:srgbClr val="F2B800"/>
              </a:solidFill>
            </a:endParaRPr>
          </a:p>
        </p:txBody>
      </p:sp>
    </p:spTree>
    <p:extLst>
      <p:ext uri="{BB962C8B-B14F-4D97-AF65-F5344CB8AC3E}">
        <p14:creationId xmlns:p14="http://schemas.microsoft.com/office/powerpoint/2010/main" val="151675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ANALYSIS</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pPr marL="0" indent="0">
              <a:buNone/>
            </a:pPr>
            <a:r>
              <a:rPr lang="en-US" b="1" dirty="0">
                <a:ln/>
                <a:solidFill>
                  <a:schemeClr val="accent4"/>
                </a:solidFill>
              </a:rPr>
              <a:t>Source or Tweeting Device:</a:t>
            </a:r>
            <a:endParaRPr lang="en-US" dirty="0">
              <a:ln w="0"/>
              <a:solidFill>
                <a:schemeClr val="accent1"/>
              </a:solidFill>
              <a:effectLst>
                <a:outerShdw blurRad="38100" dist="25400" dir="5400000" algn="ctr" rotWithShape="0">
                  <a:srgbClr val="6E747A">
                    <a:alpha val="43000"/>
                  </a:srgbClr>
                </a:outerShdw>
              </a:effectLst>
            </a:endParaRPr>
          </a:p>
          <a:p>
            <a:pPr marL="0" indent="0">
              <a:buNone/>
            </a:pPr>
            <a:r>
              <a:rPr lang="en-US" dirty="0"/>
              <a:t>It was found that BOTs post tweets using APIs or the websites which make these bots whereas humans post tweets using Twitter web or android app.</a:t>
            </a:r>
          </a:p>
          <a:p>
            <a:pPr marL="0" indent="0">
              <a:buNone/>
            </a:pPr>
            <a:endParaRPr lang="en-US" dirty="0"/>
          </a:p>
        </p:txBody>
      </p:sp>
      <p:graphicFrame>
        <p:nvGraphicFramePr>
          <p:cNvPr id="13" name="Table 12">
            <a:extLst>
              <a:ext uri="{FF2B5EF4-FFF2-40B4-BE49-F238E27FC236}">
                <a16:creationId xmlns:a16="http://schemas.microsoft.com/office/drawing/2014/main" id="{EDE90D87-F5E7-41C2-9DAA-2963C2FA53A6}"/>
              </a:ext>
            </a:extLst>
          </p:cNvPr>
          <p:cNvGraphicFramePr>
            <a:graphicFrameLocks noGrp="1"/>
          </p:cNvGraphicFramePr>
          <p:nvPr>
            <p:extLst>
              <p:ext uri="{D42A27DB-BD31-4B8C-83A1-F6EECF244321}">
                <p14:modId xmlns:p14="http://schemas.microsoft.com/office/powerpoint/2010/main" val="3478544323"/>
              </p:ext>
            </p:extLst>
          </p:nvPr>
        </p:nvGraphicFramePr>
        <p:xfrm>
          <a:off x="2158609" y="3778143"/>
          <a:ext cx="8128000" cy="222504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356532302"/>
                    </a:ext>
                  </a:extLst>
                </a:gridCol>
                <a:gridCol w="4064000">
                  <a:extLst>
                    <a:ext uri="{9D8B030D-6E8A-4147-A177-3AD203B41FA5}">
                      <a16:colId xmlns:a16="http://schemas.microsoft.com/office/drawing/2014/main" val="3543439270"/>
                    </a:ext>
                  </a:extLst>
                </a:gridCol>
              </a:tblGrid>
              <a:tr h="370840">
                <a:tc>
                  <a:txBody>
                    <a:bodyPr/>
                    <a:lstStyle/>
                    <a:p>
                      <a:r>
                        <a:rPr lang="en-IN" dirty="0"/>
                        <a:t>BOT Tweeting device</a:t>
                      </a:r>
                    </a:p>
                  </a:txBody>
                  <a:tcPr/>
                </a:tc>
                <a:tc>
                  <a:txBody>
                    <a:bodyPr/>
                    <a:lstStyle/>
                    <a:p>
                      <a:r>
                        <a:rPr lang="en-IN" dirty="0"/>
                        <a:t>Human Tweeting Device</a:t>
                      </a:r>
                    </a:p>
                  </a:txBody>
                  <a:tcPr/>
                </a:tc>
                <a:extLst>
                  <a:ext uri="{0D108BD9-81ED-4DB2-BD59-A6C34878D82A}">
                    <a16:rowId xmlns:a16="http://schemas.microsoft.com/office/drawing/2014/main" val="3961289993"/>
                  </a:ext>
                </a:extLst>
              </a:tr>
              <a:tr h="370840">
                <a:tc>
                  <a:txBody>
                    <a:bodyPr/>
                    <a:lstStyle/>
                    <a:p>
                      <a:r>
                        <a:rPr lang="en-IN" dirty="0" err="1"/>
                        <a:t>Cheapbotsdonequick</a:t>
                      </a:r>
                      <a:r>
                        <a:rPr lang="en-IN" dirty="0"/>
                        <a:t> 40%</a:t>
                      </a:r>
                    </a:p>
                  </a:txBody>
                  <a:tcPr/>
                </a:tc>
                <a:tc>
                  <a:txBody>
                    <a:bodyPr/>
                    <a:lstStyle/>
                    <a:p>
                      <a:r>
                        <a:rPr lang="en-IN" dirty="0"/>
                        <a:t>Twitter Android app 40%</a:t>
                      </a:r>
                    </a:p>
                  </a:txBody>
                  <a:tcPr/>
                </a:tc>
                <a:extLst>
                  <a:ext uri="{0D108BD9-81ED-4DB2-BD59-A6C34878D82A}">
                    <a16:rowId xmlns:a16="http://schemas.microsoft.com/office/drawing/2014/main" val="415634686"/>
                  </a:ext>
                </a:extLst>
              </a:tr>
              <a:tr h="370840">
                <a:tc>
                  <a:txBody>
                    <a:bodyPr/>
                    <a:lstStyle/>
                    <a:p>
                      <a:r>
                        <a:rPr lang="en-IN" dirty="0"/>
                        <a:t>API 22%</a:t>
                      </a:r>
                    </a:p>
                  </a:txBody>
                  <a:tcPr/>
                </a:tc>
                <a:tc>
                  <a:txBody>
                    <a:bodyPr/>
                    <a:lstStyle/>
                    <a:p>
                      <a:r>
                        <a:rPr lang="en-IN" dirty="0"/>
                        <a:t>Twitter Web 30%</a:t>
                      </a:r>
                    </a:p>
                  </a:txBody>
                  <a:tcPr/>
                </a:tc>
                <a:extLst>
                  <a:ext uri="{0D108BD9-81ED-4DB2-BD59-A6C34878D82A}">
                    <a16:rowId xmlns:a16="http://schemas.microsoft.com/office/drawing/2014/main" val="2954490251"/>
                  </a:ext>
                </a:extLst>
              </a:tr>
              <a:tr h="370840">
                <a:tc>
                  <a:txBody>
                    <a:bodyPr/>
                    <a:lstStyle/>
                    <a:p>
                      <a:r>
                        <a:rPr lang="en-IN" dirty="0" err="1"/>
                        <a:t>TwitRobot</a:t>
                      </a:r>
                      <a:r>
                        <a:rPr lang="en-IN" dirty="0"/>
                        <a:t> 20%</a:t>
                      </a:r>
                    </a:p>
                  </a:txBody>
                  <a:tcPr/>
                </a:tc>
                <a:tc>
                  <a:txBody>
                    <a:bodyPr/>
                    <a:lstStyle/>
                    <a:p>
                      <a:r>
                        <a:rPr lang="en-IN" dirty="0"/>
                        <a:t>Twitter mobile 10%</a:t>
                      </a:r>
                    </a:p>
                  </a:txBody>
                  <a:tcPr/>
                </a:tc>
                <a:extLst>
                  <a:ext uri="{0D108BD9-81ED-4DB2-BD59-A6C34878D82A}">
                    <a16:rowId xmlns:a16="http://schemas.microsoft.com/office/drawing/2014/main" val="2538393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Tinysubversions</a:t>
                      </a:r>
                      <a:r>
                        <a:rPr lang="en-IN" dirty="0"/>
                        <a:t> , </a:t>
                      </a:r>
                      <a:r>
                        <a:rPr lang="en-IN" dirty="0" err="1"/>
                        <a:t>Unahormiga</a:t>
                      </a:r>
                      <a:r>
                        <a:rPr lang="en-IN" dirty="0"/>
                        <a:t>  5%</a:t>
                      </a:r>
                    </a:p>
                  </a:txBody>
                  <a:tcPr/>
                </a:tc>
                <a:tc>
                  <a:txBody>
                    <a:bodyPr/>
                    <a:lstStyle/>
                    <a:p>
                      <a:r>
                        <a:rPr lang="en-IN" dirty="0"/>
                        <a:t>Tweets using </a:t>
                      </a:r>
                      <a:r>
                        <a:rPr lang="en-IN" dirty="0" err="1"/>
                        <a:t>facebook</a:t>
                      </a:r>
                      <a:r>
                        <a:rPr lang="en-IN" dirty="0"/>
                        <a:t>, Instagram 9%</a:t>
                      </a:r>
                    </a:p>
                  </a:txBody>
                  <a:tcPr/>
                </a:tc>
                <a:extLst>
                  <a:ext uri="{0D108BD9-81ED-4DB2-BD59-A6C34878D82A}">
                    <a16:rowId xmlns:a16="http://schemas.microsoft.com/office/drawing/2014/main" val="2413551635"/>
                  </a:ext>
                </a:extLst>
              </a:tr>
              <a:tr h="370840">
                <a:tc>
                  <a:txBody>
                    <a:bodyPr/>
                    <a:lstStyle/>
                    <a:p>
                      <a:r>
                        <a:rPr lang="en-IN" dirty="0"/>
                        <a:t>Many other sources</a:t>
                      </a:r>
                    </a:p>
                  </a:txBody>
                  <a:tcPr/>
                </a:tc>
                <a:tc>
                  <a:txBody>
                    <a:bodyPr/>
                    <a:lstStyle/>
                    <a:p>
                      <a:r>
                        <a:rPr lang="en-IN" dirty="0"/>
                        <a:t>Other Sources</a:t>
                      </a:r>
                    </a:p>
                  </a:txBody>
                  <a:tcPr/>
                </a:tc>
                <a:extLst>
                  <a:ext uri="{0D108BD9-81ED-4DB2-BD59-A6C34878D82A}">
                    <a16:rowId xmlns:a16="http://schemas.microsoft.com/office/drawing/2014/main" val="3513845883"/>
                  </a:ext>
                </a:extLst>
              </a:tr>
            </a:tbl>
          </a:graphicData>
        </a:graphic>
      </p:graphicFrame>
    </p:spTree>
    <p:extLst>
      <p:ext uri="{BB962C8B-B14F-4D97-AF65-F5344CB8AC3E}">
        <p14:creationId xmlns:p14="http://schemas.microsoft.com/office/powerpoint/2010/main" val="385453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ANALYSIS</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b="1" dirty="0">
                <a:ln/>
                <a:solidFill>
                  <a:schemeClr val="accent4"/>
                </a:solidFill>
              </a:rPr>
              <a:t>URL Count</a:t>
            </a:r>
          </a:p>
          <a:p>
            <a:pPr marL="0" indent="0">
              <a:buNone/>
            </a:pPr>
            <a:r>
              <a:rPr lang="en-US" dirty="0"/>
              <a:t>In our measurement, we find out that, most bots tend to include URLs in tweets to redirect visitors to external webpages. For example, spam bots are created to spread unsolicited commercial information. Their topics are similar to those in e-mail spam, including online marketing and affiliate programs, working at home, selling fake luxury brands or pharmaceutical products.</a:t>
            </a:r>
          </a:p>
        </p:txBody>
      </p:sp>
    </p:spTree>
    <p:extLst>
      <p:ext uri="{BB962C8B-B14F-4D97-AF65-F5344CB8AC3E}">
        <p14:creationId xmlns:p14="http://schemas.microsoft.com/office/powerpoint/2010/main" val="329909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ANALYSIS</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b="1" dirty="0">
                <a:ln/>
                <a:solidFill>
                  <a:schemeClr val="accent4"/>
                </a:solidFill>
              </a:rPr>
              <a:t>Lexical diversity </a:t>
            </a:r>
          </a:p>
          <a:p>
            <a:pPr marL="0" indent="0">
              <a:buNone/>
            </a:pPr>
            <a:r>
              <a:rPr lang="en-US" dirty="0"/>
              <a:t>Since social robots automate messages, they have a limited and crystalline vocabulary in comparison to organic accounts. So after some time their new word introduction rate decrease whereas humans use random words whatever occur in their minds. Tweets of Bots are also similar as their previous tweets.</a:t>
            </a:r>
          </a:p>
        </p:txBody>
      </p:sp>
    </p:spTree>
    <p:extLst>
      <p:ext uri="{BB962C8B-B14F-4D97-AF65-F5344CB8AC3E}">
        <p14:creationId xmlns:p14="http://schemas.microsoft.com/office/powerpoint/2010/main" val="258373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CLASSIFIERS USED</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dirty="0"/>
              <a:t>K-Nearest Neighbor</a:t>
            </a:r>
          </a:p>
          <a:p>
            <a:r>
              <a:rPr lang="en-US" dirty="0"/>
              <a:t>Support Vector Machine</a:t>
            </a:r>
          </a:p>
          <a:p>
            <a:r>
              <a:rPr lang="en-US" dirty="0"/>
              <a:t>Random Forest </a:t>
            </a:r>
          </a:p>
          <a:p>
            <a:r>
              <a:rPr lang="en-US" dirty="0"/>
              <a:t> Decision Tree</a:t>
            </a:r>
          </a:p>
          <a:p>
            <a:r>
              <a:rPr lang="en-US" dirty="0"/>
              <a:t>Logistic Regression</a:t>
            </a:r>
          </a:p>
        </p:txBody>
      </p:sp>
    </p:spTree>
    <p:extLst>
      <p:ext uri="{BB962C8B-B14F-4D97-AF65-F5344CB8AC3E}">
        <p14:creationId xmlns:p14="http://schemas.microsoft.com/office/powerpoint/2010/main" val="18387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TRAINING &amp; CROSS VALIDATION</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dirty="0"/>
              <a:t>After choosing the appropriate algorithms we went on to train and ran a 10-Fold cross validation and took the mean of the results for the following constrains: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9575043"/>
              </p:ext>
            </p:extLst>
          </p:nvPr>
        </p:nvGraphicFramePr>
        <p:xfrm>
          <a:off x="1816863" y="3319975"/>
          <a:ext cx="8607117" cy="2454696"/>
        </p:xfrm>
        <a:graphic>
          <a:graphicData uri="http://schemas.openxmlformats.org/drawingml/2006/table">
            <a:tbl>
              <a:tblPr firstRow="1" firstCol="1" bandRow="1">
                <a:tableStyleId>{00A15C55-8517-42AA-B614-E9B94910E393}</a:tableStyleId>
              </a:tblPr>
              <a:tblGrid>
                <a:gridCol w="1158240">
                  <a:extLst>
                    <a:ext uri="{9D8B030D-6E8A-4147-A177-3AD203B41FA5}">
                      <a16:colId xmlns:a16="http://schemas.microsoft.com/office/drawing/2014/main" val="644284062"/>
                    </a:ext>
                  </a:extLst>
                </a:gridCol>
                <a:gridCol w="1586424">
                  <a:extLst>
                    <a:ext uri="{9D8B030D-6E8A-4147-A177-3AD203B41FA5}">
                      <a16:colId xmlns:a16="http://schemas.microsoft.com/office/drawing/2014/main" val="1664444283"/>
                    </a:ext>
                  </a:extLst>
                </a:gridCol>
                <a:gridCol w="1586424">
                  <a:extLst>
                    <a:ext uri="{9D8B030D-6E8A-4147-A177-3AD203B41FA5}">
                      <a16:colId xmlns:a16="http://schemas.microsoft.com/office/drawing/2014/main" val="3980134936"/>
                    </a:ext>
                  </a:extLst>
                </a:gridCol>
                <a:gridCol w="1241658">
                  <a:extLst>
                    <a:ext uri="{9D8B030D-6E8A-4147-A177-3AD203B41FA5}">
                      <a16:colId xmlns:a16="http://schemas.microsoft.com/office/drawing/2014/main" val="3518893998"/>
                    </a:ext>
                  </a:extLst>
                </a:gridCol>
                <a:gridCol w="1525660">
                  <a:extLst>
                    <a:ext uri="{9D8B030D-6E8A-4147-A177-3AD203B41FA5}">
                      <a16:colId xmlns:a16="http://schemas.microsoft.com/office/drawing/2014/main" val="2727941661"/>
                    </a:ext>
                  </a:extLst>
                </a:gridCol>
                <a:gridCol w="1508711">
                  <a:extLst>
                    <a:ext uri="{9D8B030D-6E8A-4147-A177-3AD203B41FA5}">
                      <a16:colId xmlns:a16="http://schemas.microsoft.com/office/drawing/2014/main" val="3099643880"/>
                    </a:ext>
                  </a:extLst>
                </a:gridCol>
              </a:tblGrid>
              <a:tr h="619094">
                <a:tc>
                  <a:txBody>
                    <a:bodyPr/>
                    <a:lstStyle/>
                    <a:p>
                      <a:pPr marL="0" marR="0" algn="ctr">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K-Nearest Neighbor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Random Forest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Decision Tree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Support  Vector Machine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Logistic Regression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9906486"/>
                  </a:ext>
                </a:extLst>
              </a:tr>
              <a:tr h="407934">
                <a:tc>
                  <a:txBody>
                    <a:bodyPr/>
                    <a:lstStyle/>
                    <a:p>
                      <a:pPr marL="0" marR="0" algn="ctr">
                        <a:spcBef>
                          <a:spcPts val="0"/>
                        </a:spcBef>
                        <a:spcAft>
                          <a:spcPts val="0"/>
                        </a:spcAft>
                      </a:pPr>
                      <a:r>
                        <a:rPr lang="en-US" sz="2000" dirty="0">
                          <a:effectLst/>
                        </a:rPr>
                        <a:t>accuracy</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0.8849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0.9435</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0.9279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0.5630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0.7599</a:t>
                      </a:r>
                      <a:endParaRPr lang="en-US" sz="2000" dirty="0">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443721529"/>
                  </a:ext>
                </a:extLst>
              </a:tr>
              <a:tr h="407934">
                <a:tc>
                  <a:txBody>
                    <a:bodyPr/>
                    <a:lstStyle/>
                    <a:p>
                      <a:pPr marL="0" marR="0" algn="ctr">
                        <a:spcBef>
                          <a:spcPts val="0"/>
                        </a:spcBef>
                        <a:spcAft>
                          <a:spcPts val="0"/>
                        </a:spcAft>
                      </a:pPr>
                      <a:r>
                        <a:rPr lang="en-US" sz="2000" dirty="0">
                          <a:effectLst/>
                        </a:rPr>
                        <a:t>precision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0.8823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0.9464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0.9219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0.2815</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0.8227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1096926"/>
                  </a:ext>
                </a:extLst>
              </a:tr>
              <a:tr h="407934">
                <a:tc>
                  <a:txBody>
                    <a:bodyPr/>
                    <a:lstStyle/>
                    <a:p>
                      <a:pPr marL="0" marR="0" algn="ctr">
                        <a:spcBef>
                          <a:spcPts val="0"/>
                        </a:spcBef>
                        <a:spcAft>
                          <a:spcPts val="0"/>
                        </a:spcAft>
                      </a:pPr>
                      <a:r>
                        <a:rPr lang="en-US" sz="2000" dirty="0">
                          <a:effectLst/>
                        </a:rPr>
                        <a:t>recall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0.8862</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0.9486</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0.9232</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0.5</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0.7868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6582250"/>
                  </a:ext>
                </a:extLst>
              </a:tr>
              <a:tr h="407934">
                <a:tc>
                  <a:txBody>
                    <a:bodyPr/>
                    <a:lstStyle/>
                    <a:p>
                      <a:pPr marL="0" marR="0" algn="ctr">
                        <a:spcBef>
                          <a:spcPts val="0"/>
                        </a:spcBef>
                        <a:spcAft>
                          <a:spcPts val="0"/>
                        </a:spcAft>
                      </a:pPr>
                      <a:r>
                        <a:rPr lang="en-US" sz="2000" dirty="0">
                          <a:effectLst/>
                        </a:rPr>
                        <a:t>f1 score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0.8837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0.9474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0.9225</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0.3602</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0.7567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006057"/>
                  </a:ext>
                </a:extLst>
              </a:tr>
            </a:tbl>
          </a:graphicData>
        </a:graphic>
      </p:graphicFrame>
    </p:spTree>
    <p:extLst>
      <p:ext uri="{BB962C8B-B14F-4D97-AF65-F5344CB8AC3E}">
        <p14:creationId xmlns:p14="http://schemas.microsoft.com/office/powerpoint/2010/main" val="396154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MODEL EVALUATION AND RESULT</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dirty="0"/>
              <a:t>Playing around with different features and parameters of random forest using </a:t>
            </a:r>
            <a:r>
              <a:rPr lang="en-US" dirty="0" err="1"/>
              <a:t>sklearn</a:t>
            </a:r>
            <a:r>
              <a:rPr lang="en-US" dirty="0"/>
              <a:t> provided different results every time and gave us an opportunity to learn more about the dataset and tune parameters for max results and accuracy.</a:t>
            </a:r>
          </a:p>
          <a:p>
            <a:r>
              <a:rPr lang="en-US" dirty="0"/>
              <a:t>Text data in spite cleaning, tokenizing and stemming did not provide any boost to the classifier.</a:t>
            </a:r>
          </a:p>
          <a:p>
            <a:r>
              <a:rPr lang="en-US" dirty="0"/>
              <a:t>As no public dataset was available, We have to scrape bot accounts from various websites which make these bots so dataset is not big enough.</a:t>
            </a:r>
          </a:p>
          <a:p>
            <a:pPr marL="0" indent="0">
              <a:buNone/>
            </a:pPr>
            <a:endParaRPr lang="en-US" dirty="0"/>
          </a:p>
        </p:txBody>
      </p:sp>
    </p:spTree>
    <p:extLst>
      <p:ext uri="{BB962C8B-B14F-4D97-AF65-F5344CB8AC3E}">
        <p14:creationId xmlns:p14="http://schemas.microsoft.com/office/powerpoint/2010/main" val="230984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FUTURE WORK</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dirty="0"/>
              <a:t>Gather a large amount of data and apply it on a big dataset.</a:t>
            </a:r>
          </a:p>
          <a:p>
            <a:r>
              <a:rPr lang="en-US" dirty="0"/>
              <a:t>Finding probability of an account to be a bot rather than classifying it.</a:t>
            </a:r>
          </a:p>
          <a:p>
            <a:r>
              <a:rPr lang="en-US" dirty="0"/>
              <a:t>Making a frontend and deploy it so that one can easily use it to check if an account is a bot or not.</a:t>
            </a:r>
          </a:p>
        </p:txBody>
      </p:sp>
    </p:spTree>
    <p:extLst>
      <p:ext uri="{BB962C8B-B14F-4D97-AF65-F5344CB8AC3E}">
        <p14:creationId xmlns:p14="http://schemas.microsoft.com/office/powerpoint/2010/main" val="183840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REFERENCES</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a:xfrm>
            <a:off x="838200" y="1690688"/>
            <a:ext cx="10515600" cy="4486275"/>
          </a:xfrm>
        </p:spPr>
        <p:txBody>
          <a:bodyPr>
            <a:normAutofit/>
          </a:bodyPr>
          <a:lstStyle/>
          <a:p>
            <a:r>
              <a:rPr lang="en-US" dirty="0">
                <a:hlinkClick r:id="rId3"/>
              </a:rPr>
              <a:t>https://botometer.iuni.iu.edu/#!/</a:t>
            </a:r>
            <a:endParaRPr lang="en-US" dirty="0"/>
          </a:p>
          <a:p>
            <a:endParaRPr lang="en-US" dirty="0"/>
          </a:p>
          <a:p>
            <a:r>
              <a:rPr lang="en-US" dirty="0"/>
              <a:t>“Detecting Automation of Twitter Accounts: Are You a Human, Bot, or Cyborg?” Zi Chu, Steven </a:t>
            </a:r>
            <a:r>
              <a:rPr lang="en-US" dirty="0" err="1"/>
              <a:t>Gianvecchio</a:t>
            </a:r>
            <a:r>
              <a:rPr lang="en-US" dirty="0"/>
              <a:t>, </a:t>
            </a:r>
            <a:r>
              <a:rPr lang="en-US" dirty="0" err="1"/>
              <a:t>Haining</a:t>
            </a:r>
            <a:r>
              <a:rPr lang="en-US" dirty="0"/>
              <a:t> Wang, Senior Member, IEEE, and Sushil </a:t>
            </a:r>
            <a:r>
              <a:rPr lang="en-US" dirty="0" err="1"/>
              <a:t>Jajodia</a:t>
            </a:r>
            <a:r>
              <a:rPr lang="en-US" dirty="0"/>
              <a:t>, Senior Member, IEEE</a:t>
            </a:r>
          </a:p>
          <a:p>
            <a:endParaRPr lang="en-US" dirty="0"/>
          </a:p>
          <a:p>
            <a:r>
              <a:rPr lang="en-US" dirty="0">
                <a:hlinkClick r:id="rId4"/>
              </a:rPr>
              <a:t>https://github.com/mkearney/tweetbotornot</a:t>
            </a:r>
            <a:endParaRPr lang="en-US" dirty="0"/>
          </a:p>
          <a:p>
            <a:endParaRPr lang="en-US" dirty="0"/>
          </a:p>
        </p:txBody>
      </p:sp>
    </p:spTree>
    <p:extLst>
      <p:ext uri="{BB962C8B-B14F-4D97-AF65-F5344CB8AC3E}">
        <p14:creationId xmlns:p14="http://schemas.microsoft.com/office/powerpoint/2010/main" val="1335734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13312"/>
          </a:xfrm>
        </p:spPr>
        <p:txBody>
          <a:bodyPr>
            <a:normAutofit/>
            <a:scene3d>
              <a:camera prst="orthographicFront"/>
              <a:lightRig rig="soft" dir="t">
                <a:rot lat="0" lon="0" rev="15600000"/>
              </a:lightRig>
            </a:scene3d>
            <a:sp3d extrusionH="57150" prstMaterial="softEdge">
              <a:bevelT w="25400" h="38100"/>
            </a:sp3d>
          </a:bodyPr>
          <a:lstStyle/>
          <a:p>
            <a:pPr algn="ctr"/>
            <a:br>
              <a:rPr lang="en-US" sz="5400" b="1" dirty="0">
                <a:ln/>
                <a:solidFill>
                  <a:schemeClr val="accent4"/>
                </a:solidFill>
                <a:latin typeface="Colonna MT" panose="04020805060202030203" pitchFamily="82" charset="0"/>
              </a:rPr>
            </a:br>
            <a:br>
              <a:rPr lang="en-US" sz="5400" b="1" dirty="0">
                <a:ln/>
                <a:solidFill>
                  <a:schemeClr val="accent4"/>
                </a:solidFill>
                <a:latin typeface="Colonna MT" panose="04020805060202030203" pitchFamily="82" charset="0"/>
              </a:rPr>
            </a:br>
            <a:br>
              <a:rPr lang="en-US" sz="5400" b="1" dirty="0">
                <a:ln/>
                <a:solidFill>
                  <a:schemeClr val="accent4"/>
                </a:solidFill>
                <a:latin typeface="Colonna MT" panose="04020805060202030203" pitchFamily="82" charset="0"/>
              </a:rPr>
            </a:br>
            <a:r>
              <a:rPr lang="en-US" sz="6600" b="1" dirty="0">
                <a:ln/>
                <a:solidFill>
                  <a:schemeClr val="accent4"/>
                </a:solidFill>
                <a:latin typeface="Colonna MT" panose="04020805060202030203" pitchFamily="82" charset="0"/>
              </a:rPr>
              <a:t>THANKYOU</a:t>
            </a:r>
          </a:p>
        </p:txBody>
      </p:sp>
      <p:pic>
        <p:nvPicPr>
          <p:cNvPr id="8" name="Content Placeholder 7">
            <a:extLst>
              <a:ext uri="{FF2B5EF4-FFF2-40B4-BE49-F238E27FC236}">
                <a16:creationId xmlns:a16="http://schemas.microsoft.com/office/drawing/2014/main" id="{EA1F9D57-2EC3-4EE4-AADF-FBA43AC6A784}"/>
              </a:ext>
            </a:extLst>
          </p:cNvPr>
          <p:cNvPicPr>
            <a:picLocks noGrp="1" noChangeAspect="1"/>
          </p:cNvPicPr>
          <p:nvPr>
            <p:ph idx="1"/>
          </p:nvPr>
        </p:nvPicPr>
        <p:blipFill>
          <a:blip r:embed="rId3"/>
          <a:stretch>
            <a:fillRect/>
          </a:stretch>
        </p:blipFill>
        <p:spPr>
          <a:xfrm>
            <a:off x="1072843" y="7427913"/>
            <a:ext cx="394314" cy="266700"/>
          </a:xfrm>
        </p:spPr>
      </p:pic>
      <p:pic>
        <p:nvPicPr>
          <p:cNvPr id="16" name="Picture 15">
            <a:extLst>
              <a:ext uri="{FF2B5EF4-FFF2-40B4-BE49-F238E27FC236}">
                <a16:creationId xmlns:a16="http://schemas.microsoft.com/office/drawing/2014/main" id="{AF10B6D2-C3D6-4A06-95AE-F422CC03043D}"/>
              </a:ext>
            </a:extLst>
          </p:cNvPr>
          <p:cNvPicPr>
            <a:picLocks noChangeAspect="1"/>
          </p:cNvPicPr>
          <p:nvPr/>
        </p:nvPicPr>
        <p:blipFill>
          <a:blip r:embed="rId4"/>
          <a:stretch>
            <a:fillRect/>
          </a:stretch>
        </p:blipFill>
        <p:spPr>
          <a:xfrm>
            <a:off x="3842238" y="0"/>
            <a:ext cx="4507523" cy="3429000"/>
          </a:xfrm>
          <a:prstGeom prst="rect">
            <a:avLst/>
          </a:prstGeom>
        </p:spPr>
      </p:pic>
    </p:spTree>
    <p:extLst>
      <p:ext uri="{BB962C8B-B14F-4D97-AF65-F5344CB8AC3E}">
        <p14:creationId xmlns:p14="http://schemas.microsoft.com/office/powerpoint/2010/main" val="22441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MOTIVATION</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pPr algn="just"/>
            <a:r>
              <a:rPr lang="en-US" dirty="0"/>
              <a:t>Twitter is one of the most popular social media platforms, it has been plagued by many bots during recent years. </a:t>
            </a:r>
          </a:p>
          <a:p>
            <a:pPr algn="just"/>
            <a:r>
              <a:rPr lang="en-US" dirty="0"/>
              <a:t>Bots can control the sentiment of an issue and can create a biased opinion about any situation.</a:t>
            </a:r>
          </a:p>
          <a:p>
            <a:pPr algn="just"/>
            <a:r>
              <a:rPr lang="en-US" dirty="0"/>
              <a:t>For example during the election of 2016 a huge number of bots started a bad campaign against a Presidential candidate. Bots were known to flood about 24% of daily tweets with their negative ideas.</a:t>
            </a:r>
          </a:p>
          <a:p>
            <a:pPr algn="just"/>
            <a:r>
              <a:rPr lang="en-US" dirty="0"/>
              <a:t>This has motivated the software community to deal with this issue seriously.</a:t>
            </a:r>
          </a:p>
        </p:txBody>
      </p:sp>
    </p:spTree>
    <p:extLst>
      <p:ext uri="{BB962C8B-B14F-4D97-AF65-F5344CB8AC3E}">
        <p14:creationId xmlns:p14="http://schemas.microsoft.com/office/powerpoint/2010/main" val="68208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just"/>
            <a:r>
              <a:rPr lang="en-US" b="1" u="sng" dirty="0">
                <a:ln/>
                <a:solidFill>
                  <a:schemeClr val="accent4"/>
                </a:solidFill>
                <a:latin typeface="Colonna MT" panose="04020805060202030203" pitchFamily="82" charset="0"/>
              </a:rPr>
              <a:t>APPLICATION DOMAIN</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pPr algn="just"/>
            <a:r>
              <a:rPr lang="en-US" dirty="0"/>
              <a:t> Politics: There is a group of political Twitter accounts, commonly referred to as political propaganda bots, that are different. These are accounts who identify themselves as real humans and whose tweets are politically polarizing. They often retweet content instead of actually creating their own.</a:t>
            </a:r>
          </a:p>
          <a:p>
            <a:pPr algn="just"/>
            <a:r>
              <a:rPr lang="en-US" dirty="0"/>
              <a:t>Detecting bots posting adult content: These bots post URLs contained in their tweet and the tweets redirect to variety of spam websites.</a:t>
            </a:r>
          </a:p>
        </p:txBody>
      </p:sp>
    </p:spTree>
    <p:extLst>
      <p:ext uri="{BB962C8B-B14F-4D97-AF65-F5344CB8AC3E}">
        <p14:creationId xmlns:p14="http://schemas.microsoft.com/office/powerpoint/2010/main" val="161837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SYSTEM ARCHITECTURE</a:t>
            </a:r>
            <a:endParaRPr lang="en-US" b="1" dirty="0">
              <a:ln/>
              <a:solidFill>
                <a:schemeClr val="accent4"/>
              </a:solidFill>
              <a:latin typeface="Colonna MT" panose="04020805060202030203" pitchFamily="82" charset="0"/>
            </a:endParaRPr>
          </a:p>
        </p:txBody>
      </p:sp>
      <p:graphicFrame>
        <p:nvGraphicFramePr>
          <p:cNvPr id="5" name="Content Placeholder 4">
            <a:extLst>
              <a:ext uri="{FF2B5EF4-FFF2-40B4-BE49-F238E27FC236}">
                <a16:creationId xmlns:a16="http://schemas.microsoft.com/office/drawing/2014/main" id="{74469325-6B9E-4B4D-B22A-3F8EB020119C}"/>
              </a:ext>
            </a:extLst>
          </p:cNvPr>
          <p:cNvGraphicFramePr>
            <a:graphicFrameLocks noGrp="1"/>
          </p:cNvGraphicFramePr>
          <p:nvPr>
            <p:ph idx="1"/>
            <p:extLst>
              <p:ext uri="{D42A27DB-BD31-4B8C-83A1-F6EECF244321}">
                <p14:modId xmlns:p14="http://schemas.microsoft.com/office/powerpoint/2010/main" val="2601336478"/>
              </p:ext>
            </p:extLst>
          </p:nvPr>
        </p:nvGraphicFramePr>
        <p:xfrm>
          <a:off x="810065" y="1825626"/>
          <a:ext cx="10515600" cy="3069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383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RETRIEVAL</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dirty="0"/>
              <a:t>In order to create any classifier we need good variety of Twitter users and Twitter Bots.</a:t>
            </a:r>
          </a:p>
          <a:p>
            <a:r>
              <a:rPr lang="en-US" dirty="0"/>
              <a:t>There are many websites like botwiki.org which not only has a list of bots but also classifies them based on their tweets.</a:t>
            </a:r>
          </a:p>
          <a:p>
            <a:r>
              <a:rPr lang="en-US" dirty="0"/>
              <a:t>Users have been selected from our friends and known celebrities to have good mix of training data.</a:t>
            </a:r>
          </a:p>
          <a:p>
            <a:r>
              <a:rPr lang="en-US" dirty="0"/>
              <a:t>The Data of these users is collected using Twitter’s </a:t>
            </a:r>
            <a:r>
              <a:rPr lang="en-US" dirty="0" err="1"/>
              <a:t>RestAPI</a:t>
            </a:r>
            <a:r>
              <a:rPr lang="en-US" dirty="0"/>
              <a:t>.</a:t>
            </a:r>
          </a:p>
        </p:txBody>
      </p:sp>
    </p:spTree>
    <p:extLst>
      <p:ext uri="{BB962C8B-B14F-4D97-AF65-F5344CB8AC3E}">
        <p14:creationId xmlns:p14="http://schemas.microsoft.com/office/powerpoint/2010/main" val="48155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CLEANING DATA</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lstStyle/>
          <a:p>
            <a:r>
              <a:rPr lang="en-US" dirty="0"/>
              <a:t>Once the tweets has been collected it needs to be cleaned because tweets contain a lot of non textual data which cannot be used for training of the Algorithms.</a:t>
            </a:r>
          </a:p>
          <a:p>
            <a:r>
              <a:rPr lang="en-US" dirty="0"/>
              <a:t>We used </a:t>
            </a:r>
            <a:r>
              <a:rPr lang="en-US" dirty="0" err="1"/>
              <a:t>nltk</a:t>
            </a:r>
            <a:r>
              <a:rPr lang="en-US" dirty="0"/>
              <a:t> and regex packages to remove stop words , emoticons and hashtags .</a:t>
            </a:r>
          </a:p>
          <a:p>
            <a:r>
              <a:rPr lang="en-US" dirty="0"/>
              <a:t>To create a fine sparse matrix we have to stemmed the words.</a:t>
            </a:r>
          </a:p>
        </p:txBody>
      </p:sp>
    </p:spTree>
    <p:extLst>
      <p:ext uri="{BB962C8B-B14F-4D97-AF65-F5344CB8AC3E}">
        <p14:creationId xmlns:p14="http://schemas.microsoft.com/office/powerpoint/2010/main" val="201033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FEATURE EXTRACTION</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Once data has been cleaned we need to extract relevant features.</a:t>
            </a:r>
          </a:p>
          <a:p>
            <a:r>
              <a:rPr lang="en-US" dirty="0"/>
              <a:t>Following features are used for classification of Bots on Twitter:</a:t>
            </a:r>
          </a:p>
          <a:p>
            <a:pPr marL="971550" lvl="1" indent="-514350">
              <a:buFont typeface="+mj-lt"/>
              <a:buAutoNum type="arabicPeriod"/>
            </a:pPr>
            <a:r>
              <a:rPr lang="en-US" dirty="0"/>
              <a:t>Verified account </a:t>
            </a:r>
          </a:p>
          <a:p>
            <a:pPr marL="971550" lvl="1" indent="-514350">
              <a:buFont typeface="+mj-lt"/>
              <a:buAutoNum type="arabicPeriod"/>
            </a:pPr>
            <a:r>
              <a:rPr lang="en-US" dirty="0"/>
              <a:t>Lexical diversity </a:t>
            </a:r>
          </a:p>
          <a:p>
            <a:pPr marL="971550" lvl="1" indent="-514350">
              <a:buFont typeface="+mj-lt"/>
              <a:buAutoNum type="arabicPeriod"/>
            </a:pPr>
            <a:r>
              <a:rPr lang="en-US" dirty="0"/>
              <a:t>Friends count </a:t>
            </a:r>
          </a:p>
          <a:p>
            <a:pPr marL="971550" lvl="1" indent="-514350">
              <a:buFont typeface="+mj-lt"/>
              <a:buAutoNum type="arabicPeriod"/>
            </a:pPr>
            <a:r>
              <a:rPr lang="en-US" dirty="0"/>
              <a:t>Followers count </a:t>
            </a:r>
          </a:p>
          <a:p>
            <a:pPr marL="971550" lvl="1" indent="-514350">
              <a:buFont typeface="+mj-lt"/>
              <a:buAutoNum type="arabicPeriod"/>
            </a:pPr>
            <a:r>
              <a:rPr lang="en-US" dirty="0"/>
              <a:t>Listed count </a:t>
            </a:r>
          </a:p>
          <a:p>
            <a:pPr marL="971550" lvl="1" indent="-514350">
              <a:buFont typeface="+mj-lt"/>
              <a:buAutoNum type="arabicPeriod"/>
            </a:pPr>
            <a:r>
              <a:rPr lang="en-US" dirty="0"/>
              <a:t>URL count </a:t>
            </a:r>
          </a:p>
          <a:p>
            <a:pPr marL="971550" lvl="1" indent="-514350">
              <a:buFont typeface="+mj-lt"/>
              <a:buAutoNum type="arabicPeriod"/>
            </a:pPr>
            <a:r>
              <a:rPr lang="en-US" dirty="0"/>
              <a:t>Tweet frequency</a:t>
            </a:r>
          </a:p>
          <a:p>
            <a:pPr marL="971550" lvl="1" indent="-514350">
              <a:buFont typeface="+mj-lt"/>
              <a:buAutoNum type="arabicPeriod"/>
            </a:pPr>
            <a:r>
              <a:rPr lang="en-US" dirty="0"/>
              <a:t>Account reputation </a:t>
            </a:r>
          </a:p>
          <a:p>
            <a:pPr marL="971550" lvl="1" indent="-514350">
              <a:buFont typeface="+mj-lt"/>
              <a:buAutoNum type="arabicPeriod"/>
            </a:pPr>
            <a:r>
              <a:rPr lang="en-US" dirty="0"/>
              <a:t>Source</a:t>
            </a:r>
          </a:p>
          <a:p>
            <a:pPr marL="971550" lvl="1" indent="-514350">
              <a:buFont typeface="+mj-lt"/>
              <a:buAutoNum type="arabicPeriod"/>
            </a:pPr>
            <a:r>
              <a:rPr lang="en-US" dirty="0"/>
              <a:t>Entropy</a:t>
            </a:r>
          </a:p>
        </p:txBody>
      </p:sp>
    </p:spTree>
    <p:extLst>
      <p:ext uri="{BB962C8B-B14F-4D97-AF65-F5344CB8AC3E}">
        <p14:creationId xmlns:p14="http://schemas.microsoft.com/office/powerpoint/2010/main" val="141698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ANALYSIS</a:t>
            </a:r>
            <a:endParaRPr lang="en-US" b="1" dirty="0">
              <a:ln/>
              <a:solidFill>
                <a:schemeClr val="accent4"/>
              </a:solidFill>
              <a:latin typeface="Colonna MT" panose="04020805060202030203" pitchFamily="82" charset="0"/>
            </a:endParaRPr>
          </a:p>
        </p:txBody>
      </p:sp>
      <p:sp>
        <p:nvSpPr>
          <p:cNvPr id="3" name="Content Placeholder 2"/>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Friends VS Followers Count</a:t>
            </a:r>
          </a:p>
          <a:p>
            <a:pPr marL="0" indent="0">
              <a:buNone/>
            </a:pPr>
            <a:r>
              <a:rPr lang="en-US" dirty="0">
                <a:ln/>
                <a:solidFill>
                  <a:schemeClr val="tx1">
                    <a:lumMod val="95000"/>
                    <a:lumOff val="5000"/>
                  </a:schemeClr>
                </a:solidFill>
              </a:rPr>
              <a:t>It was found that BOT follows a large no. of accounts and no one follow them back. </a:t>
            </a:r>
          </a:p>
          <a:p>
            <a:r>
              <a:rPr lang="en-US" b="1" dirty="0">
                <a:ln/>
                <a:solidFill>
                  <a:schemeClr val="accent4"/>
                </a:solidFill>
              </a:rPr>
              <a:t>Verified Accounts</a:t>
            </a:r>
          </a:p>
          <a:p>
            <a:pPr marL="0" indent="0">
              <a:buNone/>
            </a:pPr>
            <a:r>
              <a:rPr lang="en-US" dirty="0">
                <a:ln/>
                <a:solidFill>
                  <a:schemeClr val="tx1">
                    <a:lumMod val="95000"/>
                    <a:lumOff val="5000"/>
                  </a:schemeClr>
                </a:solidFill>
              </a:rPr>
              <a:t>Bots never verify their accounts whereas some of human accounts were verified.</a:t>
            </a:r>
          </a:p>
          <a:p>
            <a:pPr marL="0" indent="0">
              <a:buNone/>
            </a:pPr>
            <a:endParaRPr lang="en-US" b="1" dirty="0">
              <a:ln/>
              <a:solidFill>
                <a:schemeClr val="accent4"/>
              </a:solidFill>
            </a:endParaRPr>
          </a:p>
        </p:txBody>
      </p:sp>
    </p:spTree>
    <p:extLst>
      <p:ext uri="{BB962C8B-B14F-4D97-AF65-F5344CB8AC3E}">
        <p14:creationId xmlns:p14="http://schemas.microsoft.com/office/powerpoint/2010/main" val="184100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u="sng" dirty="0">
                <a:ln/>
                <a:solidFill>
                  <a:schemeClr val="accent4"/>
                </a:solidFill>
                <a:latin typeface="Colonna MT" panose="04020805060202030203" pitchFamily="82" charset="0"/>
              </a:rPr>
              <a:t>DATA ANALYSIS</a:t>
            </a:r>
          </a:p>
        </p:txBody>
      </p:sp>
      <p:sp>
        <p:nvSpPr>
          <p:cNvPr id="3" name="Content Placeholder 2"/>
          <p:cNvSpPr>
            <a:spLocks noGrp="1"/>
          </p:cNvSpPr>
          <p:nvPr>
            <p:ph idx="1"/>
          </p:nvPr>
        </p:nvSpPr>
        <p:spPr/>
        <p:txBody>
          <a:bodyPr/>
          <a:lstStyle/>
          <a:p>
            <a:r>
              <a:rPr lang="en-US" dirty="0">
                <a:ln w="0"/>
                <a:solidFill>
                  <a:srgbClr val="1C67A0"/>
                </a:solidFill>
                <a:effectLst>
                  <a:outerShdw blurRad="38100" dist="25400" dir="5400000" algn="ctr" rotWithShape="0">
                    <a:srgbClr val="6E747A">
                      <a:alpha val="43000"/>
                    </a:srgbClr>
                  </a:outerShdw>
                </a:effectLst>
              </a:rPr>
              <a:t>Entropy or Tweet Timing</a:t>
            </a:r>
          </a:p>
          <a:p>
            <a:pPr marL="0" indent="0">
              <a:buNone/>
            </a:pPr>
            <a:r>
              <a:rPr lang="en-US" dirty="0"/>
              <a:t>It was found that BOTs post tweets on regular interval of times whereas humans are random in nature their tweet timings are also random. </a:t>
            </a:r>
          </a:p>
          <a:p>
            <a:pPr marL="0" indent="0">
              <a:buNone/>
            </a:pPr>
            <a:endParaRPr lang="en-US" dirty="0"/>
          </a:p>
        </p:txBody>
      </p:sp>
      <p:pic>
        <p:nvPicPr>
          <p:cNvPr id="4" name="Picture 3">
            <a:extLst>
              <a:ext uri="{FF2B5EF4-FFF2-40B4-BE49-F238E27FC236}">
                <a16:creationId xmlns:a16="http://schemas.microsoft.com/office/drawing/2014/main" id="{00E5851A-9C07-483E-A0DE-A56FE5A35818}"/>
              </a:ext>
            </a:extLst>
          </p:cNvPr>
          <p:cNvPicPr>
            <a:picLocks noChangeAspect="1"/>
          </p:cNvPicPr>
          <p:nvPr/>
        </p:nvPicPr>
        <p:blipFill rotWithShape="1">
          <a:blip r:embed="rId3"/>
          <a:srcRect l="29171" t="12290" r="50000" b="59118"/>
          <a:stretch/>
        </p:blipFill>
        <p:spPr>
          <a:xfrm>
            <a:off x="838200" y="3429000"/>
            <a:ext cx="4465320" cy="2438745"/>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FAB453F-6C98-4943-AFE1-64DED6D04E43}"/>
              </a:ext>
            </a:extLst>
          </p:cNvPr>
          <p:cNvPicPr>
            <a:picLocks noChangeAspect="1"/>
          </p:cNvPicPr>
          <p:nvPr/>
        </p:nvPicPr>
        <p:blipFill rotWithShape="1">
          <a:blip r:embed="rId4"/>
          <a:srcRect l="29427" t="12289" r="48769" b="60134"/>
          <a:stretch/>
        </p:blipFill>
        <p:spPr>
          <a:xfrm>
            <a:off x="6255209" y="3428999"/>
            <a:ext cx="4465320" cy="24387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572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1024</TotalTime>
  <Words>935</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Colonna MT</vt:lpstr>
      <vt:lpstr>Times New Roman</vt:lpstr>
      <vt:lpstr>Office Theme</vt:lpstr>
      <vt:lpstr> BOT OR NOT Classifying twitter accounts as human or automated agents</vt:lpstr>
      <vt:lpstr>MOTIVATION</vt:lpstr>
      <vt:lpstr>APPLICATION DOMAIN</vt:lpstr>
      <vt:lpstr>SYSTEM ARCHITECTURE</vt:lpstr>
      <vt:lpstr>DATA RETRIEVAL</vt:lpstr>
      <vt:lpstr>CLEANING DATA</vt:lpstr>
      <vt:lpstr>FEATURE EXTRACTION</vt:lpstr>
      <vt:lpstr>DATA ANALYSIS</vt:lpstr>
      <vt:lpstr>DATA ANALYSIS</vt:lpstr>
      <vt:lpstr>DATA ANALYSIS</vt:lpstr>
      <vt:lpstr>DATA ANALYSIS</vt:lpstr>
      <vt:lpstr>DATA ANALYSIS</vt:lpstr>
      <vt:lpstr>CLASSIFIERS USED</vt:lpstr>
      <vt:lpstr>TRAINING &amp; CROSS VALIDATION</vt:lpstr>
      <vt:lpstr>MODEL EVALUATION AND RESULT</vt:lpstr>
      <vt:lpstr>FUTURE WORK</vt:lpstr>
      <vt:lpstr>REFERENCES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and stuff</dc:title>
  <dc:creator>Datta Sainath Dwarampudi</dc:creator>
  <cp:lastModifiedBy>KARISHMA CHHUGANI</cp:lastModifiedBy>
  <cp:revision>73</cp:revision>
  <dcterms:created xsi:type="dcterms:W3CDTF">2017-04-30T01:37:52Z</dcterms:created>
  <dcterms:modified xsi:type="dcterms:W3CDTF">2019-02-17T16:09:00Z</dcterms:modified>
</cp:coreProperties>
</file>