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7"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2" d="100"/>
          <a:sy n="82" d="100"/>
        </p:scale>
        <p:origin x="7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15451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412333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43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265218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210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96742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1490521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53841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81729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FB2C4-1D63-445F-A31B-5DC084A2BF59}"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335020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FB2C4-1D63-445F-A31B-5DC084A2BF59}"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55097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FB2C4-1D63-445F-A31B-5DC084A2BF59}"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328877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FB2C4-1D63-445F-A31B-5DC084A2BF59}"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96871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FB2C4-1D63-445F-A31B-5DC084A2BF59}"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363744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FB2C4-1D63-445F-A31B-5DC084A2BF59}"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261439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FB2C4-1D63-445F-A31B-5DC084A2BF59}"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96912-B95B-4401-BF9A-44EA4B0271C0}" type="slidenum">
              <a:rPr lang="en-IN" smtClean="0"/>
              <a:t>‹#›</a:t>
            </a:fld>
            <a:endParaRPr lang="en-IN"/>
          </a:p>
        </p:txBody>
      </p:sp>
    </p:spTree>
    <p:extLst>
      <p:ext uri="{BB962C8B-B14F-4D97-AF65-F5344CB8AC3E}">
        <p14:creationId xmlns:p14="http://schemas.microsoft.com/office/powerpoint/2010/main" val="211355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1FB2C4-1D63-445F-A31B-5DC084A2BF59}" type="datetimeFigureOut">
              <a:rPr lang="en-IN" smtClean="0"/>
              <a:t>28-08-2024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996912-B95B-4401-BF9A-44EA4B0271C0}" type="slidenum">
              <a:rPr lang="en-IN" smtClean="0"/>
              <a:t>‹#›</a:t>
            </a:fld>
            <a:endParaRPr lang="en-IN"/>
          </a:p>
        </p:txBody>
      </p:sp>
    </p:spTree>
    <p:extLst>
      <p:ext uri="{BB962C8B-B14F-4D97-AF65-F5344CB8AC3E}">
        <p14:creationId xmlns:p14="http://schemas.microsoft.com/office/powerpoint/2010/main" val="375822031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 id="2147484222" r:id="rId15"/>
    <p:sldLayoutId id="21474842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91060" cy="6858000"/>
          </a:xfrm>
          <a:prstGeom prst="rect">
            <a:avLst/>
          </a:prstGeom>
        </p:spPr>
      </p:pic>
    </p:spTree>
    <p:extLst>
      <p:ext uri="{BB962C8B-B14F-4D97-AF65-F5344CB8AC3E}">
        <p14:creationId xmlns:p14="http://schemas.microsoft.com/office/powerpoint/2010/main" val="4800982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F396-15C1-CC61-F85C-B69335107746}"/>
              </a:ext>
            </a:extLst>
          </p:cNvPr>
          <p:cNvSpPr>
            <a:spLocks noGrp="1"/>
          </p:cNvSpPr>
          <p:nvPr>
            <p:ph type="title"/>
          </p:nvPr>
        </p:nvSpPr>
        <p:spPr/>
        <p:txBody>
          <a:bodyPr/>
          <a:lstStyle/>
          <a:p>
            <a:r>
              <a:rPr lang="en-US" b="1" dirty="0"/>
              <a:t>Top 10 and Bottom 10 Products</a:t>
            </a:r>
            <a:endParaRPr lang="en-IN" b="1" dirty="0"/>
          </a:p>
        </p:txBody>
      </p:sp>
      <p:sp>
        <p:nvSpPr>
          <p:cNvPr id="3" name="Content Placeholder 2">
            <a:extLst>
              <a:ext uri="{FF2B5EF4-FFF2-40B4-BE49-F238E27FC236}">
                <a16:creationId xmlns:a16="http://schemas.microsoft.com/office/drawing/2014/main" id="{BEFC6927-034B-11DA-0ECB-06C68C2F8B75}"/>
              </a:ext>
            </a:extLst>
          </p:cNvPr>
          <p:cNvSpPr>
            <a:spLocks noGrp="1"/>
          </p:cNvSpPr>
          <p:nvPr>
            <p:ph idx="1"/>
          </p:nvPr>
        </p:nvSpPr>
        <p:spPr>
          <a:xfrm>
            <a:off x="677334" y="1743731"/>
            <a:ext cx="8596668" cy="3880773"/>
          </a:xfrm>
        </p:spPr>
        <p:txBody>
          <a:bodyPr>
            <a:normAutofit/>
          </a:bodyPr>
          <a:lstStyle/>
          <a:p>
            <a:r>
              <a:rPr lang="en-US" sz="1600" b="1" dirty="0"/>
              <a:t>Observation:</a:t>
            </a:r>
          </a:p>
          <a:p>
            <a:pPr marL="514350" indent="-514350">
              <a:buFont typeface="+mj-lt"/>
              <a:buAutoNum type="arabicPeriod"/>
            </a:pPr>
            <a:r>
              <a:rPr lang="en-US" sz="1600" dirty="0"/>
              <a:t>Identified the best and worst performing products</a:t>
            </a:r>
          </a:p>
          <a:p>
            <a:pPr marL="514350" indent="-514350">
              <a:buFont typeface="+mj-lt"/>
              <a:buAutoNum type="arabicPeriod"/>
            </a:pPr>
            <a:r>
              <a:rPr lang="en-US" sz="1600" dirty="0"/>
              <a:t>The total price for top 10 products range from 5,92,720 to 6,32,249</a:t>
            </a:r>
          </a:p>
          <a:p>
            <a:pPr marL="514350" indent="-514350">
              <a:buFont typeface="+mj-lt"/>
              <a:buAutoNum type="arabicPeriod"/>
            </a:pPr>
            <a:r>
              <a:rPr lang="en-US" sz="1600" dirty="0"/>
              <a:t>The total price for bottom 10 products range from 283 to 1814</a:t>
            </a:r>
          </a:p>
          <a:p>
            <a:r>
              <a:rPr lang="en-US" sz="1600" b="1" dirty="0"/>
              <a:t>Conclusion:</a:t>
            </a:r>
          </a:p>
          <a:p>
            <a:pPr marL="514350" indent="-514350">
              <a:buFont typeface="+mj-lt"/>
              <a:buAutoNum type="arabicPeriod"/>
            </a:pPr>
            <a:r>
              <a:rPr lang="en-US" sz="1600" dirty="0"/>
              <a:t>Helped the store to find out areas of improvement</a:t>
            </a:r>
          </a:p>
          <a:p>
            <a:pPr marL="514350" indent="-514350">
              <a:buFont typeface="+mj-lt"/>
              <a:buAutoNum type="arabicPeriod"/>
            </a:pPr>
            <a:r>
              <a:rPr lang="en-US" sz="1600" dirty="0"/>
              <a:t>Identifying them helps in assessing inventory performance and potential areas for improvement</a:t>
            </a:r>
          </a:p>
          <a:p>
            <a:r>
              <a:rPr lang="en-US" sz="1600" b="1" dirty="0"/>
              <a:t>Suggestion:</a:t>
            </a:r>
          </a:p>
          <a:p>
            <a:pPr marL="514350" indent="-514350">
              <a:buFont typeface="+mj-lt"/>
              <a:buAutoNum type="arabicPeriod"/>
            </a:pPr>
            <a:r>
              <a:rPr lang="en-US" sz="1600" dirty="0"/>
              <a:t>They can make necessary improvements in worst performing products to encourage their sales</a:t>
            </a:r>
          </a:p>
          <a:p>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IN" sz="1600" dirty="0"/>
          </a:p>
        </p:txBody>
      </p:sp>
    </p:spTree>
    <p:extLst>
      <p:ext uri="{BB962C8B-B14F-4D97-AF65-F5344CB8AC3E}">
        <p14:creationId xmlns:p14="http://schemas.microsoft.com/office/powerpoint/2010/main" val="88891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7411-62F5-3647-477F-4E04BDCD4922}"/>
              </a:ext>
            </a:extLst>
          </p:cNvPr>
          <p:cNvSpPr>
            <a:spLocks noGrp="1"/>
          </p:cNvSpPr>
          <p:nvPr>
            <p:ph type="title"/>
          </p:nvPr>
        </p:nvSpPr>
        <p:spPr/>
        <p:txBody>
          <a:bodyPr>
            <a:normAutofit/>
          </a:bodyPr>
          <a:lstStyle/>
          <a:p>
            <a:r>
              <a:rPr lang="en-US" b="1" dirty="0">
                <a:solidFill>
                  <a:schemeClr val="bg2"/>
                </a:solidFill>
              </a:rPr>
              <a:t>Average Price and freight value for sellers from various states</a:t>
            </a:r>
            <a:endParaRPr lang="en-IN" b="1" dirty="0">
              <a:solidFill>
                <a:schemeClr val="bg2"/>
              </a:solidFill>
            </a:endParaRPr>
          </a:p>
        </p:txBody>
      </p:sp>
      <p:sp>
        <p:nvSpPr>
          <p:cNvPr id="3" name="Content Placeholder 2">
            <a:extLst>
              <a:ext uri="{FF2B5EF4-FFF2-40B4-BE49-F238E27FC236}">
                <a16:creationId xmlns:a16="http://schemas.microsoft.com/office/drawing/2014/main" id="{1E32D597-96F0-DA08-A3F8-3BAED37DD7FD}"/>
              </a:ext>
            </a:extLst>
          </p:cNvPr>
          <p:cNvSpPr>
            <a:spLocks noGrp="1"/>
          </p:cNvSpPr>
          <p:nvPr>
            <p:ph idx="1"/>
          </p:nvPr>
        </p:nvSpPr>
        <p:spPr/>
        <p:txBody>
          <a:bodyPr>
            <a:normAutofit/>
          </a:bodyPr>
          <a:lstStyle/>
          <a:p>
            <a:r>
              <a:rPr lang="en-US" sz="1600" b="1" dirty="0"/>
              <a:t>Observation:</a:t>
            </a:r>
          </a:p>
          <a:p>
            <a:pPr marL="514350" indent="-514350">
              <a:buFont typeface="+mj-lt"/>
              <a:buAutoNum type="arabicPeriod"/>
            </a:pPr>
            <a:r>
              <a:rPr lang="en-US" sz="1600" dirty="0"/>
              <a:t>Average freight and price values for different states are correlated.</a:t>
            </a:r>
          </a:p>
          <a:p>
            <a:pPr marL="514350" indent="-514350">
              <a:buFont typeface="+mj-lt"/>
              <a:buAutoNum type="arabicPeriod"/>
            </a:pPr>
            <a:r>
              <a:rPr lang="en-US" sz="1600" dirty="0"/>
              <a:t>The states with higher freight value also should higher price value.</a:t>
            </a:r>
          </a:p>
          <a:p>
            <a:r>
              <a:rPr lang="en-US" sz="1600" b="1" dirty="0"/>
              <a:t>Conclusion:</a:t>
            </a:r>
          </a:p>
          <a:p>
            <a:pPr marL="514350" indent="-514350">
              <a:buFont typeface="+mj-lt"/>
              <a:buAutoNum type="arabicPeriod"/>
            </a:pPr>
            <a:r>
              <a:rPr lang="en-US" sz="1600" dirty="0"/>
              <a:t>Offers valuable insights into regional trends and shipping costs.</a:t>
            </a:r>
          </a:p>
          <a:p>
            <a:pPr marL="514350" indent="-514350">
              <a:buFont typeface="+mj-lt"/>
              <a:buAutoNum type="arabicPeriod"/>
            </a:pPr>
            <a:r>
              <a:rPr lang="en-US" sz="1600" dirty="0"/>
              <a:t>Help sellers identify regions which need additional support or adjustments to shipping policies.</a:t>
            </a:r>
          </a:p>
          <a:p>
            <a:pPr marL="514350" indent="-514350">
              <a:buFont typeface="+mj-lt"/>
              <a:buAutoNum type="arabicPeriod"/>
            </a:pPr>
            <a:r>
              <a:rPr lang="en-US" sz="1600" dirty="0"/>
              <a:t>This helps in influencing pricing strategies and logistics decision. </a:t>
            </a:r>
          </a:p>
          <a:p>
            <a:r>
              <a:rPr lang="en-US" sz="1600" b="1" dirty="0"/>
              <a:t>Suggestion:</a:t>
            </a:r>
          </a:p>
          <a:p>
            <a:pPr marL="514350" indent="-514350">
              <a:buFont typeface="+mj-lt"/>
              <a:buAutoNum type="arabicPeriod"/>
            </a:pPr>
            <a:r>
              <a:rPr lang="en-IN" sz="1600" dirty="0"/>
              <a:t>Embrace Automation and proper risk management.</a:t>
            </a:r>
          </a:p>
        </p:txBody>
      </p:sp>
    </p:spTree>
    <p:extLst>
      <p:ext uri="{BB962C8B-B14F-4D97-AF65-F5344CB8AC3E}">
        <p14:creationId xmlns:p14="http://schemas.microsoft.com/office/powerpoint/2010/main" val="246146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48BD-E7B4-ECD7-482B-91A3B2F3CC47}"/>
              </a:ext>
            </a:extLst>
          </p:cNvPr>
          <p:cNvSpPr>
            <a:spLocks noGrp="1"/>
          </p:cNvSpPr>
          <p:nvPr>
            <p:ph type="title"/>
          </p:nvPr>
        </p:nvSpPr>
        <p:spPr>
          <a:xfrm>
            <a:off x="3097791" y="94129"/>
            <a:ext cx="3827444" cy="618565"/>
          </a:xfrm>
        </p:spPr>
        <p:txBody>
          <a:bodyPr>
            <a:normAutofit fontScale="90000"/>
          </a:bodyPr>
          <a:lstStyle/>
          <a:p>
            <a:r>
              <a:rPr lang="en-US" b="1" dirty="0">
                <a:solidFill>
                  <a:schemeClr val="bg2"/>
                </a:solidFill>
              </a:rPr>
              <a:t>Excel Dashboard</a:t>
            </a:r>
            <a:endParaRPr lang="en-IN" b="1" dirty="0">
              <a:solidFill>
                <a:schemeClr val="bg2"/>
              </a:solidFill>
            </a:endParaRPr>
          </a:p>
        </p:txBody>
      </p:sp>
      <p:pic>
        <p:nvPicPr>
          <p:cNvPr id="5" name="Content Placeholder 4">
            <a:extLst>
              <a:ext uri="{FF2B5EF4-FFF2-40B4-BE49-F238E27FC236}">
                <a16:creationId xmlns:a16="http://schemas.microsoft.com/office/drawing/2014/main" id="{1108209E-1A7B-E781-6129-6D9023046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57201" y="811295"/>
            <a:ext cx="9174860" cy="4917152"/>
          </a:xfrm>
        </p:spPr>
      </p:pic>
    </p:spTree>
    <p:extLst>
      <p:ext uri="{BB962C8B-B14F-4D97-AF65-F5344CB8AC3E}">
        <p14:creationId xmlns:p14="http://schemas.microsoft.com/office/powerpoint/2010/main" val="406944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1704-DD0A-DDF9-86A5-7F70EF47F27C}"/>
              </a:ext>
            </a:extLst>
          </p:cNvPr>
          <p:cNvSpPr>
            <a:spLocks noGrp="1"/>
          </p:cNvSpPr>
          <p:nvPr>
            <p:ph type="title"/>
          </p:nvPr>
        </p:nvSpPr>
        <p:spPr>
          <a:xfrm>
            <a:off x="3481690" y="17929"/>
            <a:ext cx="4586545" cy="609513"/>
          </a:xfrm>
        </p:spPr>
        <p:txBody>
          <a:bodyPr>
            <a:normAutofit fontScale="90000"/>
          </a:bodyPr>
          <a:lstStyle/>
          <a:p>
            <a:r>
              <a:rPr lang="en-US" b="1" dirty="0"/>
              <a:t>Power BI Dashboard</a:t>
            </a:r>
            <a:endParaRPr lang="en-IN" b="1" dirty="0"/>
          </a:p>
        </p:txBody>
      </p:sp>
      <p:pic>
        <p:nvPicPr>
          <p:cNvPr id="7" name="Picture 6">
            <a:extLst>
              <a:ext uri="{FF2B5EF4-FFF2-40B4-BE49-F238E27FC236}">
                <a16:creationId xmlns:a16="http://schemas.microsoft.com/office/drawing/2014/main" id="{4D31E298-5490-81CA-60DA-53D11D26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70" y="696962"/>
            <a:ext cx="9067117" cy="5464076"/>
          </a:xfrm>
          <a:prstGeom prst="rect">
            <a:avLst/>
          </a:prstGeom>
        </p:spPr>
      </p:pic>
    </p:spTree>
    <p:extLst>
      <p:ext uri="{BB962C8B-B14F-4D97-AF65-F5344CB8AC3E}">
        <p14:creationId xmlns:p14="http://schemas.microsoft.com/office/powerpoint/2010/main" val="51585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970B-7D01-826C-BA94-AC34D9F265A3}"/>
              </a:ext>
            </a:extLst>
          </p:cNvPr>
          <p:cNvSpPr>
            <a:spLocks noGrp="1"/>
          </p:cNvSpPr>
          <p:nvPr>
            <p:ph type="title"/>
          </p:nvPr>
        </p:nvSpPr>
        <p:spPr>
          <a:xfrm>
            <a:off x="3245722" y="0"/>
            <a:ext cx="8596668" cy="1320800"/>
          </a:xfrm>
        </p:spPr>
        <p:txBody>
          <a:bodyPr/>
          <a:lstStyle/>
          <a:p>
            <a:r>
              <a:rPr lang="en-US" b="1" dirty="0"/>
              <a:t>Tableau Dashboard</a:t>
            </a:r>
            <a:endParaRPr lang="en-IN" b="1" dirty="0"/>
          </a:p>
        </p:txBody>
      </p:sp>
      <p:pic>
        <p:nvPicPr>
          <p:cNvPr id="4" name="Picture 3">
            <a:extLst>
              <a:ext uri="{FF2B5EF4-FFF2-40B4-BE49-F238E27FC236}">
                <a16:creationId xmlns:a16="http://schemas.microsoft.com/office/drawing/2014/main" id="{28625107-BABB-E0CD-5E9F-443998B40D2D}"/>
              </a:ext>
            </a:extLst>
          </p:cNvPr>
          <p:cNvPicPr>
            <a:picLocks noChangeAspect="1"/>
          </p:cNvPicPr>
          <p:nvPr/>
        </p:nvPicPr>
        <p:blipFill>
          <a:blip r:embed="rId2"/>
          <a:stretch>
            <a:fillRect/>
          </a:stretch>
        </p:blipFill>
        <p:spPr>
          <a:xfrm>
            <a:off x="349610" y="782173"/>
            <a:ext cx="9538443" cy="5067298"/>
          </a:xfrm>
          <a:prstGeom prst="rect">
            <a:avLst/>
          </a:prstGeom>
        </p:spPr>
      </p:pic>
    </p:spTree>
    <p:extLst>
      <p:ext uri="{BB962C8B-B14F-4D97-AF65-F5344CB8AC3E}">
        <p14:creationId xmlns:p14="http://schemas.microsoft.com/office/powerpoint/2010/main" val="398600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F39A-32D4-EB57-389E-F63C57A9A538}"/>
              </a:ext>
            </a:extLst>
          </p:cNvPr>
          <p:cNvSpPr>
            <a:spLocks noGrp="1"/>
          </p:cNvSpPr>
          <p:nvPr>
            <p:ph type="title"/>
          </p:nvPr>
        </p:nvSpPr>
        <p:spPr/>
        <p:txBody>
          <a:bodyPr/>
          <a:lstStyle/>
          <a:p>
            <a:r>
              <a:rPr lang="en-US" b="1" dirty="0">
                <a:solidFill>
                  <a:schemeClr val="bg2"/>
                </a:solidFill>
              </a:rPr>
              <a:t>Challenges</a:t>
            </a:r>
            <a:r>
              <a:rPr lang="en-US" b="1" dirty="0"/>
              <a:t> </a:t>
            </a:r>
            <a:r>
              <a:rPr lang="en-US" b="1" dirty="0">
                <a:solidFill>
                  <a:schemeClr val="bg2"/>
                </a:solidFill>
              </a:rPr>
              <a:t>Faced</a:t>
            </a:r>
            <a:endParaRPr lang="en-IN" b="1" dirty="0">
              <a:solidFill>
                <a:schemeClr val="bg2"/>
              </a:solidFill>
            </a:endParaRPr>
          </a:p>
        </p:txBody>
      </p:sp>
      <p:sp>
        <p:nvSpPr>
          <p:cNvPr id="3" name="Content Placeholder 2">
            <a:extLst>
              <a:ext uri="{FF2B5EF4-FFF2-40B4-BE49-F238E27FC236}">
                <a16:creationId xmlns:a16="http://schemas.microsoft.com/office/drawing/2014/main" id="{0D4728C0-88E9-19F7-BC16-5E9F6A0BB365}"/>
              </a:ext>
            </a:extLst>
          </p:cNvPr>
          <p:cNvSpPr>
            <a:spLocks noGrp="1"/>
          </p:cNvSpPr>
          <p:nvPr>
            <p:ph idx="1"/>
          </p:nvPr>
        </p:nvSpPr>
        <p:spPr>
          <a:xfrm>
            <a:off x="798357" y="1703390"/>
            <a:ext cx="8596668" cy="2882058"/>
          </a:xfrm>
        </p:spPr>
        <p:txBody>
          <a:bodyPr>
            <a:normAutofit/>
          </a:bodyPr>
          <a:lstStyle/>
          <a:p>
            <a:r>
              <a:rPr lang="en-US" sz="1600" b="0" i="0" dirty="0">
                <a:solidFill>
                  <a:srgbClr val="111111"/>
                </a:solidFill>
                <a:effectLst/>
                <a:latin typeface="+mj-lt"/>
              </a:rPr>
              <a:t>Data was divided into different datasets. Integrating these disparate data sources was complex.</a:t>
            </a:r>
          </a:p>
          <a:p>
            <a:r>
              <a:rPr lang="en-US" sz="1600" dirty="0">
                <a:solidFill>
                  <a:srgbClr val="111111"/>
                </a:solidFill>
                <a:latin typeface="+mj-lt"/>
              </a:rPr>
              <a:t>The large volume of datasets made it difficult to merge and handle them.</a:t>
            </a:r>
            <a:endParaRPr lang="en-US" sz="1600" b="0" i="0" dirty="0">
              <a:solidFill>
                <a:srgbClr val="111111"/>
              </a:solidFill>
              <a:effectLst/>
              <a:latin typeface="+mj-lt"/>
            </a:endParaRPr>
          </a:p>
          <a:p>
            <a:r>
              <a:rPr lang="en-US" sz="1600" b="0" i="0" dirty="0">
                <a:solidFill>
                  <a:srgbClr val="111111"/>
                </a:solidFill>
                <a:effectLst/>
                <a:latin typeface="+mj-lt"/>
              </a:rPr>
              <a:t>The sheer volume of information was leading to cluttered designs, making it difficult to interpret the data.</a:t>
            </a:r>
          </a:p>
          <a:p>
            <a:r>
              <a:rPr lang="en-US" sz="1600" b="0" i="0" dirty="0">
                <a:solidFill>
                  <a:srgbClr val="111111"/>
                </a:solidFill>
                <a:effectLst/>
                <a:latin typeface="+mj-lt"/>
              </a:rPr>
              <a:t>Different KPIs require different visualization formats (e.g., line charts, bar graphs, heatmaps). Selecting the most effective type was tricky</a:t>
            </a:r>
          </a:p>
          <a:p>
            <a:r>
              <a:rPr lang="en-US" sz="1600" b="0" i="0" dirty="0">
                <a:solidFill>
                  <a:srgbClr val="111111"/>
                </a:solidFill>
                <a:effectLst/>
                <a:latin typeface="+mj-lt"/>
              </a:rPr>
              <a:t>Striking the right balance between detailed information and an overview was difficult.</a:t>
            </a:r>
            <a:endParaRPr lang="en-IN" sz="1600" dirty="0">
              <a:latin typeface="+mj-lt"/>
            </a:endParaRPr>
          </a:p>
        </p:txBody>
      </p:sp>
    </p:spTree>
    <p:extLst>
      <p:ext uri="{BB962C8B-B14F-4D97-AF65-F5344CB8AC3E}">
        <p14:creationId xmlns:p14="http://schemas.microsoft.com/office/powerpoint/2010/main" val="207333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FC5E-5E51-C89A-E6C3-70F57F8BDFA8}"/>
              </a:ext>
            </a:extLst>
          </p:cNvPr>
          <p:cNvSpPr>
            <a:spLocks noGrp="1"/>
          </p:cNvSpPr>
          <p:nvPr>
            <p:ph type="title"/>
          </p:nvPr>
        </p:nvSpPr>
        <p:spPr/>
        <p:txBody>
          <a:bodyPr/>
          <a:lstStyle/>
          <a:p>
            <a:r>
              <a:rPr lang="en-US" b="1" dirty="0"/>
              <a:t>How we tackled these challenges?</a:t>
            </a:r>
            <a:endParaRPr lang="en-IN" b="1" dirty="0"/>
          </a:p>
        </p:txBody>
      </p:sp>
      <p:sp>
        <p:nvSpPr>
          <p:cNvPr id="3" name="Content Placeholder 2">
            <a:extLst>
              <a:ext uri="{FF2B5EF4-FFF2-40B4-BE49-F238E27FC236}">
                <a16:creationId xmlns:a16="http://schemas.microsoft.com/office/drawing/2014/main" id="{874BF442-32EC-4242-5849-4DD6238036E6}"/>
              </a:ext>
            </a:extLst>
          </p:cNvPr>
          <p:cNvSpPr>
            <a:spLocks noGrp="1"/>
          </p:cNvSpPr>
          <p:nvPr>
            <p:ph idx="1"/>
          </p:nvPr>
        </p:nvSpPr>
        <p:spPr>
          <a:xfrm>
            <a:off x="677334" y="1930400"/>
            <a:ext cx="8596668" cy="3880773"/>
          </a:xfrm>
        </p:spPr>
        <p:txBody>
          <a:bodyPr>
            <a:normAutofit/>
          </a:bodyPr>
          <a:lstStyle/>
          <a:p>
            <a:r>
              <a:rPr lang="en-US" sz="1600" dirty="0"/>
              <a:t>Used power query to integrate the data which made this easy.</a:t>
            </a:r>
          </a:p>
          <a:p>
            <a:r>
              <a:rPr lang="en-US" sz="1600" dirty="0"/>
              <a:t>Infile method was used to load data into SQL which made loading of large datasets easy.</a:t>
            </a:r>
          </a:p>
          <a:p>
            <a:r>
              <a:rPr lang="en-US" sz="1600" dirty="0"/>
              <a:t>Considered the priorities and minimized overcomplicated aesthetics.</a:t>
            </a:r>
          </a:p>
          <a:p>
            <a:r>
              <a:rPr lang="en-US" sz="1600" dirty="0"/>
              <a:t>Thoroughly understood the type of data required to visualize through KPI.</a:t>
            </a:r>
          </a:p>
          <a:p>
            <a:r>
              <a:rPr lang="en-US" sz="1600" dirty="0"/>
              <a:t>Assessed the relevance of information , removed unwanted or less valuable ones.</a:t>
            </a:r>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149806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584BC-D960-8E6D-85A6-3D0F4214AAE8}"/>
              </a:ext>
            </a:extLst>
          </p:cNvPr>
          <p:cNvSpPr txBox="1"/>
          <p:nvPr/>
        </p:nvSpPr>
        <p:spPr>
          <a:xfrm>
            <a:off x="1903446" y="2603241"/>
            <a:ext cx="7921690" cy="1862048"/>
          </a:xfrm>
          <a:prstGeom prst="rect">
            <a:avLst/>
          </a:prstGeom>
          <a:noFill/>
        </p:spPr>
        <p:txBody>
          <a:bodyPr wrap="square" rtlCol="0">
            <a:spAutoFit/>
          </a:bodyPr>
          <a:lstStyle/>
          <a:p>
            <a:r>
              <a:rPr lang="en-IN" sz="11500" b="1" dirty="0">
                <a:solidFill>
                  <a:schemeClr val="bg2"/>
                </a:solidFill>
              </a:rPr>
              <a:t>Thank You</a:t>
            </a:r>
          </a:p>
        </p:txBody>
      </p:sp>
    </p:spTree>
    <p:extLst>
      <p:ext uri="{BB962C8B-B14F-4D97-AF65-F5344CB8AC3E}">
        <p14:creationId xmlns:p14="http://schemas.microsoft.com/office/powerpoint/2010/main" val="172778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2932" y="1182469"/>
            <a:ext cx="930584" cy="646331"/>
          </a:xfrm>
          <a:prstGeom prst="rect">
            <a:avLst/>
          </a:prstGeom>
          <a:noFill/>
          <a:ln>
            <a:noFill/>
          </a:ln>
        </p:spPr>
        <p:txBody>
          <a:bodyPr wrap="square" rtlCol="0">
            <a:spAutoFit/>
          </a:bodyPr>
          <a:lstStyle/>
          <a:p>
            <a:r>
              <a:rPr lang="en-US" sz="3600" dirty="0">
                <a:solidFill>
                  <a:schemeClr val="bg2"/>
                </a:solidFill>
                <a:latin typeface="Calibri" pitchFamily="34" charset="0"/>
                <a:ea typeface="Calibri" pitchFamily="34" charset="0"/>
                <a:cs typeface="Calibri" pitchFamily="34" charset="0"/>
              </a:rPr>
              <a:t>Our</a:t>
            </a:r>
            <a:endParaRPr lang="en-IN" sz="3600" dirty="0">
              <a:solidFill>
                <a:schemeClr val="bg2"/>
              </a:solidFill>
              <a:latin typeface="Calibri" pitchFamily="34" charset="0"/>
              <a:ea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 y="1828800"/>
            <a:ext cx="4362926" cy="2702741"/>
          </a:xfrm>
          <a:prstGeom prst="rect">
            <a:avLst/>
          </a:prstGeom>
        </p:spPr>
      </p:pic>
      <p:sp>
        <p:nvSpPr>
          <p:cNvPr id="6" name="TextBox 5"/>
          <p:cNvSpPr txBox="1"/>
          <p:nvPr/>
        </p:nvSpPr>
        <p:spPr>
          <a:xfrm>
            <a:off x="4248320" y="1268817"/>
            <a:ext cx="1229632" cy="584775"/>
          </a:xfrm>
          <a:prstGeom prst="rect">
            <a:avLst/>
          </a:prstGeom>
          <a:noFill/>
        </p:spPr>
        <p:txBody>
          <a:bodyPr wrap="none" rtlCol="0">
            <a:spAutoFit/>
          </a:bodyPr>
          <a:lstStyle/>
          <a:p>
            <a:r>
              <a:rPr lang="en-US" sz="3200" dirty="0">
                <a:solidFill>
                  <a:schemeClr val="bg2"/>
                </a:solidFill>
                <a:latin typeface="Calibri" pitchFamily="34" charset="0"/>
                <a:ea typeface="Calibri" pitchFamily="34" charset="0"/>
                <a:cs typeface="Calibri" pitchFamily="34" charset="0"/>
              </a:rPr>
              <a:t>Group</a:t>
            </a:r>
            <a:endParaRPr lang="en-IN" sz="3200" dirty="0">
              <a:solidFill>
                <a:schemeClr val="bg2"/>
              </a:solidFill>
              <a:latin typeface="Calibri" pitchFamily="34" charset="0"/>
              <a:ea typeface="Calibri" pitchFamily="34" charset="0"/>
              <a:cs typeface="Calibri" pitchFamily="34" charset="0"/>
            </a:endParaRPr>
          </a:p>
        </p:txBody>
      </p:sp>
      <p:sp>
        <p:nvSpPr>
          <p:cNvPr id="7" name="TextBox 6"/>
          <p:cNvSpPr txBox="1"/>
          <p:nvPr/>
        </p:nvSpPr>
        <p:spPr>
          <a:xfrm>
            <a:off x="5373933" y="1268817"/>
            <a:ext cx="1822935" cy="584775"/>
          </a:xfrm>
          <a:prstGeom prst="rect">
            <a:avLst/>
          </a:prstGeom>
          <a:noFill/>
        </p:spPr>
        <p:txBody>
          <a:bodyPr wrap="none" rtlCol="0">
            <a:spAutoFit/>
          </a:bodyPr>
          <a:lstStyle/>
          <a:p>
            <a:r>
              <a:rPr lang="en-US" sz="3200" dirty="0">
                <a:solidFill>
                  <a:schemeClr val="bg2"/>
                </a:solidFill>
                <a:latin typeface="Calibri" pitchFamily="34" charset="0"/>
                <a:ea typeface="Calibri" pitchFamily="34" charset="0"/>
                <a:cs typeface="Calibri" pitchFamily="34" charset="0"/>
              </a:rPr>
              <a:t>Members</a:t>
            </a:r>
            <a:endParaRPr lang="en-IN" sz="3200" dirty="0">
              <a:solidFill>
                <a:schemeClr val="bg2"/>
              </a:solidFill>
              <a:latin typeface="Calibri" pitchFamily="34" charset="0"/>
              <a:ea typeface="Calibri" pitchFamily="34" charset="0"/>
              <a:cs typeface="Calibri" pitchFamily="34" charset="0"/>
            </a:endParaRPr>
          </a:p>
        </p:txBody>
      </p:sp>
      <p:sp>
        <p:nvSpPr>
          <p:cNvPr id="9" name="TextBox 8"/>
          <p:cNvSpPr txBox="1"/>
          <p:nvPr/>
        </p:nvSpPr>
        <p:spPr>
          <a:xfrm>
            <a:off x="4539631" y="2290045"/>
            <a:ext cx="3770889" cy="1815882"/>
          </a:xfrm>
          <a:prstGeom prst="rect">
            <a:avLst/>
          </a:prstGeom>
          <a:noFill/>
        </p:spPr>
        <p:txBody>
          <a:bodyPr wrap="square" rtlCol="0">
            <a:spAutoFit/>
          </a:bodyPr>
          <a:lstStyle/>
          <a:p>
            <a:pPr marL="285750" indent="-285750">
              <a:buFont typeface="Wingdings" pitchFamily="2" charset="2"/>
              <a:buChar char="§"/>
            </a:pPr>
            <a:r>
              <a:rPr lang="en-US" sz="1600" dirty="0">
                <a:latin typeface="Arial" pitchFamily="34" charset="0"/>
                <a:cs typeface="Arial" pitchFamily="34" charset="0"/>
              </a:rPr>
              <a:t>Ms. Unnathi Pujari</a:t>
            </a:r>
          </a:p>
          <a:p>
            <a:pPr marL="285750" indent="-285750">
              <a:buFont typeface="Wingdings" pitchFamily="2" charset="2"/>
              <a:buChar char="§"/>
            </a:pPr>
            <a:r>
              <a:rPr lang="en-US" sz="1600" dirty="0">
                <a:latin typeface="Arial" pitchFamily="34" charset="0"/>
                <a:cs typeface="Arial" pitchFamily="34" charset="0"/>
              </a:rPr>
              <a:t>Ms. Shivani Gavhane</a:t>
            </a:r>
          </a:p>
          <a:p>
            <a:pPr marL="285750" indent="-285750">
              <a:buFont typeface="Wingdings" pitchFamily="2" charset="2"/>
              <a:buChar char="§"/>
            </a:pPr>
            <a:r>
              <a:rPr lang="en-US" sz="1600" dirty="0">
                <a:latin typeface="Arial" pitchFamily="34" charset="0"/>
                <a:cs typeface="Arial" pitchFamily="34" charset="0"/>
              </a:rPr>
              <a:t>Ms. Karishma Rahangdale</a:t>
            </a:r>
          </a:p>
          <a:p>
            <a:pPr marL="285750" indent="-285750">
              <a:buFont typeface="Wingdings" pitchFamily="2" charset="2"/>
              <a:buChar char="§"/>
            </a:pPr>
            <a:r>
              <a:rPr lang="en-US" sz="1600" dirty="0">
                <a:latin typeface="Arial" pitchFamily="34" charset="0"/>
                <a:cs typeface="Arial" pitchFamily="34" charset="0"/>
              </a:rPr>
              <a:t>Ms. Sanchita Tejas Kolambe</a:t>
            </a:r>
          </a:p>
          <a:p>
            <a:pPr marL="285750" indent="-285750">
              <a:buFont typeface="Wingdings" pitchFamily="2" charset="2"/>
              <a:buChar char="§"/>
            </a:pPr>
            <a:r>
              <a:rPr lang="en-US" sz="1600" dirty="0">
                <a:latin typeface="Arial" pitchFamily="34" charset="0"/>
                <a:cs typeface="Arial" pitchFamily="34" charset="0"/>
              </a:rPr>
              <a:t>Mr. Shubham Satpute </a:t>
            </a:r>
          </a:p>
          <a:p>
            <a:pPr marL="285750" indent="-285750">
              <a:buFont typeface="Wingdings" pitchFamily="2" charset="2"/>
              <a:buChar char="§"/>
            </a:pPr>
            <a:r>
              <a:rPr lang="en-US" sz="1600" dirty="0">
                <a:latin typeface="Arial" pitchFamily="34" charset="0"/>
                <a:cs typeface="Arial" pitchFamily="34" charset="0"/>
              </a:rPr>
              <a:t>Mr. C Chandan</a:t>
            </a:r>
          </a:p>
          <a:p>
            <a:pPr marL="285750" indent="-285750">
              <a:buFont typeface="Wingdings" pitchFamily="2" charset="2"/>
              <a:buChar char="§"/>
            </a:pPr>
            <a:r>
              <a:rPr lang="en-US" sz="1600" dirty="0">
                <a:latin typeface="Arial" pitchFamily="34" charset="0"/>
                <a:cs typeface="Arial" pitchFamily="34" charset="0"/>
              </a:rPr>
              <a:t>Mr. Rajat Kumar Maharana</a:t>
            </a:r>
          </a:p>
        </p:txBody>
      </p:sp>
    </p:spTree>
    <p:extLst>
      <p:ext uri="{BB962C8B-B14F-4D97-AF65-F5344CB8AC3E}">
        <p14:creationId xmlns:p14="http://schemas.microsoft.com/office/powerpoint/2010/main" val="350881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IN" dirty="0"/>
          </a:p>
        </p:txBody>
      </p:sp>
      <p:sp>
        <p:nvSpPr>
          <p:cNvPr id="3" name="Content Placeholder 2"/>
          <p:cNvSpPr>
            <a:spLocks noGrp="1"/>
          </p:cNvSpPr>
          <p:nvPr>
            <p:ph idx="1"/>
          </p:nvPr>
        </p:nvSpPr>
        <p:spPr/>
        <p:txBody>
          <a:bodyPr>
            <a:normAutofit/>
          </a:bodyPr>
          <a:lstStyle/>
          <a:p>
            <a:pPr marL="0" indent="0">
              <a:buNone/>
            </a:pPr>
            <a:r>
              <a:rPr lang="en-US" dirty="0"/>
              <a:t>The Olist Store Analysis project focuses on dissecting and understanding the operational dynamics and performance metrics of Olist, an e-commerce platform in Brazil. Through comprehensive data analysis, this project aims to uncover insights into various facets of Olist's operations, including sales trends, customer behavior, product performance, and market segmentation. By examining historical transactional data, demographic information, and customer feedback, the project seeks to identify patterns, correlations, and opportunities for optimization. Through advanced statistical methods and data visualization techniques, the project aims to deliver actionable insights to enhance decision-making processes, improve customer satisfaction, and drive business growth for Olist. Ultimately, this analysis serves as a strategic tool for Olist to refine its strategies, streamline operations, and capitalize on emerging market opportunities in the dynamic landscape of e-commerce.</a:t>
            </a:r>
            <a:endParaRPr lang="en-IN" dirty="0"/>
          </a:p>
        </p:txBody>
      </p:sp>
    </p:spTree>
    <p:extLst>
      <p:ext uri="{BB962C8B-B14F-4D97-AF65-F5344CB8AC3E}">
        <p14:creationId xmlns:p14="http://schemas.microsoft.com/office/powerpoint/2010/main" val="7146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9C6F-74F2-7CD3-5008-5635B64B7929}"/>
              </a:ext>
            </a:extLst>
          </p:cNvPr>
          <p:cNvSpPr>
            <a:spLocks noGrp="1"/>
          </p:cNvSpPr>
          <p:nvPr>
            <p:ph type="title"/>
          </p:nvPr>
        </p:nvSpPr>
        <p:spPr/>
        <p:txBody>
          <a:bodyPr/>
          <a:lstStyle/>
          <a:p>
            <a:r>
              <a:rPr lang="en-US" b="1" dirty="0"/>
              <a:t>Index</a:t>
            </a:r>
            <a:endParaRPr lang="en-IN" b="1" dirty="0"/>
          </a:p>
        </p:txBody>
      </p:sp>
      <p:sp>
        <p:nvSpPr>
          <p:cNvPr id="3" name="Content Placeholder 2">
            <a:extLst>
              <a:ext uri="{FF2B5EF4-FFF2-40B4-BE49-F238E27FC236}">
                <a16:creationId xmlns:a16="http://schemas.microsoft.com/office/drawing/2014/main" id="{B7DE06F7-9EA6-14F6-6244-50B4EA5EBEE8}"/>
              </a:ext>
            </a:extLst>
          </p:cNvPr>
          <p:cNvSpPr>
            <a:spLocks noGrp="1"/>
          </p:cNvSpPr>
          <p:nvPr>
            <p:ph idx="1"/>
          </p:nvPr>
        </p:nvSpPr>
        <p:spPr>
          <a:xfrm>
            <a:off x="677334" y="1488613"/>
            <a:ext cx="8596668" cy="3880773"/>
          </a:xfrm>
        </p:spPr>
        <p:txBody>
          <a:bodyPr>
            <a:normAutofit fontScale="92500" lnSpcReduction="20000"/>
          </a:bodyPr>
          <a:lstStyle/>
          <a:p>
            <a:r>
              <a:rPr lang="en-US" sz="1600" dirty="0"/>
              <a:t>Weekend Vs Weekday Payment statistics</a:t>
            </a:r>
          </a:p>
          <a:p>
            <a:r>
              <a:rPr lang="en-US" sz="1600" dirty="0"/>
              <a:t>Number of orders with Review score 5 and payment type as credit card</a:t>
            </a:r>
          </a:p>
          <a:p>
            <a:r>
              <a:rPr lang="en-US" sz="1600" dirty="0"/>
              <a:t>Average number of day taken for delivery for Pet Shop</a:t>
            </a:r>
          </a:p>
          <a:p>
            <a:r>
              <a:rPr lang="en-US" sz="1600" dirty="0"/>
              <a:t>Average price and payment value from customers of Sao Paulo City</a:t>
            </a:r>
          </a:p>
          <a:p>
            <a:r>
              <a:rPr lang="en-US" sz="1600" dirty="0"/>
              <a:t>Relationship between shipping days and Review score</a:t>
            </a:r>
          </a:p>
          <a:p>
            <a:r>
              <a:rPr lang="en-US" sz="1600" dirty="0"/>
              <a:t>Top 10 and Bottom 10 Products</a:t>
            </a:r>
          </a:p>
          <a:p>
            <a:r>
              <a:rPr lang="en-US" sz="1600" dirty="0"/>
              <a:t>Average Price and freight value for sellers from various states</a:t>
            </a:r>
          </a:p>
          <a:p>
            <a:r>
              <a:rPr lang="en-US" sz="1600" dirty="0"/>
              <a:t>Excel Dashboard</a:t>
            </a:r>
          </a:p>
          <a:p>
            <a:r>
              <a:rPr lang="en-US" sz="1600" dirty="0"/>
              <a:t>Power BI Dashboard</a:t>
            </a:r>
          </a:p>
          <a:p>
            <a:r>
              <a:rPr lang="en-US" sz="1600" dirty="0"/>
              <a:t>Tableau Dashboard</a:t>
            </a:r>
          </a:p>
          <a:p>
            <a:r>
              <a:rPr lang="en-US" sz="1600" dirty="0"/>
              <a:t>Challenges faced</a:t>
            </a:r>
          </a:p>
          <a:p>
            <a:r>
              <a:rPr lang="en-US" sz="1600" dirty="0"/>
              <a:t>Overcoming Challenges</a:t>
            </a:r>
          </a:p>
          <a:p>
            <a:pPr marL="0" indent="0">
              <a:buNone/>
            </a:pPr>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13581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66C1-7926-B2F2-5E6D-C2C5554201FF}"/>
              </a:ext>
            </a:extLst>
          </p:cNvPr>
          <p:cNvSpPr>
            <a:spLocks noGrp="1"/>
          </p:cNvSpPr>
          <p:nvPr>
            <p:ph type="title"/>
          </p:nvPr>
        </p:nvSpPr>
        <p:spPr/>
        <p:txBody>
          <a:bodyPr>
            <a:normAutofit/>
          </a:bodyPr>
          <a:lstStyle/>
          <a:p>
            <a:r>
              <a:rPr lang="en-US" b="1" dirty="0"/>
              <a:t>Weekend Vs weekday Payment Statistics</a:t>
            </a:r>
            <a:endParaRPr lang="en-IN" b="1" dirty="0"/>
          </a:p>
        </p:txBody>
      </p:sp>
      <p:sp>
        <p:nvSpPr>
          <p:cNvPr id="3" name="Content Placeholder 2">
            <a:extLst>
              <a:ext uri="{FF2B5EF4-FFF2-40B4-BE49-F238E27FC236}">
                <a16:creationId xmlns:a16="http://schemas.microsoft.com/office/drawing/2014/main" id="{349011C1-B292-60CA-8EBC-C9CCB6577605}"/>
              </a:ext>
            </a:extLst>
          </p:cNvPr>
          <p:cNvSpPr>
            <a:spLocks noGrp="1"/>
          </p:cNvSpPr>
          <p:nvPr>
            <p:ph idx="1"/>
          </p:nvPr>
        </p:nvSpPr>
        <p:spPr>
          <a:xfrm>
            <a:off x="677334" y="2160589"/>
            <a:ext cx="8596668" cy="3608199"/>
          </a:xfrm>
        </p:spPr>
        <p:txBody>
          <a:bodyPr>
            <a:normAutofit/>
          </a:bodyPr>
          <a:lstStyle/>
          <a:p>
            <a:r>
              <a:rPr lang="en-US" sz="1500" b="1" dirty="0"/>
              <a:t>Observation :</a:t>
            </a:r>
          </a:p>
          <a:p>
            <a:pPr marL="514350" indent="-514350">
              <a:buFont typeface="+mj-lt"/>
              <a:buAutoNum type="arabicPeriod"/>
            </a:pPr>
            <a:r>
              <a:rPr lang="en-IN" sz="1500" dirty="0"/>
              <a:t>This analysed the buying behaviour of customers.</a:t>
            </a:r>
          </a:p>
          <a:p>
            <a:pPr marL="514350" indent="-514350">
              <a:buFont typeface="+mj-lt"/>
              <a:buAutoNum type="arabicPeriod"/>
            </a:pPr>
            <a:r>
              <a:rPr lang="en-IN" sz="1500" dirty="0"/>
              <a:t>77% revenue was generated on weekdays while weekends accounted for 23%</a:t>
            </a:r>
          </a:p>
          <a:p>
            <a:r>
              <a:rPr lang="en-IN" sz="1500" b="1" dirty="0"/>
              <a:t>Conclusion :</a:t>
            </a:r>
          </a:p>
          <a:p>
            <a:pPr marL="514350" indent="-514350">
              <a:buFont typeface="+mj-lt"/>
              <a:buAutoNum type="arabicPeriod"/>
            </a:pPr>
            <a:r>
              <a:rPr lang="en-IN" sz="1500" dirty="0"/>
              <a:t>Helped identify which day has highest sales.</a:t>
            </a:r>
          </a:p>
          <a:p>
            <a:r>
              <a:rPr lang="en-IN" sz="1500" b="1" dirty="0"/>
              <a:t>Suggestion :</a:t>
            </a:r>
          </a:p>
          <a:p>
            <a:pPr marL="514350" indent="-514350">
              <a:buFont typeface="+mj-lt"/>
              <a:buAutoNum type="arabicPeriod"/>
            </a:pPr>
            <a:r>
              <a:rPr lang="en-US" sz="1500" dirty="0"/>
              <a:t>Offer special promotions, discounts, or limited-time offers specifically targeted for weekends to increase purchases.</a:t>
            </a:r>
            <a:endParaRPr lang="en-IN" sz="1500" dirty="0"/>
          </a:p>
          <a:p>
            <a:pPr marL="0" indent="0">
              <a:buNone/>
            </a:pPr>
            <a:endParaRPr lang="en-IN" sz="1500" dirty="0"/>
          </a:p>
        </p:txBody>
      </p:sp>
    </p:spTree>
    <p:extLst>
      <p:ext uri="{BB962C8B-B14F-4D97-AF65-F5344CB8AC3E}">
        <p14:creationId xmlns:p14="http://schemas.microsoft.com/office/powerpoint/2010/main" val="22874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BA2-8C91-2418-73E2-0CE251C8E91C}"/>
              </a:ext>
            </a:extLst>
          </p:cNvPr>
          <p:cNvSpPr>
            <a:spLocks noGrp="1"/>
          </p:cNvSpPr>
          <p:nvPr>
            <p:ph type="title"/>
          </p:nvPr>
        </p:nvSpPr>
        <p:spPr/>
        <p:txBody>
          <a:bodyPr>
            <a:normAutofit/>
          </a:bodyPr>
          <a:lstStyle/>
          <a:p>
            <a:r>
              <a:rPr lang="en-US" b="1" dirty="0"/>
              <a:t>Number of orders with Review score 5 and payment type as credit card</a:t>
            </a:r>
            <a:endParaRPr lang="en-IN" b="1" dirty="0"/>
          </a:p>
        </p:txBody>
      </p:sp>
      <p:sp>
        <p:nvSpPr>
          <p:cNvPr id="3" name="Content Placeholder 2">
            <a:extLst>
              <a:ext uri="{FF2B5EF4-FFF2-40B4-BE49-F238E27FC236}">
                <a16:creationId xmlns:a16="http://schemas.microsoft.com/office/drawing/2014/main" id="{60AF1729-3EB3-F6AF-6050-12C48A0AB457}"/>
              </a:ext>
            </a:extLst>
          </p:cNvPr>
          <p:cNvSpPr>
            <a:spLocks noGrp="1"/>
          </p:cNvSpPr>
          <p:nvPr>
            <p:ph idx="1"/>
          </p:nvPr>
        </p:nvSpPr>
        <p:spPr>
          <a:xfrm>
            <a:off x="677334" y="2160589"/>
            <a:ext cx="8596668" cy="3352705"/>
          </a:xfrm>
        </p:spPr>
        <p:txBody>
          <a:bodyPr>
            <a:normAutofit lnSpcReduction="10000"/>
          </a:bodyPr>
          <a:lstStyle/>
          <a:p>
            <a:r>
              <a:rPr lang="en-US" sz="1600" b="1" dirty="0"/>
              <a:t>Observations :</a:t>
            </a:r>
          </a:p>
          <a:p>
            <a:pPr marL="514350" indent="-514350">
              <a:buFont typeface="+mj-lt"/>
              <a:buAutoNum type="arabicPeriod"/>
            </a:pPr>
            <a:r>
              <a:rPr lang="en-US" sz="1600" dirty="0"/>
              <a:t>Identifies customer satisfaction levels and payment preferences.</a:t>
            </a:r>
          </a:p>
          <a:p>
            <a:pPr marL="514350" indent="-514350">
              <a:buFont typeface="+mj-lt"/>
              <a:buAutoNum type="arabicPeriod"/>
            </a:pPr>
            <a:r>
              <a:rPr lang="en-US" sz="1600" dirty="0"/>
              <a:t>43,523 customers with review score 5 preferred credit card for payment.</a:t>
            </a:r>
          </a:p>
          <a:p>
            <a:r>
              <a:rPr lang="en-US" sz="1600" b="1" dirty="0"/>
              <a:t>Conclusion :</a:t>
            </a:r>
          </a:p>
          <a:p>
            <a:pPr marL="514350" indent="-514350">
              <a:buFont typeface="+mj-lt"/>
              <a:buAutoNum type="arabicPeriod"/>
            </a:pPr>
            <a:r>
              <a:rPr lang="en-US" sz="1600" dirty="0"/>
              <a:t>Helped in identifying satisfied customers, to encourage them to make repeated purchases.</a:t>
            </a:r>
          </a:p>
          <a:p>
            <a:pPr marL="514350" indent="-514350">
              <a:buFont typeface="+mj-lt"/>
              <a:buAutoNum type="arabicPeriod"/>
            </a:pPr>
            <a:r>
              <a:rPr lang="en-US" sz="1600" dirty="0"/>
              <a:t>A Substantial number of satisfied customers prefer credit card as their payment method </a:t>
            </a:r>
          </a:p>
          <a:p>
            <a:r>
              <a:rPr lang="en-US" sz="1600" b="1" dirty="0"/>
              <a:t>Suggestion :</a:t>
            </a:r>
          </a:p>
          <a:p>
            <a:pPr marL="514350" indent="-514350">
              <a:buFont typeface="+mj-lt"/>
              <a:buAutoNum type="arabicPeriod"/>
            </a:pPr>
            <a:r>
              <a:rPr lang="en-US" sz="1600" dirty="0"/>
              <a:t>Offer Exclusive Credit Card Benefits and ensure customer satisfaction.</a:t>
            </a:r>
            <a:endParaRPr lang="en-IN" sz="1600" dirty="0"/>
          </a:p>
        </p:txBody>
      </p:sp>
    </p:spTree>
    <p:extLst>
      <p:ext uri="{BB962C8B-B14F-4D97-AF65-F5344CB8AC3E}">
        <p14:creationId xmlns:p14="http://schemas.microsoft.com/office/powerpoint/2010/main" val="361848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9C63-2C73-F91A-9FD0-A5238B6BEDB8}"/>
              </a:ext>
            </a:extLst>
          </p:cNvPr>
          <p:cNvSpPr>
            <a:spLocks noGrp="1"/>
          </p:cNvSpPr>
          <p:nvPr>
            <p:ph type="title"/>
          </p:nvPr>
        </p:nvSpPr>
        <p:spPr/>
        <p:txBody>
          <a:bodyPr>
            <a:normAutofit/>
          </a:bodyPr>
          <a:lstStyle/>
          <a:p>
            <a:r>
              <a:rPr lang="en-US" b="1" dirty="0"/>
              <a:t>Average number of day taken for delivery for Pet Shop</a:t>
            </a:r>
            <a:endParaRPr lang="en-IN" b="1" dirty="0"/>
          </a:p>
        </p:txBody>
      </p:sp>
      <p:sp>
        <p:nvSpPr>
          <p:cNvPr id="3" name="Content Placeholder 2">
            <a:extLst>
              <a:ext uri="{FF2B5EF4-FFF2-40B4-BE49-F238E27FC236}">
                <a16:creationId xmlns:a16="http://schemas.microsoft.com/office/drawing/2014/main" id="{825CD5B8-10AC-E835-0BAD-8A7403C63763}"/>
              </a:ext>
            </a:extLst>
          </p:cNvPr>
          <p:cNvSpPr>
            <a:spLocks noGrp="1"/>
          </p:cNvSpPr>
          <p:nvPr>
            <p:ph idx="1"/>
          </p:nvPr>
        </p:nvSpPr>
        <p:spPr>
          <a:xfrm>
            <a:off x="677334" y="2160590"/>
            <a:ext cx="8596668" cy="2882058"/>
          </a:xfrm>
        </p:spPr>
        <p:txBody>
          <a:bodyPr>
            <a:normAutofit/>
          </a:bodyPr>
          <a:lstStyle/>
          <a:p>
            <a:r>
              <a:rPr lang="en-US" sz="1600" b="1" dirty="0"/>
              <a:t>Observation:</a:t>
            </a:r>
          </a:p>
          <a:p>
            <a:pPr marL="514350" indent="-514350">
              <a:buFont typeface="+mj-lt"/>
              <a:buAutoNum type="arabicPeriod"/>
            </a:pPr>
            <a:r>
              <a:rPr lang="en-US" sz="1600" dirty="0"/>
              <a:t>This KPI analyzes the average number of days taken for delivery of order to Pet Shop</a:t>
            </a:r>
          </a:p>
          <a:p>
            <a:pPr marL="514350" indent="-514350">
              <a:buFont typeface="+mj-lt"/>
              <a:buAutoNum type="arabicPeriod"/>
            </a:pPr>
            <a:r>
              <a:rPr lang="en-US" sz="1600" dirty="0"/>
              <a:t>Our analysis revealed an average delivery time of 11 days.</a:t>
            </a:r>
          </a:p>
          <a:p>
            <a:r>
              <a:rPr lang="en-US" sz="1600" b="1" dirty="0"/>
              <a:t>Conclusion:</a:t>
            </a:r>
          </a:p>
          <a:p>
            <a:pPr marL="514350" indent="-514350">
              <a:buFont typeface="+mj-lt"/>
              <a:buAutoNum type="arabicPeriod"/>
            </a:pPr>
            <a:r>
              <a:rPr lang="en-US" sz="1600" dirty="0"/>
              <a:t>Quick delivery can improve customer satisfaction</a:t>
            </a:r>
          </a:p>
          <a:p>
            <a:r>
              <a:rPr lang="en-US" sz="1600" b="1" dirty="0"/>
              <a:t>Suggestion:</a:t>
            </a:r>
          </a:p>
          <a:p>
            <a:pPr marL="514350" indent="-514350">
              <a:buFont typeface="+mj-lt"/>
              <a:buAutoNum type="arabicPeriod"/>
            </a:pPr>
            <a:r>
              <a:rPr lang="en-US" sz="1600" dirty="0"/>
              <a:t>Olist can improve their delivery procedure and ensure lesser delivery time.</a:t>
            </a:r>
            <a:endParaRPr lang="en-IN" sz="1600" dirty="0"/>
          </a:p>
        </p:txBody>
      </p:sp>
    </p:spTree>
    <p:extLst>
      <p:ext uri="{BB962C8B-B14F-4D97-AF65-F5344CB8AC3E}">
        <p14:creationId xmlns:p14="http://schemas.microsoft.com/office/powerpoint/2010/main" val="148918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4EB2-D37F-6894-0006-381EE2E4BA6B}"/>
              </a:ext>
            </a:extLst>
          </p:cNvPr>
          <p:cNvSpPr>
            <a:spLocks noGrp="1"/>
          </p:cNvSpPr>
          <p:nvPr>
            <p:ph type="title"/>
          </p:nvPr>
        </p:nvSpPr>
        <p:spPr/>
        <p:txBody>
          <a:bodyPr>
            <a:normAutofit/>
          </a:bodyPr>
          <a:lstStyle/>
          <a:p>
            <a:r>
              <a:rPr lang="en-US" b="1" dirty="0"/>
              <a:t>Average price and payment value from customers of Sao Paulo City</a:t>
            </a:r>
            <a:endParaRPr lang="en-IN" b="1" dirty="0"/>
          </a:p>
        </p:txBody>
      </p:sp>
      <p:sp>
        <p:nvSpPr>
          <p:cNvPr id="3" name="Content Placeholder 2">
            <a:extLst>
              <a:ext uri="{FF2B5EF4-FFF2-40B4-BE49-F238E27FC236}">
                <a16:creationId xmlns:a16="http://schemas.microsoft.com/office/drawing/2014/main" id="{F03FB6CF-2EF6-63E4-6D15-04B4A73689F4}"/>
              </a:ext>
            </a:extLst>
          </p:cNvPr>
          <p:cNvSpPr>
            <a:spLocks noGrp="1"/>
          </p:cNvSpPr>
          <p:nvPr>
            <p:ph idx="1"/>
          </p:nvPr>
        </p:nvSpPr>
        <p:spPr>
          <a:xfrm>
            <a:off x="677334" y="2160589"/>
            <a:ext cx="8596668" cy="3635093"/>
          </a:xfrm>
        </p:spPr>
        <p:txBody>
          <a:bodyPr>
            <a:normAutofit/>
          </a:bodyPr>
          <a:lstStyle/>
          <a:p>
            <a:r>
              <a:rPr lang="en-US" sz="1600" b="1" dirty="0"/>
              <a:t>Observation:</a:t>
            </a:r>
          </a:p>
          <a:p>
            <a:pPr marL="514350" indent="-514350">
              <a:buFont typeface="+mj-lt"/>
              <a:buAutoNum type="arabicPeriod"/>
            </a:pPr>
            <a:r>
              <a:rPr lang="en-US" sz="1600" dirty="0"/>
              <a:t>Average price and payment values in Sao Paulo reveals higher spending patterns</a:t>
            </a:r>
          </a:p>
          <a:p>
            <a:pPr marL="514350" indent="-514350">
              <a:buFont typeface="+mj-lt"/>
              <a:buAutoNum type="arabicPeriod"/>
            </a:pPr>
            <a:r>
              <a:rPr lang="en-US" sz="1600" dirty="0"/>
              <a:t>Average price and payment were 108 and 153 respectively</a:t>
            </a:r>
          </a:p>
          <a:p>
            <a:r>
              <a:rPr lang="en-US" sz="1600" b="1" dirty="0"/>
              <a:t>Conclusion:</a:t>
            </a:r>
          </a:p>
          <a:p>
            <a:pPr marL="514350" indent="-514350">
              <a:buFont typeface="+mj-lt"/>
              <a:buAutoNum type="arabicPeriod"/>
            </a:pPr>
            <a:r>
              <a:rPr lang="en-US" sz="1600" dirty="0"/>
              <a:t>Helped in understanding consumer spending patterns in this city.</a:t>
            </a:r>
          </a:p>
          <a:p>
            <a:pPr marL="514350" indent="-514350">
              <a:buFont typeface="+mj-lt"/>
              <a:buAutoNum type="arabicPeriod"/>
            </a:pPr>
            <a:r>
              <a:rPr lang="en-IN" sz="1600" dirty="0"/>
              <a:t>Useful for identifying high value customers.</a:t>
            </a:r>
            <a:endParaRPr lang="en-US" sz="1600" dirty="0"/>
          </a:p>
          <a:p>
            <a:pPr marL="514350" indent="-514350">
              <a:buFont typeface="+mj-lt"/>
              <a:buAutoNum type="arabicPeriod"/>
            </a:pPr>
            <a:r>
              <a:rPr lang="en-US" sz="1600" dirty="0"/>
              <a:t>Helped in identifying target audience.</a:t>
            </a:r>
          </a:p>
          <a:p>
            <a:r>
              <a:rPr lang="en-US" sz="1600" b="1" dirty="0"/>
              <a:t>Suggestion:</a:t>
            </a:r>
          </a:p>
          <a:p>
            <a:pPr marL="514350" indent="-514350">
              <a:buFont typeface="+mj-lt"/>
              <a:buAutoNum type="arabicPeriod"/>
            </a:pPr>
            <a:r>
              <a:rPr lang="en-US" sz="1600" dirty="0"/>
              <a:t>Olist should conduct high marketing campaigns in various areas.</a:t>
            </a:r>
            <a:endParaRPr lang="en-IN" sz="1600" dirty="0"/>
          </a:p>
        </p:txBody>
      </p:sp>
    </p:spTree>
    <p:extLst>
      <p:ext uri="{BB962C8B-B14F-4D97-AF65-F5344CB8AC3E}">
        <p14:creationId xmlns:p14="http://schemas.microsoft.com/office/powerpoint/2010/main" val="206603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48E3-FC11-B2A2-88D5-8F3A24813582}"/>
              </a:ext>
            </a:extLst>
          </p:cNvPr>
          <p:cNvSpPr>
            <a:spLocks noGrp="1"/>
          </p:cNvSpPr>
          <p:nvPr>
            <p:ph type="title"/>
          </p:nvPr>
        </p:nvSpPr>
        <p:spPr/>
        <p:txBody>
          <a:bodyPr>
            <a:normAutofit/>
          </a:bodyPr>
          <a:lstStyle/>
          <a:p>
            <a:r>
              <a:rPr lang="en-US" b="1" dirty="0"/>
              <a:t>Relationship between shipping days and Review score</a:t>
            </a:r>
            <a:endParaRPr lang="en-IN" b="1" dirty="0"/>
          </a:p>
        </p:txBody>
      </p:sp>
      <p:sp>
        <p:nvSpPr>
          <p:cNvPr id="3" name="Content Placeholder 2">
            <a:extLst>
              <a:ext uri="{FF2B5EF4-FFF2-40B4-BE49-F238E27FC236}">
                <a16:creationId xmlns:a16="http://schemas.microsoft.com/office/drawing/2014/main" id="{6C0A08B7-5615-0C26-5DE5-50C9FC718EA8}"/>
              </a:ext>
            </a:extLst>
          </p:cNvPr>
          <p:cNvSpPr>
            <a:spLocks noGrp="1"/>
          </p:cNvSpPr>
          <p:nvPr>
            <p:ph idx="1"/>
          </p:nvPr>
        </p:nvSpPr>
        <p:spPr>
          <a:xfrm>
            <a:off x="677334" y="2200931"/>
            <a:ext cx="8596668" cy="3880773"/>
          </a:xfrm>
        </p:spPr>
        <p:txBody>
          <a:bodyPr>
            <a:normAutofit/>
          </a:bodyPr>
          <a:lstStyle/>
          <a:p>
            <a:r>
              <a:rPr lang="en-US" sz="1500" b="1" dirty="0"/>
              <a:t>Observation :</a:t>
            </a:r>
          </a:p>
          <a:p>
            <a:pPr marL="514350" indent="-514350">
              <a:buFont typeface="+mj-lt"/>
              <a:buAutoNum type="arabicPeriod"/>
            </a:pPr>
            <a:r>
              <a:rPr lang="en-IN" sz="1500" dirty="0"/>
              <a:t>It revealed how delivery time influenced customer satisfaction</a:t>
            </a:r>
          </a:p>
          <a:p>
            <a:pPr marL="514350" indent="-514350">
              <a:buFont typeface="+mj-lt"/>
              <a:buAutoNum type="arabicPeriod"/>
            </a:pPr>
            <a:r>
              <a:rPr lang="en-IN" sz="1500" dirty="0"/>
              <a:t>Average number of days taken for delivery for review score 1,2,3,4 and 5 are 21, 17, 14, 12 and 13 respectively.</a:t>
            </a:r>
          </a:p>
          <a:p>
            <a:pPr marL="514350" indent="-514350">
              <a:buFont typeface="+mj-lt"/>
              <a:buAutoNum type="arabicPeriod"/>
            </a:pPr>
            <a:r>
              <a:rPr lang="en-US" sz="1500" dirty="0"/>
              <a:t>Products with 1 or 2-star reviews generally have longer average shipping days</a:t>
            </a:r>
            <a:endParaRPr lang="en-IN" sz="1500" dirty="0"/>
          </a:p>
          <a:p>
            <a:r>
              <a:rPr lang="en-IN" sz="1500" b="1" dirty="0"/>
              <a:t>Conclusion :</a:t>
            </a:r>
          </a:p>
          <a:p>
            <a:pPr marL="514350" indent="-514350">
              <a:buFont typeface="+mj-lt"/>
              <a:buAutoNum type="arabicPeriod"/>
            </a:pPr>
            <a:r>
              <a:rPr lang="en-US" sz="1500" dirty="0"/>
              <a:t>More number of days for delivery lesser the review score.</a:t>
            </a:r>
          </a:p>
          <a:p>
            <a:pPr marL="514350" indent="-514350">
              <a:buFont typeface="+mj-lt"/>
              <a:buAutoNum type="arabicPeriod"/>
            </a:pPr>
            <a:r>
              <a:rPr lang="en-US" sz="1500" dirty="0"/>
              <a:t>Olist can use this information to optimize their logistics and improve their delivery time</a:t>
            </a:r>
          </a:p>
          <a:p>
            <a:r>
              <a:rPr lang="en-IN" sz="1500" b="1" dirty="0"/>
              <a:t>Suggestion : </a:t>
            </a:r>
          </a:p>
          <a:p>
            <a:pPr marL="514350" indent="-514350">
              <a:buFont typeface="+mj-lt"/>
              <a:buAutoNum type="arabicPeriod"/>
            </a:pPr>
            <a:r>
              <a:rPr lang="en-IN" sz="1500" dirty="0"/>
              <a:t>Need to improve delivery process to enhance customer experience and boost review scores.</a:t>
            </a:r>
          </a:p>
          <a:p>
            <a:pPr marL="514350" indent="-514350">
              <a:buFont typeface="+mj-lt"/>
              <a:buAutoNum type="arabicPeriod"/>
            </a:pPr>
            <a:endParaRPr lang="en-IN" sz="1500" dirty="0"/>
          </a:p>
        </p:txBody>
      </p:sp>
    </p:spTree>
    <p:extLst>
      <p:ext uri="{BB962C8B-B14F-4D97-AF65-F5344CB8AC3E}">
        <p14:creationId xmlns:p14="http://schemas.microsoft.com/office/powerpoint/2010/main" val="670516649"/>
      </p:ext>
    </p:extLst>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242852"/>
      </a:dk2>
      <a:lt2>
        <a:srgbClr val="5B63B7"/>
      </a:lt2>
      <a:accent1>
        <a:srgbClr val="4A66AC"/>
      </a:accent1>
      <a:accent2>
        <a:srgbClr val="374C81"/>
      </a:accent2>
      <a:accent3>
        <a:srgbClr val="758CC4"/>
      </a:accent3>
      <a:accent4>
        <a:srgbClr val="7F8FA9"/>
      </a:accent4>
      <a:accent5>
        <a:srgbClr val="5AA2AE"/>
      </a:accent5>
      <a:accent6>
        <a:srgbClr val="9D90A0"/>
      </a:accent6>
      <a:hlink>
        <a:srgbClr val="9454C3"/>
      </a:hlink>
      <a:folHlink>
        <a:srgbClr val="ACCBF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720</TotalTime>
  <Words>941</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PowerPoint Presentation</vt:lpstr>
      <vt:lpstr>PowerPoint Presentation</vt:lpstr>
      <vt:lpstr>Overview</vt:lpstr>
      <vt:lpstr>Index</vt:lpstr>
      <vt:lpstr>Weekend Vs weekday Payment Statistics</vt:lpstr>
      <vt:lpstr>Number of orders with Review score 5 and payment type as credit card</vt:lpstr>
      <vt:lpstr>Average number of day taken for delivery for Pet Shop</vt:lpstr>
      <vt:lpstr>Average price and payment value from customers of Sao Paulo City</vt:lpstr>
      <vt:lpstr>Relationship between shipping days and Review score</vt:lpstr>
      <vt:lpstr>Top 10 and Bottom 10 Products</vt:lpstr>
      <vt:lpstr>Average Price and freight value for sellers from various states</vt:lpstr>
      <vt:lpstr>Excel Dashboard</vt:lpstr>
      <vt:lpstr>Power BI Dashboard</vt:lpstr>
      <vt:lpstr>Tableau Dashboard</vt:lpstr>
      <vt:lpstr>Challenges Faced</vt:lpstr>
      <vt:lpstr>How we tackled these 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Shivani Gavhane</dc:creator>
  <cp:lastModifiedBy>karishma rahangdale</cp:lastModifiedBy>
  <cp:revision>18</cp:revision>
  <dcterms:created xsi:type="dcterms:W3CDTF">2024-03-12T13:20:00Z</dcterms:created>
  <dcterms:modified xsi:type="dcterms:W3CDTF">2024-08-28T16:22:13Z</dcterms:modified>
</cp:coreProperties>
</file>