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8" r:id="rId9"/>
    <p:sldId id="264" r:id="rId10"/>
    <p:sldId id="262" r:id="rId11"/>
    <p:sldId id="263" r:id="rId12"/>
    <p:sldId id="267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34C"/>
    <a:srgbClr val="CEAEE2"/>
    <a:srgbClr val="E68FED"/>
    <a:srgbClr val="3B3462"/>
    <a:srgbClr val="29264E"/>
    <a:srgbClr val="F96F72"/>
    <a:srgbClr val="F64C91"/>
    <a:srgbClr val="852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6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67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jat-kumar-maharana-6248b41b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noFill/>
          <a:ln/>
        </p:spPr>
      </p:sp>
      <p:sp>
        <p:nvSpPr>
          <p:cNvPr id="6" name="Text 3"/>
          <p:cNvSpPr/>
          <p:nvPr/>
        </p:nvSpPr>
        <p:spPr>
          <a:xfrm>
            <a:off x="2348389" y="2733794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6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5000">
                      <a:srgbClr val="E68FED"/>
                    </a:gs>
                    <a:gs pos="67000">
                      <a:srgbClr val="F2834C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Insurance </a:t>
            </a:r>
            <a:r>
              <a:rPr lang="en-US" sz="66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5000">
                      <a:srgbClr val="E68FED"/>
                    </a:gs>
                    <a:gs pos="67000">
                      <a:srgbClr val="E68FED"/>
                    </a:gs>
                    <a:gs pos="100000">
                      <a:srgbClr val="F64C91"/>
                    </a:gs>
                  </a:gsLst>
                  <a:lin ang="0" scaled="1"/>
                  <a:tileRect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Analytics</a:t>
            </a:r>
            <a:r>
              <a:rPr lang="en-US" sz="6600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5000">
                      <a:srgbClr val="E68FED"/>
                    </a:gs>
                    <a:gs pos="67000">
                      <a:srgbClr val="F2834C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endParaRPr lang="en-US" sz="6600" dirty="0"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5000">
                    <a:srgbClr val="E68FED"/>
                  </a:gs>
                  <a:gs pos="67000">
                    <a:srgbClr val="F2834C"/>
                  </a:gs>
                  <a:gs pos="100000">
                    <a:schemeClr val="accent2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48389" y="4227433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This presentation explores the key performance indicators (KPIs) and tools used in the insurance analytics field, highlighting the challenges faced and providing recommendations for effective data-driven decision making.</a:t>
            </a: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E8C12-B7F5-42AC-8A4C-C1304E0DBEC9}"/>
              </a:ext>
            </a:extLst>
          </p:cNvPr>
          <p:cNvSpPr txBox="1"/>
          <p:nvPr/>
        </p:nvSpPr>
        <p:spPr>
          <a:xfrm>
            <a:off x="8183880" y="5838944"/>
            <a:ext cx="436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Presented By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71041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6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371017" y="2692122"/>
            <a:ext cx="7031474" cy="5513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2"/>
              </a:lnSpc>
              <a:buNone/>
            </a:pPr>
            <a:r>
              <a:rPr lang="en-US" sz="3473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Challenges and Recommendations</a:t>
            </a:r>
            <a:endParaRPr lang="en-US" sz="3473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17" y="3508177"/>
            <a:ext cx="882253" cy="141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17946" y="3684627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7000">
                      <a:srgbClr val="E68FED"/>
                    </a:gs>
                    <a:gs pos="68000">
                      <a:srgbClr val="CEAEE2"/>
                    </a:gs>
                    <a:gs pos="100000">
                      <a:srgbClr val="F2834C"/>
                    </a:gs>
                  </a:gsLst>
                  <a:lin ang="540000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Data Silos</a:t>
            </a:r>
            <a:endParaRPr lang="en-US" sz="173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7000">
                    <a:srgbClr val="E68FED"/>
                  </a:gs>
                  <a:gs pos="68000">
                    <a:srgbClr val="CEAEE2"/>
                  </a:gs>
                  <a:gs pos="100000">
                    <a:srgbClr val="F2834C"/>
                  </a:gs>
                </a:gsLst>
                <a:lin ang="5400000" scaled="1"/>
              </a:gra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4517946" y="4066222"/>
            <a:ext cx="6741438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Integrating data from multiple sources to create a comprehensive view.</a:t>
            </a:r>
            <a:endParaRPr lang="en-US" sz="1389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017" y="4919782"/>
            <a:ext cx="882253" cy="1411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517946" y="5096232"/>
            <a:ext cx="2205633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7000">
                      <a:srgbClr val="E68FED"/>
                    </a:gs>
                    <a:gs pos="68000">
                      <a:srgbClr val="CEAEE2"/>
                    </a:gs>
                    <a:gs pos="100000">
                      <a:srgbClr val="F2834C"/>
                    </a:gs>
                  </a:gsLst>
                  <a:lin ang="540000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Data Quality</a:t>
            </a:r>
            <a:endParaRPr lang="en-US" sz="173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7000">
                    <a:srgbClr val="E68FED"/>
                  </a:gs>
                  <a:gs pos="68000">
                    <a:srgbClr val="CEAEE2"/>
                  </a:gs>
                  <a:gs pos="100000">
                    <a:srgbClr val="F2834C"/>
                  </a:gs>
                </a:gsLst>
                <a:lin ang="5400000" scaled="1"/>
              </a:gra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4517946" y="5477828"/>
            <a:ext cx="6741438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accuracy, completeness, and consistency of data for reliable analysis.</a:t>
            </a:r>
            <a:endParaRPr lang="en-US" sz="1389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017" y="6331387"/>
            <a:ext cx="882253" cy="141160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517946" y="6507837"/>
            <a:ext cx="2387441" cy="2757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1"/>
              </a:lnSpc>
              <a:buNone/>
            </a:pPr>
            <a:r>
              <a:rPr lang="en-US" sz="173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37000">
                      <a:srgbClr val="E68FED"/>
                    </a:gs>
                    <a:gs pos="68000">
                      <a:srgbClr val="CEAEE2"/>
                    </a:gs>
                    <a:gs pos="100000">
                      <a:srgbClr val="F2834C"/>
                    </a:gs>
                  </a:gsLst>
                  <a:lin ang="540000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Regulatory Compliance</a:t>
            </a:r>
            <a:endParaRPr lang="en-US" sz="173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37000">
                    <a:srgbClr val="E68FED"/>
                  </a:gs>
                  <a:gs pos="68000">
                    <a:srgbClr val="CEAEE2"/>
                  </a:gs>
                  <a:gs pos="100000">
                    <a:srgbClr val="F2834C"/>
                  </a:gs>
                </a:gsLst>
                <a:lin ang="5400000" scaled="1"/>
              </a:gradFill>
            </a:endParaRPr>
          </a:p>
        </p:txBody>
      </p:sp>
      <p:sp>
        <p:nvSpPr>
          <p:cNvPr id="14" name="Text 8"/>
          <p:cNvSpPr/>
          <p:nvPr/>
        </p:nvSpPr>
        <p:spPr>
          <a:xfrm>
            <a:off x="4517946" y="6889433"/>
            <a:ext cx="6741438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23"/>
              </a:lnSpc>
              <a:buNone/>
            </a:pPr>
            <a:r>
              <a:rPr lang="en-US" sz="1389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Adhering to industry regulations and data privacy policies.</a:t>
            </a:r>
            <a:endParaRPr lang="en-US" sz="1389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4710411" cy="2692122"/>
          </a:xfrm>
          <a:prstGeom prst="rect">
            <a:avLst/>
          </a:prstGeom>
          <a:noFill/>
          <a:effectLst>
            <a:outerShdw sx="1000" sy="1000" algn="ctr" rotWithShape="0">
              <a:srgbClr val="000000"/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208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Key Takeaways</a:t>
            </a:r>
            <a:endParaRPr lang="en-US" sz="4374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348389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Leveraging KPIs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348389" y="404002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and track the most relevant KPIs to drive data-driven decision making.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7067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Utilizing Analytics Tools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5847398" y="438721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Maximize the potential of tools like Excel, SQL, Tableau, and Power BI for deeper insights.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47067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Overcoming Challenges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9346406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Address data silos, quality issues, and regulatory constraints to unlock the full value of insurance analytics.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11" name="Picture 1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6079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4702493" y="2766981"/>
            <a:ext cx="5239226" cy="11657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88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Thank You </a:t>
            </a:r>
            <a:endParaRPr lang="en-US" sz="8800" b="1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348389" y="34706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348389" y="4040029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47067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5847398" y="438721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71698" y="3123485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9346406" y="438721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Box 11"/>
          <p:cNvSpPr txBox="1"/>
          <p:nvPr/>
        </p:nvSpPr>
        <p:spPr>
          <a:xfrm>
            <a:off x="5328066" y="3549491"/>
            <a:ext cx="3988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For Your Attention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2048" y="4257377"/>
            <a:ext cx="276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Connect Us Through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hlinkClick r:id="rId3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74" y="4843896"/>
            <a:ext cx="609524" cy="6095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0" y="416504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6242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Meet the Team</a:t>
            </a:r>
            <a:endParaRPr lang="en-US" sz="44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145392" y="4053304"/>
            <a:ext cx="18694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Rajat Kumar Maharana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348389" y="4920258"/>
            <a:ext cx="18694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149811" y="4053304"/>
            <a:ext cx="21459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Karishma Rahangdale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4767382" y="4920258"/>
            <a:ext cx="214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203853" y="4234359"/>
            <a:ext cx="21459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Unnati Pujari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7462957" y="4573072"/>
            <a:ext cx="21459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389482" y="4053302"/>
            <a:ext cx="21459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Shubham Satpute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7D690-42E2-4D86-9C30-32ACB61F340E}"/>
              </a:ext>
            </a:extLst>
          </p:cNvPr>
          <p:cNvSpPr txBox="1"/>
          <p:nvPr/>
        </p:nvSpPr>
        <p:spPr>
          <a:xfrm>
            <a:off x="3743383" y="5434063"/>
            <a:ext cx="1777307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dirty="0">
                <a:gradFill>
                  <a:gsLst>
                    <a:gs pos="37000">
                      <a:srgbClr val="E68FED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1000">
                      <a:srgbClr val="CEAEE2"/>
                    </a:gs>
                    <a:gs pos="100000">
                      <a:srgbClr val="F2834C"/>
                    </a:gs>
                  </a:gsLst>
                  <a:lin ang="0" scaled="0"/>
                </a:gradFill>
              </a:rPr>
              <a:t>Mounika </a:t>
            </a:r>
          </a:p>
          <a:p>
            <a:r>
              <a:rPr lang="en-US" sz="2190" dirty="0">
                <a:gradFill>
                  <a:gsLst>
                    <a:gs pos="37000">
                      <a:srgbClr val="E68FED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1000">
                      <a:srgbClr val="CEAEE2"/>
                    </a:gs>
                    <a:gs pos="100000">
                      <a:srgbClr val="F2834C"/>
                    </a:gs>
                  </a:gsLst>
                  <a:lin ang="0" scaled="0"/>
                </a:gradFill>
              </a:rPr>
              <a:t>Paidakula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F3A13-DE49-4EBD-99FB-3645217CEBFF}"/>
              </a:ext>
            </a:extLst>
          </p:cNvPr>
          <p:cNvSpPr txBox="1"/>
          <p:nvPr/>
        </p:nvSpPr>
        <p:spPr>
          <a:xfrm>
            <a:off x="6426546" y="5530330"/>
            <a:ext cx="1777307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dirty="0">
                <a:gradFill>
                  <a:gsLst>
                    <a:gs pos="37000">
                      <a:srgbClr val="E68FED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1000">
                      <a:srgbClr val="CEAEE2"/>
                    </a:gs>
                    <a:gs pos="100000">
                      <a:srgbClr val="F2834C"/>
                    </a:gs>
                  </a:gsLst>
                  <a:lin ang="0" scaled="0"/>
                </a:gradFill>
              </a:rPr>
              <a:t>Mithun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25A36E-05CE-4980-B80E-DC75673E851B}"/>
              </a:ext>
            </a:extLst>
          </p:cNvPr>
          <p:cNvSpPr txBox="1"/>
          <p:nvPr/>
        </p:nvSpPr>
        <p:spPr>
          <a:xfrm>
            <a:off x="9110606" y="5393757"/>
            <a:ext cx="1777307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dirty="0">
                <a:gradFill>
                  <a:gsLst>
                    <a:gs pos="37000">
                      <a:srgbClr val="E68FED"/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1000">
                      <a:srgbClr val="CEAEE2"/>
                    </a:gs>
                    <a:gs pos="100000">
                      <a:srgbClr val="F2834C"/>
                    </a:gs>
                  </a:gsLst>
                  <a:lin ang="0" scaled="0"/>
                </a:gradFill>
              </a:rPr>
              <a:t>Jogeswari Panigrahy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393" y="4090492"/>
            <a:ext cx="634921" cy="6349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20" y="4073247"/>
            <a:ext cx="663291" cy="6632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561" y="4087431"/>
            <a:ext cx="634921" cy="634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560" y="5459479"/>
            <a:ext cx="634921" cy="6349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92" y="5445295"/>
            <a:ext cx="663291" cy="6632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23" y="4068844"/>
            <a:ext cx="663291" cy="66329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6" y="5445295"/>
            <a:ext cx="663291" cy="663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93225"/>
            <a:ext cx="76377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Insurance Analytics Overview</a:t>
            </a:r>
            <a:endParaRPr lang="en-US" sz="4374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8389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698" y="3347204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Risk Assessment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3070503" y="386226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Analyzing data to identify and mitigate potential risks.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0" name="Text 8"/>
          <p:cNvSpPr/>
          <p:nvPr/>
        </p:nvSpPr>
        <p:spPr>
          <a:xfrm>
            <a:off x="7586663" y="3347204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Customer Insights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Gaining a deeper understanding of policyholder behavior and preferences.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4" name="Text 12"/>
          <p:cNvSpPr/>
          <p:nvPr/>
        </p:nvSpPr>
        <p:spPr>
          <a:xfrm>
            <a:off x="2505432" y="5010507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5045154"/>
            <a:ext cx="289214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Operational Efficiency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6" name="Text 14"/>
          <p:cNvSpPr/>
          <p:nvPr/>
        </p:nvSpPr>
        <p:spPr>
          <a:xfrm>
            <a:off x="3070503" y="552557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Optimizing internal processes and workflows to improve productivity.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7585829" y="5010507"/>
            <a:ext cx="1807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Fraud Detection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Leveraging data to identify and prevent fraudulent activities.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  <p:txBody>
          <a:bodyPr/>
          <a:lstStyle/>
          <a:p>
            <a:pPr>
              <a:lnSpc>
                <a:spcPts val="2734"/>
              </a:lnSpc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348389" y="1458516"/>
            <a:ext cx="88351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Key Performance Indicators (KPIs)</a:t>
            </a:r>
            <a:endParaRPr lang="en-US" sz="4374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644734" y="3108961"/>
            <a:ext cx="27742" cy="428482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6" name="Shape 4"/>
          <p:cNvSpPr/>
          <p:nvPr/>
        </p:nvSpPr>
        <p:spPr>
          <a:xfrm>
            <a:off x="2931616" y="289577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7" name="Shape 5"/>
          <p:cNvSpPr/>
          <p:nvPr/>
        </p:nvSpPr>
        <p:spPr>
          <a:xfrm>
            <a:off x="2431673" y="26597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8" name="Text 6"/>
          <p:cNvSpPr/>
          <p:nvPr/>
        </p:nvSpPr>
        <p:spPr>
          <a:xfrm>
            <a:off x="2620982" y="2701409"/>
            <a:ext cx="1213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903702" y="270831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Cross sell 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903702" y="3188732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Target, Achieve, New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931616" y="439810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2" name="Shape 10"/>
          <p:cNvSpPr/>
          <p:nvPr/>
        </p:nvSpPr>
        <p:spPr>
          <a:xfrm>
            <a:off x="2431673" y="416206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3" name="Text 11"/>
          <p:cNvSpPr/>
          <p:nvPr/>
        </p:nvSpPr>
        <p:spPr>
          <a:xfrm>
            <a:off x="2592050" y="4203740"/>
            <a:ext cx="17907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903702" y="421064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New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903702" y="469106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Target, Achieve, New</a:t>
            </a:r>
            <a:endParaRPr lang="en-US" sz="1750" dirty="0"/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931616" y="5900440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17" name="Shape 15"/>
          <p:cNvSpPr/>
          <p:nvPr/>
        </p:nvSpPr>
        <p:spPr>
          <a:xfrm>
            <a:off x="2431673" y="566439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</p:sp>
      <p:sp>
        <p:nvSpPr>
          <p:cNvPr id="18" name="Text 16"/>
          <p:cNvSpPr/>
          <p:nvPr/>
        </p:nvSpPr>
        <p:spPr>
          <a:xfrm>
            <a:off x="2588716" y="5706070"/>
            <a:ext cx="1857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903702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Renewal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903702" y="6193393"/>
            <a:ext cx="837819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Target, Achieve, New</a:t>
            </a:r>
            <a:endParaRPr lang="en-US" sz="1750" dirty="0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DA5A57F6-FCE2-4B2C-9C38-68C433FE82D9}"/>
              </a:ext>
            </a:extLst>
          </p:cNvPr>
          <p:cNvSpPr/>
          <p:nvPr/>
        </p:nvSpPr>
        <p:spPr>
          <a:xfrm>
            <a:off x="7799962" y="3159680"/>
            <a:ext cx="27742" cy="4284821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22" name="Shape 5">
            <a:extLst>
              <a:ext uri="{FF2B5EF4-FFF2-40B4-BE49-F238E27FC236}">
                <a16:creationId xmlns:a16="http://schemas.microsoft.com/office/drawing/2014/main" id="{18F619A9-E632-4D52-B800-F2B4197ABFDD}"/>
              </a:ext>
            </a:extLst>
          </p:cNvPr>
          <p:cNvSpPr/>
          <p:nvPr/>
        </p:nvSpPr>
        <p:spPr>
          <a:xfrm>
            <a:off x="7577732" y="265973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pPr algn="ctr"/>
            <a:r>
              <a:rPr lang="en-US" sz="2620" dirty="0">
                <a:solidFill>
                  <a:schemeClr val="tx2">
                    <a:lumMod val="60000"/>
                    <a:lumOff val="40000"/>
                  </a:schemeClr>
                </a:solidFill>
                <a:latin typeface="Lora"/>
                <a:ea typeface="Lora"/>
              </a:rPr>
              <a:t>5</a:t>
            </a:r>
          </a:p>
        </p:txBody>
      </p:sp>
      <p:sp>
        <p:nvSpPr>
          <p:cNvPr id="23" name="Shape 5">
            <a:extLst>
              <a:ext uri="{FF2B5EF4-FFF2-40B4-BE49-F238E27FC236}">
                <a16:creationId xmlns:a16="http://schemas.microsoft.com/office/drawing/2014/main" id="{ECB3738C-6BF1-493E-AD91-B5C2A4C5B9C4}"/>
              </a:ext>
            </a:extLst>
          </p:cNvPr>
          <p:cNvSpPr/>
          <p:nvPr/>
        </p:nvSpPr>
        <p:spPr>
          <a:xfrm>
            <a:off x="7577731" y="41148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pPr algn="ctr"/>
            <a:r>
              <a:rPr lang="en-US" sz="2620" dirty="0">
                <a:solidFill>
                  <a:schemeClr val="tx2">
                    <a:lumMod val="60000"/>
                    <a:lumOff val="40000"/>
                  </a:schemeClr>
                </a:solidFill>
                <a:ea typeface="Lora"/>
              </a:rPr>
              <a:t>6</a:t>
            </a:r>
          </a:p>
        </p:txBody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2702E2D2-D6D9-49CC-80C9-F62A0C081C3B}"/>
              </a:ext>
            </a:extLst>
          </p:cNvPr>
          <p:cNvSpPr/>
          <p:nvPr/>
        </p:nvSpPr>
        <p:spPr>
          <a:xfrm>
            <a:off x="7577730" y="566433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pPr algn="ctr"/>
            <a:r>
              <a:rPr lang="en-US" sz="2620" dirty="0">
                <a:solidFill>
                  <a:schemeClr val="tx2">
                    <a:lumMod val="60000"/>
                    <a:lumOff val="40000"/>
                  </a:schemeClr>
                </a:solidFill>
                <a:ea typeface="Lora"/>
              </a:rPr>
              <a:t>7</a:t>
            </a:r>
          </a:p>
        </p:txBody>
      </p:sp>
      <p:sp>
        <p:nvSpPr>
          <p:cNvPr id="27" name="Shape 4">
            <a:extLst>
              <a:ext uri="{FF2B5EF4-FFF2-40B4-BE49-F238E27FC236}">
                <a16:creationId xmlns:a16="http://schemas.microsoft.com/office/drawing/2014/main" id="{4000AF2C-F557-4DF2-8538-8893B8B102E3}"/>
              </a:ext>
            </a:extLst>
          </p:cNvPr>
          <p:cNvSpPr/>
          <p:nvPr/>
        </p:nvSpPr>
        <p:spPr>
          <a:xfrm>
            <a:off x="8077673" y="2889527"/>
            <a:ext cx="777597" cy="4571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30" name="Shape 4">
            <a:extLst>
              <a:ext uri="{FF2B5EF4-FFF2-40B4-BE49-F238E27FC236}">
                <a16:creationId xmlns:a16="http://schemas.microsoft.com/office/drawing/2014/main" id="{73D788CC-246C-4430-8FB6-16ED6E96F96D}"/>
              </a:ext>
            </a:extLst>
          </p:cNvPr>
          <p:cNvSpPr/>
          <p:nvPr/>
        </p:nvSpPr>
        <p:spPr>
          <a:xfrm>
            <a:off x="8092797" y="5884011"/>
            <a:ext cx="777597" cy="4571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31" name="Shape 4">
            <a:extLst>
              <a:ext uri="{FF2B5EF4-FFF2-40B4-BE49-F238E27FC236}">
                <a16:creationId xmlns:a16="http://schemas.microsoft.com/office/drawing/2014/main" id="{6BA32D3C-E075-463D-AFB7-C1F4C7B16872}"/>
              </a:ext>
            </a:extLst>
          </p:cNvPr>
          <p:cNvSpPr/>
          <p:nvPr/>
        </p:nvSpPr>
        <p:spPr>
          <a:xfrm>
            <a:off x="8092797" y="4380132"/>
            <a:ext cx="777597" cy="45719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FF2403-9EB1-4A9A-82C1-A93535339AAA}"/>
              </a:ext>
            </a:extLst>
          </p:cNvPr>
          <p:cNvSpPr txBox="1"/>
          <p:nvPr/>
        </p:nvSpPr>
        <p:spPr>
          <a:xfrm flipH="1">
            <a:off x="9234429" y="2708315"/>
            <a:ext cx="3989246" cy="7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Yearly Meeting Count</a:t>
            </a:r>
            <a:endParaRPr lang="en-US" sz="2190" dirty="0"/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DE175-5F96-4E7A-8904-9447953F3696}"/>
              </a:ext>
            </a:extLst>
          </p:cNvPr>
          <p:cNvSpPr txBox="1"/>
          <p:nvPr/>
        </p:nvSpPr>
        <p:spPr>
          <a:xfrm>
            <a:off x="9226210" y="4234279"/>
            <a:ext cx="2768978" cy="42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34"/>
              </a:lnSpc>
            </a:pPr>
            <a:r>
              <a:rPr lang="en-US" sz="21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Stage By Revenue</a:t>
            </a:r>
            <a:endParaRPr lang="en-US" sz="219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E982C-45EC-4BA1-B231-5F1245682E2A}"/>
              </a:ext>
            </a:extLst>
          </p:cNvPr>
          <p:cNvSpPr txBox="1"/>
          <p:nvPr/>
        </p:nvSpPr>
        <p:spPr>
          <a:xfrm>
            <a:off x="9226210" y="5755036"/>
            <a:ext cx="3380600" cy="77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34"/>
              </a:lnSpc>
            </a:pPr>
            <a:r>
              <a:rPr lang="en-US" sz="21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 Of Meeting By Account Executive</a:t>
            </a:r>
            <a:endParaRPr lang="en-US" sz="2190" dirty="0"/>
          </a:p>
        </p:txBody>
      </p:sp>
      <p:sp>
        <p:nvSpPr>
          <p:cNvPr id="35" name="Shape 15">
            <a:extLst>
              <a:ext uri="{FF2B5EF4-FFF2-40B4-BE49-F238E27FC236}">
                <a16:creationId xmlns:a16="http://schemas.microsoft.com/office/drawing/2014/main" id="{FFCCD947-6963-4480-A101-19717E6B6712}"/>
              </a:ext>
            </a:extLst>
          </p:cNvPr>
          <p:cNvSpPr/>
          <p:nvPr/>
        </p:nvSpPr>
        <p:spPr>
          <a:xfrm>
            <a:off x="2431673" y="739342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pPr algn="ctr"/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Lora"/>
                <a:ea typeface="Lora"/>
              </a:rPr>
              <a:t>4</a:t>
            </a:r>
          </a:p>
        </p:txBody>
      </p:sp>
      <p:sp>
        <p:nvSpPr>
          <p:cNvPr id="36" name="Shape 15">
            <a:extLst>
              <a:ext uri="{FF2B5EF4-FFF2-40B4-BE49-F238E27FC236}">
                <a16:creationId xmlns:a16="http://schemas.microsoft.com/office/drawing/2014/main" id="{B34CD062-74C1-4877-8785-CDF902959A06}"/>
              </a:ext>
            </a:extLst>
          </p:cNvPr>
          <p:cNvSpPr/>
          <p:nvPr/>
        </p:nvSpPr>
        <p:spPr>
          <a:xfrm>
            <a:off x="7577729" y="743063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63A4A"/>
          </a:solidFill>
          <a:ln/>
        </p:spPr>
        <p:txBody>
          <a:bodyPr/>
          <a:lstStyle/>
          <a:p>
            <a:pPr algn="ctr"/>
            <a:r>
              <a:rPr lang="en-US" sz="2620" dirty="0">
                <a:solidFill>
                  <a:schemeClr val="tx2">
                    <a:lumMod val="60000"/>
                    <a:lumOff val="40000"/>
                  </a:schemeClr>
                </a:solidFill>
                <a:ea typeface="Lora"/>
              </a:rPr>
              <a:t>8</a:t>
            </a:r>
          </a:p>
        </p:txBody>
      </p:sp>
      <p:sp>
        <p:nvSpPr>
          <p:cNvPr id="37" name="Shape 4">
            <a:extLst>
              <a:ext uri="{FF2B5EF4-FFF2-40B4-BE49-F238E27FC236}">
                <a16:creationId xmlns:a16="http://schemas.microsoft.com/office/drawing/2014/main" id="{4DA8285C-9F05-4F02-AFA3-5675FD091841}"/>
              </a:ext>
            </a:extLst>
          </p:cNvPr>
          <p:cNvSpPr/>
          <p:nvPr/>
        </p:nvSpPr>
        <p:spPr>
          <a:xfrm>
            <a:off x="8060168" y="7621428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38" name="Shape 4">
            <a:extLst>
              <a:ext uri="{FF2B5EF4-FFF2-40B4-BE49-F238E27FC236}">
                <a16:creationId xmlns:a16="http://schemas.microsoft.com/office/drawing/2014/main" id="{689E8F4C-7F85-4B30-87A2-8A1CD29BCD7E}"/>
              </a:ext>
            </a:extLst>
          </p:cNvPr>
          <p:cNvSpPr/>
          <p:nvPr/>
        </p:nvSpPr>
        <p:spPr>
          <a:xfrm>
            <a:off x="2931615" y="7625059"/>
            <a:ext cx="777597" cy="27742"/>
          </a:xfrm>
          <a:prstGeom prst="rect">
            <a:avLst/>
          </a:prstGeom>
          <a:solidFill>
            <a:srgbClr val="6EB9FC"/>
          </a:solidFill>
          <a:ln/>
        </p:spPr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BD1E49-A13A-4D31-ABE5-41D84DAC4BD0}"/>
              </a:ext>
            </a:extLst>
          </p:cNvPr>
          <p:cNvSpPr txBox="1"/>
          <p:nvPr/>
        </p:nvSpPr>
        <p:spPr>
          <a:xfrm>
            <a:off x="3903702" y="7267631"/>
            <a:ext cx="2913934" cy="770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34"/>
              </a:lnSpc>
            </a:pPr>
            <a:r>
              <a:rPr lang="en-US" sz="21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 Of Invoice By Account Executive</a:t>
            </a:r>
            <a:endParaRPr lang="en-US" sz="219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6C85D9-B299-48E4-9832-210A5D0ACFD8}"/>
              </a:ext>
            </a:extLst>
          </p:cNvPr>
          <p:cNvSpPr txBox="1"/>
          <p:nvPr/>
        </p:nvSpPr>
        <p:spPr>
          <a:xfrm>
            <a:off x="9132574" y="7366814"/>
            <a:ext cx="3380600" cy="70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9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Top Open Opportunity</a:t>
            </a:r>
            <a:endParaRPr lang="en-US" sz="219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B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E80D8FB3-36CF-4DA9-A69F-438FFBD975F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2348389" y="226111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Analytical Tools</a:t>
            </a:r>
            <a:endParaRPr lang="en-US" sz="4374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288744"/>
            <a:ext cx="555427" cy="5554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3"/>
          <p:cNvSpPr/>
          <p:nvPr/>
        </p:nvSpPr>
        <p:spPr>
          <a:xfrm>
            <a:off x="2348389" y="4066342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Excel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2348389" y="4546759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Spreadsheet software for data analysis and reporting.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28874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066342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SQL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0" name="Text 6"/>
          <p:cNvSpPr/>
          <p:nvPr/>
        </p:nvSpPr>
        <p:spPr>
          <a:xfrm>
            <a:off x="4915019" y="4546759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Structured Query Language for data extraction and manipulation.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28874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066342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Tableau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3" name="Text 8"/>
          <p:cNvSpPr/>
          <p:nvPr/>
        </p:nvSpPr>
        <p:spPr>
          <a:xfrm>
            <a:off x="7481768" y="4546759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visualization and business intelligence platform.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288744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066342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Power BI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6" name="Text 10"/>
          <p:cNvSpPr/>
          <p:nvPr/>
        </p:nvSpPr>
        <p:spPr>
          <a:xfrm>
            <a:off x="10048399" y="4546759"/>
            <a:ext cx="22334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Self-service business analytics and reporting tool.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879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KPI Dashboard</a:t>
            </a:r>
            <a:endParaRPr lang="en-US" sz="4374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8389" y="2937510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159681"/>
            <a:ext cx="34671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Customer Acquisition Cost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2570559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cost of acquiring new customers, important for assessing marketing efficiency.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Net Promoter Score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measure of customer satisfaction and loyalty, indicating the likelihood of referrals.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Combined Ratio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sum of the loss ratio and expense ratio, a key indicator of underwriting profitability.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363A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3080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  <a:latin typeface="Lora" pitchFamily="34" charset="0"/>
                <a:ea typeface="Lora" pitchFamily="34" charset="-122"/>
                <a:cs typeface="Lora" pitchFamily="34" charset="-120"/>
              </a:rPr>
              <a:t>Gross Written Premium</a:t>
            </a:r>
            <a:endParaRPr lang="en-US" sz="2187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40000">
                    <a:srgbClr val="E68FED"/>
                  </a:gs>
                  <a:gs pos="72000">
                    <a:srgbClr val="E68FED"/>
                  </a:gs>
                  <a:gs pos="100000">
                    <a:srgbClr val="F96F72"/>
                  </a:gs>
                </a:gsLst>
                <a:lin ang="0" scaled="1"/>
              </a:gradFill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total amount of premium income before deductions, a measure of business growth.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>
            <a:extLst>
              <a:ext uri="{FF2B5EF4-FFF2-40B4-BE49-F238E27FC236}">
                <a16:creationId xmlns:a16="http://schemas.microsoft.com/office/drawing/2014/main" id="{3C6F7A70-0BED-437E-8DCF-B14C76B1F3E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74798-1FC0-4D61-8742-4C9D930DC71A}"/>
              </a:ext>
            </a:extLst>
          </p:cNvPr>
          <p:cNvSpPr txBox="1"/>
          <p:nvPr/>
        </p:nvSpPr>
        <p:spPr>
          <a:xfrm>
            <a:off x="0" y="-102870"/>
            <a:ext cx="146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</a:rPr>
              <a:t>EXCEL FOR 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0D37F-581D-493C-988F-74DC9146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04"/>
            <a:ext cx="14630400" cy="77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">
            <a:extLst>
              <a:ext uri="{FF2B5EF4-FFF2-40B4-BE49-F238E27FC236}">
                <a16:creationId xmlns:a16="http://schemas.microsoft.com/office/drawing/2014/main" id="{3C6F7A70-0BED-437E-8DCF-B14C76B1F3E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905"/>
            <a:ext cx="14630400" cy="7747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E74798-1FC0-4D61-8742-4C9D930DC71A}"/>
              </a:ext>
            </a:extLst>
          </p:cNvPr>
          <p:cNvSpPr txBox="1"/>
          <p:nvPr/>
        </p:nvSpPr>
        <p:spPr>
          <a:xfrm>
            <a:off x="0" y="-102870"/>
            <a:ext cx="1463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</a:rPr>
              <a:t>TABLEAU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048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43AE0EBA-94FC-42B4-B2FE-910FAAEC033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14630926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49111-86F3-4C77-A0DA-D35F595B4244}"/>
              </a:ext>
            </a:extLst>
          </p:cNvPr>
          <p:cNvSpPr txBox="1"/>
          <p:nvPr/>
        </p:nvSpPr>
        <p:spPr>
          <a:xfrm>
            <a:off x="-526" y="0"/>
            <a:ext cx="14631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0000">
                      <a:srgbClr val="E68FED"/>
                    </a:gs>
                    <a:gs pos="72000">
                      <a:srgbClr val="E68FED"/>
                    </a:gs>
                    <a:gs pos="100000">
                      <a:srgbClr val="F96F72"/>
                    </a:gs>
                  </a:gsLst>
                  <a:lin ang="0" scaled="1"/>
                </a:gradFill>
              </a:rPr>
              <a:t>POWER BI FOR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60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406</Words>
  <Application>Microsoft Office PowerPoint</Application>
  <PresentationFormat>Custom</PresentationFormat>
  <Paragraphs>93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V, Kishan</cp:lastModifiedBy>
  <cp:revision>32</cp:revision>
  <dcterms:created xsi:type="dcterms:W3CDTF">2024-04-25T10:52:51Z</dcterms:created>
  <dcterms:modified xsi:type="dcterms:W3CDTF">2024-04-28T10:52:14Z</dcterms:modified>
</cp:coreProperties>
</file>