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sdx" ContentType="application/vnd.ms-visio.drawing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84" r:id="rId5"/>
    <p:sldId id="285" r:id="rId6"/>
    <p:sldId id="281" r:id="rId7"/>
    <p:sldId id="261" r:id="rId8"/>
    <p:sldId id="262" r:id="rId9"/>
    <p:sldId id="263" r:id="rId10"/>
    <p:sldId id="280" r:id="rId11"/>
    <p:sldId id="264" r:id="rId12"/>
    <p:sldId id="265" r:id="rId13"/>
    <p:sldId id="277" r:id="rId14"/>
    <p:sldId id="278" r:id="rId15"/>
    <p:sldId id="283" r:id="rId16"/>
    <p:sldId id="267" r:id="rId17"/>
    <p:sldId id="268" r:id="rId18"/>
    <p:sldId id="270" r:id="rId19"/>
    <p:sldId id="271" r:id="rId20"/>
    <p:sldId id="282" r:id="rId21"/>
    <p:sldId id="272" r:id="rId22"/>
    <p:sldId id="273" r:id="rId23"/>
    <p:sldId id="274" r:id="rId24"/>
    <p:sldId id="276" r:id="rId25"/>
    <p:sldId id="279" r:id="rId26"/>
    <p:sldId id="275" r:id="rId27"/>
  </p:sldIdLst>
  <p:sldSz cx="9144000" cy="5143500" type="screen16x9"/>
  <p:notesSz cx="6858000" cy="9144000"/>
  <p:embeddedFontLst>
    <p:embeddedFont>
      <p:font typeface="Alfa Slab One" panose="020B0604020202020204" charset="0"/>
      <p:regular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  <p:embeddedFont>
      <p:font typeface="Georgia" panose="02040502050405020303" pitchFamily="18" charset="0"/>
      <p:regular r:id="rId34"/>
      <p:bold r:id="rId35"/>
      <p:italic r:id="rId36"/>
      <p:boldItalic r:id="rId37"/>
    </p:embeddedFont>
    <p:embeddedFont>
      <p:font typeface="ＭＳ Ｐゴシック" panose="020B0600070205080204" pitchFamily="34" charset="-128"/>
      <p:regular r:id="rId38"/>
    </p:embeddedFont>
    <p:embeddedFont>
      <p:font typeface="Cambria" panose="02040503050406030204" pitchFamily="18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F18680-E054-41AD-8BC1-D1AEF772440D}">
  <a:tblStyle styleId="{07E97279-C8D8-479C-AD07-3AA5870A4F4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0687067-996E-4DCB-A22E-77BC362F4D11}" styleName="Table_1"/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7" autoAdjust="0"/>
    <p:restoredTop sz="79174" autoAdjust="0"/>
  </p:normalViewPr>
  <p:slideViewPr>
    <p:cSldViewPr snapToGrid="0">
      <p:cViewPr varScale="1">
        <p:scale>
          <a:sx n="78" d="100"/>
          <a:sy n="78" d="100"/>
        </p:scale>
        <p:origin x="122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37959489084733"/>
          <c:y val="5.4038000449109398E-2"/>
          <c:w val="0.73721051836239149"/>
          <c:h val="0.7644383597366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Ease of Use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Sheet1!$A$2:$A$5</c:f>
              <c:strCache>
                <c:ptCount val="2"/>
                <c:pt idx="0">
                  <c:v>Microsoft Visio</c:v>
                </c:pt>
                <c:pt idx="1">
                  <c:v>Papyrus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AE-42FE-BF8A-910C4FE3DE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Learning Curve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Sheet1!$A$2:$A$5</c:f>
              <c:strCache>
                <c:ptCount val="2"/>
                <c:pt idx="0">
                  <c:v>Microsoft Visio</c:v>
                </c:pt>
                <c:pt idx="1">
                  <c:v>Papyrus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AE-42FE-BF8A-910C4FE3D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59057232"/>
        <c:axId val="-159069744"/>
      </c:barChart>
      <c:catAx>
        <c:axId val="-15905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069744"/>
        <c:crosses val="autoZero"/>
        <c:auto val="1"/>
        <c:lblAlgn val="ctr"/>
        <c:lblOffset val="100"/>
        <c:noMultiLvlLbl val="0"/>
      </c:catAx>
      <c:valAx>
        <c:axId val="-15906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05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6297295499915"/>
          <c:y val="0.91449478815799956"/>
          <c:w val="0.51686554736560042"/>
          <c:h val="7.07860138644414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accent3"/>
      </a:solidFill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35122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95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901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73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913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48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933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40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05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99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939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889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76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0069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067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59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460950" y="1846334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6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36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COEN 6312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MODEL DRIVEN SOFTWARE ENGINEERING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598088" y="283916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" dirty="0"/>
              <a:t>            						      					</a:t>
            </a: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Karishma Jesrani(27276281)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		                      Sukhveer Kaur (27192304)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	                               Shalom Paul (27495994)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		                       Manpreet Singh(27197055)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                                    Het Shah(27184913)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						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 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553200" y="3507475"/>
            <a:ext cx="3389700" cy="107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b="1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BY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 b="1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TEAM- BLEED BLUE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737" y="169325"/>
            <a:ext cx="5602522" cy="140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976312"/>
            <a:ext cx="59245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OCL Constraint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52875" y="1368750"/>
            <a:ext cx="5679435" cy="345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14300" lvl="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 b="1" dirty="0"/>
              <a:t>1. Every user must have a unique user id.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/>
              <a:t> 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/>
              <a:t>Context</a:t>
            </a:r>
            <a:r>
              <a:rPr lang="en" dirty="0"/>
              <a:t> User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/>
              <a:t>Inv:</a:t>
            </a:r>
            <a:r>
              <a:rPr lang="en" dirty="0"/>
              <a:t> self.allinstances-&gt;for all (U1, U2 -&gt;User, U1&lt;&gt;U2 Implies </a:t>
            </a:r>
            <a:r>
              <a:rPr lang="en" dirty="0" smtClean="0"/>
              <a:t>U1.User_id </a:t>
            </a:r>
            <a:r>
              <a:rPr lang="en" dirty="0"/>
              <a:t>&lt;&gt; </a:t>
            </a:r>
            <a:r>
              <a:rPr lang="en" dirty="0" smtClean="0"/>
              <a:t>U2.User_id</a:t>
            </a:r>
            <a:r>
              <a:rPr lang="en" dirty="0"/>
              <a:t>)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lang="en" dirty="0"/>
          </a:p>
          <a:p>
            <a:pPr marL="114300" lvl="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 b="1" dirty="0"/>
              <a:t>2. User must login once in 6 months in order    keep his account active.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/>
              <a:t> 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/>
              <a:t>Context </a:t>
            </a:r>
            <a:r>
              <a:rPr lang="en" dirty="0"/>
              <a:t>User: get_login(a: date) 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/>
              <a:t>Pre:</a:t>
            </a:r>
            <a:r>
              <a:rPr lang="en" dirty="0"/>
              <a:t> self.logindate &lt;= 6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/>
              <a:t>Post: </a:t>
            </a:r>
            <a:r>
              <a:rPr lang="en" dirty="0"/>
              <a:t>login date = logindate@pre +1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dirty="0"/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7" y="127860"/>
            <a:ext cx="2467319" cy="481079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81071" y="846257"/>
            <a:ext cx="6014037" cy="355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manage property according to Status: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Status 1: The Property is “Available to sell”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Status 2: The Property is “Sold Out”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Property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Inv: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self.status = if 1 then self.Available = true and self.soldout = false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	 else if status = if 2 then self.Available = false and self.soldout = true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endif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should enter valid password credential at the time of       Registration.</a:t>
            </a:r>
            <a:endParaRPr lang="en"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User 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password = password.matches((?=.*\d)(?=.*[a-z])(?=.*[A-Z])(?=.*[@#$%]).{6,20})</a:t>
            </a:r>
            <a:endParaRPr lang="en"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lvl="0">
              <a:spcAft>
                <a:spcPts val="0"/>
              </a:spcAft>
              <a:buClr>
                <a:srgbClr val="000000"/>
              </a:buClr>
            </a:pP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 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always should valid status: available or                	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soldout</a:t>
            </a:r>
            <a:endParaRPr lang="en-US"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lvl="0">
              <a:spcAft>
                <a:spcPts val="0"/>
              </a:spcAft>
              <a:buClr>
                <a:srgbClr val="000000"/>
              </a:buClr>
            </a:pP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Context Property</a:t>
            </a:r>
          </a:p>
          <a:p>
            <a:pPr marL="139700" lvl="0">
              <a:spcAft>
                <a:spcPts val="0"/>
              </a:spcAft>
              <a:buClr>
                <a:srgbClr val="000000"/>
              </a:buClr>
            </a:pP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self.status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NotEmpty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lang="en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1165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OCL Constraint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91" y="299813"/>
            <a:ext cx="1725082" cy="1465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239" y="1765362"/>
            <a:ext cx="1379785" cy="1515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13" y="3353346"/>
            <a:ext cx="1552435" cy="166710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9888"/>
            <a:ext cx="8520600" cy="5727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State Diagram 1- User Login</a:t>
            </a:r>
            <a:r>
              <a:rPr lang="en-US" b="1" u="sng" dirty="0"/>
              <a:t/>
            </a:r>
            <a:br>
              <a:rPr lang="en-US" b="1" u="sng" dirty="0"/>
            </a:br>
            <a:endParaRPr lang="en-US" b="1" dirty="0">
              <a:latin typeface="+mn-lt"/>
            </a:endParaRPr>
          </a:p>
        </p:txBody>
      </p:sp>
      <p:pic>
        <p:nvPicPr>
          <p:cNvPr id="4" name="Picture 3" descr="C:\Users\manpreet\Downloads\D4_Sukhve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4813" y="862588"/>
            <a:ext cx="6474373" cy="405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48" y="245329"/>
            <a:ext cx="8520600" cy="57270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State Diagram 2 - Transaction </a:t>
            </a:r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438170"/>
              </p:ext>
            </p:extLst>
          </p:nvPr>
        </p:nvGraphicFramePr>
        <p:xfrm>
          <a:off x="1303283" y="903890"/>
          <a:ext cx="6732107" cy="4035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r:id="rId3" imgW="8267533" imgH="5629454" progId="Visio.Drawing.15">
                  <p:embed/>
                </p:oleObj>
              </mc:Choice>
              <mc:Fallback>
                <p:oleObj r:id="rId3" imgW="8267533" imgH="5629454" progId="Visio.Drawing.15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283" y="903890"/>
                        <a:ext cx="6732107" cy="40359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2548"/>
            <a:ext cx="8520600" cy="5727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State Diagram 3</a:t>
            </a:r>
            <a:r>
              <a:rPr lang="en-US" b="1" dirty="0" smtClean="0">
                <a:latin typeface="+mn-lt"/>
              </a:rPr>
              <a:t>- Enquiry</a:t>
            </a: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73" y="815248"/>
            <a:ext cx="6798654" cy="41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8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Action Specification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11700" y="494350"/>
            <a:ext cx="8520600" cy="43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3D85C6"/>
                </a:solidFill>
                <a:latin typeface="Cambria"/>
                <a:ea typeface="Cambria"/>
                <a:cs typeface="Cambria"/>
                <a:sym typeface="Cambria"/>
              </a:rPr>
              <a:t>1. Creating a new Account and deleting the instance of the class Account.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rgbClr val="3D85C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3D85C6"/>
                </a:solidFill>
                <a:latin typeface="Cambria"/>
                <a:ea typeface="Cambria"/>
                <a:cs typeface="Cambria"/>
                <a:sym typeface="Cambria"/>
              </a:rPr>
              <a:t>2. Increasing the Price of property whose area is between 2000 sqfts and 5000 sqfts by 15%.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29" name="Shape 129"/>
          <p:cNvGraphicFramePr/>
          <p:nvPr>
            <p:extLst>
              <p:ext uri="{D42A27DB-BD31-4B8C-83A1-F6EECF244321}">
                <p14:modId xmlns:p14="http://schemas.microsoft.com/office/powerpoint/2010/main" val="3206860037"/>
              </p:ext>
            </p:extLst>
          </p:nvPr>
        </p:nvGraphicFramePr>
        <p:xfrm>
          <a:off x="870100" y="957075"/>
          <a:ext cx="7239000" cy="2194530"/>
        </p:xfrm>
        <a:graphic>
          <a:graphicData uri="http://schemas.openxmlformats.org/drawingml/2006/table">
            <a:tbl>
              <a:tblPr>
                <a:noFill/>
                <a:tableStyleId>{07E97279-C8D8-479C-AD07-3AA5870A4F4E}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8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Create object instance newAccount of Account; // creates a new instance of the class Account called newAccount.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newAccount.name</a:t>
                      </a:r>
                      <a:r>
                        <a:rPr lang="en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= “Adam”;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newAccount.emailid</a:t>
                      </a:r>
                      <a:r>
                        <a:rPr lang="en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= “Adam.gmail.com”;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newAccount.Login_date</a:t>
                      </a:r>
                      <a:r>
                        <a:rPr lang="en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= “1st January 1956”;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 = newAccount.name; //</a:t>
                      </a:r>
                      <a:r>
                        <a:rPr lang="en" sz="12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x gets the value of the name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y = newAccount.emailid; // </a:t>
                      </a:r>
                      <a:r>
                        <a:rPr lang="en" sz="12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y gets the value of the email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z = newAccount.Login_date; // </a:t>
                      </a:r>
                      <a:r>
                        <a:rPr lang="en" sz="12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z gets the value of the login date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delete object instance newAccount // deletes the object newAccount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" name="Shape 130"/>
          <p:cNvGraphicFramePr/>
          <p:nvPr>
            <p:extLst>
              <p:ext uri="{D42A27DB-BD31-4B8C-83A1-F6EECF244321}">
                <p14:modId xmlns:p14="http://schemas.microsoft.com/office/powerpoint/2010/main" val="2568082390"/>
              </p:ext>
            </p:extLst>
          </p:nvPr>
        </p:nvGraphicFramePr>
        <p:xfrm>
          <a:off x="870100" y="3515025"/>
          <a:ext cx="7239000" cy="1463010"/>
        </p:xfrm>
        <a:graphic>
          <a:graphicData uri="http://schemas.openxmlformats.org/drawingml/2006/table">
            <a:tbl>
              <a:tblPr>
                <a:noFill/>
                <a:tableStyleId>{07E97279-C8D8-479C-AD07-3AA5870A4F4E}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many notSoNewProperty from instances of Property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where selected.area &lt; 5000 and selected.area &gt; 2000;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for each Property in notSoNewPropertys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property.Price = property.Price * 1.15; // increase the price by 15%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end for;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2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37994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DEMONSTRATION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6604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64251" y="202036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Tools Used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34027"/>
              </p:ext>
            </p:extLst>
          </p:nvPr>
        </p:nvGraphicFramePr>
        <p:xfrm>
          <a:off x="683171" y="999653"/>
          <a:ext cx="7882760" cy="367745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9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2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Tools</a:t>
                      </a:r>
                      <a:endParaRPr lang="en-US" sz="1100" b="1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71" marR="55271" marT="73694" marB="7369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Purpose</a:t>
                      </a:r>
                      <a:endParaRPr lang="en-US" sz="1100" b="1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71" marR="55271" marT="73694" marB="7369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Advantages</a:t>
                      </a:r>
                      <a:endParaRPr lang="en-US" sz="1100" b="1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71" marR="55271" marT="73694" marB="7369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Limitations</a:t>
                      </a:r>
                      <a:endParaRPr lang="en-US" sz="1100" b="1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71" marR="55271" marT="73694" marB="7369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OCL Support</a:t>
                      </a:r>
                      <a:endParaRPr lang="en-US" sz="1100" b="1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71" marR="55271" marT="73694" marB="736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1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Microsoft Visio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71" marR="55271" marT="73694" marB="7369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Use -Case Diagram, State Diagram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71" marR="55271" marT="73694" marB="73694"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Times New Roman" panose="02020603050405020304" pitchFamily="18" charset="0"/>
                        <a:buNone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Ease of Learning, Small Learning Curve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71" marR="55271" marT="73694" marB="7369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Difficult to edit the model. (E.g.-resizing or adding new class)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71" marR="55271" marT="73694" marB="7369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No</a:t>
                      </a:r>
                      <a:endParaRPr lang="en-US" sz="1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71" marR="55271" marT="73694" marB="736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Papyrus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71" marR="55271" marT="73694" marB="7369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Class Diagram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71" marR="55271" marT="73694" marB="7369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Extensive   Documentation Available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71" marR="55271" marT="73694" marB="7369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Disabled additional plug-ins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(E.g.- Incubation)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71" marR="55271" marT="73694" marB="7369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Yes</a:t>
                      </a:r>
                      <a:endParaRPr lang="en-US" sz="1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71" marR="55271" marT="73694" marB="736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1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Eclipse IDE 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71" marR="55271" marT="73694" marB="7369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Code Generation, Syntax Error Detection, Tool integration between server and Database</a:t>
                      </a:r>
                      <a:endParaRPr lang="en-US" sz="1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71" marR="55271" marT="73694" marB="7369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Extensive Documentation Available</a:t>
                      </a:r>
                      <a:endParaRPr lang="en-US" sz="1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71" marR="55271" marT="73694" marB="7369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Difficult to comprehend at initial state, Detects limited errors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71" marR="55271" marT="73694" marB="7369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Yes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71" marR="55271" marT="73694" marB="736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699" y="318901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>
                <a:latin typeface="+mj-lt"/>
              </a:rPr>
              <a:t>Ease of Use V/S Learning Curve</a:t>
            </a:r>
            <a:endParaRPr b="1" dirty="0">
              <a:latin typeface="+mj-lt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267017933"/>
              </p:ext>
            </p:extLst>
          </p:nvPr>
        </p:nvGraphicFramePr>
        <p:xfrm>
          <a:off x="651641" y="1152474"/>
          <a:ext cx="7830207" cy="345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39025"/>
            <a:ext cx="8520600" cy="442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➢"/>
            </a:pPr>
            <a:r>
              <a:rPr lang="en" sz="2400" b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Introduction                                 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➢"/>
            </a:pPr>
            <a:r>
              <a:rPr lang="en" sz="2400" b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Purpose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➢"/>
            </a:pPr>
            <a:r>
              <a:rPr lang="en" sz="2400" b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Use Cases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➢"/>
            </a:pPr>
            <a:r>
              <a:rPr lang="en" sz="2400" b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Class Diagram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➢"/>
            </a:pPr>
            <a:r>
              <a:rPr lang="en" sz="2400" b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OCL Constraints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➢"/>
            </a:pPr>
            <a:r>
              <a:rPr lang="en" sz="2400" b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State Diagram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➢"/>
            </a:pPr>
            <a:r>
              <a:rPr lang="en" sz="2400" b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Action Specification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➢"/>
            </a:pPr>
            <a:r>
              <a:rPr lang="en" sz="2400" b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Code Demo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➢"/>
            </a:pPr>
            <a:r>
              <a:rPr lang="en" sz="2400" b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Tools Used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➢"/>
            </a:pPr>
            <a:r>
              <a:rPr lang="en" sz="2400" b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Collaboration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➢"/>
            </a:pPr>
            <a:r>
              <a:rPr lang="en" sz="2400" b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Challenges &amp; Lessons Learnt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➢"/>
            </a:pPr>
            <a:r>
              <a:rPr lang="en" sz="2400" b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mbria"/>
              <a:buChar char="➢"/>
            </a:pPr>
            <a:r>
              <a:rPr lang="en" sz="2400" b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Future Work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675" y="942600"/>
            <a:ext cx="3319150" cy="32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1701" y="35169"/>
            <a:ext cx="2423942" cy="344659"/>
          </a:xfrm>
        </p:spPr>
        <p:txBody>
          <a:bodyPr/>
          <a:lstStyle/>
          <a:p>
            <a:r>
              <a:rPr lang="en-US" b="1" dirty="0">
                <a:latin typeface="+mn-lt"/>
              </a:rPr>
              <a:t>Gantt Chart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4745" y="4723430"/>
            <a:ext cx="156956" cy="1547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81658" y="4723430"/>
            <a:ext cx="160605" cy="1453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7036" y="4723430"/>
            <a:ext cx="177151" cy="1547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9878" y="4723430"/>
            <a:ext cx="160605" cy="145367"/>
          </a:xfrm>
          <a:prstGeom prst="rect">
            <a:avLst/>
          </a:prstGeom>
          <a:solidFill>
            <a:srgbClr val="22F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82622" y="4723430"/>
            <a:ext cx="177151" cy="150055"/>
          </a:xfrm>
          <a:prstGeom prst="rect">
            <a:avLst/>
          </a:prstGeom>
          <a:solidFill>
            <a:srgbClr val="157E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6181" y="4660124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Deliverable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3646" y="4657776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Deliverable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4270" y="4662464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Deliverable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64708" y="4667150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Deliverable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5038" y="4667150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Deliverable 5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4" y="577396"/>
            <a:ext cx="8974025" cy="40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1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Collaboration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950"/>
            <a:ext cx="3544832" cy="275899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107712"/>
              </p:ext>
            </p:extLst>
          </p:nvPr>
        </p:nvGraphicFramePr>
        <p:xfrm>
          <a:off x="3457902" y="1225085"/>
          <a:ext cx="5374398" cy="33048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8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  <a:endParaRPr 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</a:t>
                      </a:r>
                      <a:endParaRPr lang="en-US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kern="0" dirty="0"/>
                        <a:t>Google Drive</a:t>
                      </a:r>
                      <a:endParaRPr lang="en-US" altLang="en-US" b="1" kern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anose="020405030504060302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Updating/Sharing</a:t>
                      </a:r>
                      <a:r>
                        <a:rPr lang="en-US" baseline="0" dirty="0"/>
                        <a:t> documents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kern="0" dirty="0"/>
                        <a:t>WhatsApp</a:t>
                      </a:r>
                      <a:endParaRPr lang="en-US" altLang="en-US" b="1" kern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anose="020405030504060302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Messaging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881">
                <a:tc>
                  <a:txBody>
                    <a:bodyPr/>
                    <a:lstStyle/>
                    <a:p>
                      <a:pPr algn="l">
                        <a:buFont typeface="Wingdings" panose="05000000000000000000" pitchFamily="2" charset="2"/>
                        <a:buNone/>
                      </a:pPr>
                      <a:r>
                        <a:rPr lang="en-US" altLang="en-US" kern="0" dirty="0"/>
                        <a:t>Email</a:t>
                      </a:r>
                      <a:endParaRPr lang="en-US" altLang="en-US" b="1" kern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anose="020405030504060302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Exchange of Documents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350"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  <a:r>
                        <a:rPr lang="en-US" baseline="0" dirty="0"/>
                        <a:t> of work/ Uploading deliverables and individual Work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24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69598"/>
            <a:ext cx="8520600" cy="5727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Lesson Learnt and 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02349"/>
            <a:ext cx="8520600" cy="34164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mbria" pitchFamily="18" charset="0"/>
              </a:rPr>
              <a:t>Team work and collaboration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mbria" pitchFamily="18" charset="0"/>
              </a:rPr>
              <a:t>Experience and understanding at design level.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mbria" pitchFamily="18" charset="0"/>
              </a:rPr>
              <a:t>Acquired new Concepts : Generation of code from Model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mbria" pitchFamily="18" charset="0"/>
              </a:rPr>
              <a:t>Experience new tool- Papyrus.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Cambria" pitchFamily="18" charset="0"/>
              </a:rPr>
              <a:t>But at the same time,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mbria" pitchFamily="18" charset="0"/>
              </a:rPr>
              <a:t>No concrete documentation for certain tools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mbria" pitchFamily="18" charset="0"/>
              </a:rPr>
              <a:t>Selection of best tools for diagrams was somehow sensitive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mbria" pitchFamily="18" charset="0"/>
              </a:rPr>
              <a:t>No Sample project available to study.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10" y="1304820"/>
            <a:ext cx="2235752" cy="223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2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24955"/>
            <a:ext cx="8520600" cy="5727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97655"/>
            <a:ext cx="8520600" cy="3416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A lot of learning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Extensive knowledge about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Use case Diagram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Class Diagram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State Diagram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OCL Constraint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Action Semantics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Professionalism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Work ethics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48" y="1089061"/>
            <a:ext cx="3369924" cy="342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2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Future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660992" cy="34164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rPr>
              <a:t>Extending the system to add new functionality</a:t>
            </a:r>
            <a:endParaRPr lang="en-US" dirty="0">
              <a:solidFill>
                <a:schemeClr val="tx2">
                  <a:lumMod val="10000"/>
                </a:scheme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Security enhancement.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Improving all the concepts including Classes, Code enhancing, constraining precisely so as to keep the system more authenticated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92" y="821933"/>
            <a:ext cx="3308279" cy="342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60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05" y="356051"/>
            <a:ext cx="8532895" cy="51789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05" y="1027688"/>
            <a:ext cx="8532895" cy="372233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rPr>
              <a:t>State Diagram: http://en.wikipedia.org/wiki/State_diagram Action Semantic: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rPr>
              <a:t>Executable UML: A Foundation for Model-Driven Architecture” by S. Mellor and M.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rPr>
              <a:t>Balcer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rPr>
              <a:t>- Chapter7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rPr>
              <a:t>COEN6312 Winter 2016. Lecture notes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rPr>
              <a:t>Structuring Use Cases with Goal http://www.uio.no/studier/emner/matnat/ifi/INF5120/v04/undervisningsmateriale/UseCases.pdf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</a:rPr>
              <a:t>Stakeholder Identification in the Requirements Engineering Process http://discovery.ucl.ac.uk/744/1/1.7_stake.pdf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+mn-lt"/>
              </a:rPr>
              <a:t>THANK YOU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70" y="1315252"/>
            <a:ext cx="3832259" cy="306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27314" y="1570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>
                <a:latin typeface="Arial"/>
                <a:ea typeface="Arial"/>
                <a:cs typeface="Arial"/>
                <a:sym typeface="Arial"/>
              </a:rPr>
              <a:t>Vision</a:t>
            </a:r>
            <a:endParaRPr lang="en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925" y="553200"/>
            <a:ext cx="3671074" cy="34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311700" y="729750"/>
            <a:ext cx="52320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600"/>
              </a:spcBef>
              <a:buSzPct val="100000"/>
              <a:buFont typeface="Cambria"/>
              <a:buChar char="➢"/>
            </a:pPr>
            <a:r>
              <a:rPr lang="en" sz="2400" dirty="0">
                <a:latin typeface="Cambria"/>
                <a:ea typeface="Cambria"/>
                <a:cs typeface="Cambria"/>
                <a:sym typeface="Cambria"/>
              </a:rPr>
              <a:t>Online Real Estate </a:t>
            </a:r>
            <a:r>
              <a:rPr lang="en" sz="2400" dirty="0" smtClean="0">
                <a:latin typeface="Cambria"/>
                <a:ea typeface="Cambria"/>
                <a:cs typeface="Cambria"/>
                <a:sym typeface="Cambria"/>
              </a:rPr>
              <a:t>System- allows </a:t>
            </a:r>
            <a:r>
              <a:rPr lang="en" sz="2400" dirty="0">
                <a:latin typeface="Cambria"/>
                <a:ea typeface="Cambria"/>
                <a:cs typeface="Cambria"/>
                <a:sym typeface="Cambria"/>
              </a:rPr>
              <a:t>users to </a:t>
            </a:r>
            <a:r>
              <a:rPr lang="en" sz="2400" b="1" dirty="0">
                <a:latin typeface="Cambria"/>
                <a:ea typeface="Cambria"/>
                <a:cs typeface="Cambria"/>
                <a:sym typeface="Cambria"/>
              </a:rPr>
              <a:t>Buy and Sell </a:t>
            </a:r>
            <a:r>
              <a:rPr lang="en" sz="2400" dirty="0">
                <a:latin typeface="Cambria"/>
                <a:ea typeface="Cambria"/>
                <a:cs typeface="Cambria"/>
                <a:sym typeface="Cambria"/>
              </a:rPr>
              <a:t>Properties.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600"/>
              </a:spcBef>
              <a:buSzPct val="100000"/>
              <a:buFont typeface="Cambria"/>
              <a:buChar char="➢"/>
            </a:pPr>
            <a:r>
              <a:rPr lang="en" sz="2400" dirty="0" smtClean="0">
                <a:latin typeface="Cambria"/>
                <a:ea typeface="Cambria"/>
                <a:cs typeface="Cambria"/>
                <a:sym typeface="Cambria"/>
              </a:rPr>
              <a:t>Clean Design to model the system.</a:t>
            </a:r>
            <a:endParaRPr lang="en" sz="2400" dirty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1200"/>
              </a:spcBef>
              <a:buSzPct val="100000"/>
              <a:buFont typeface="Cambria"/>
              <a:buChar char="➢"/>
            </a:pPr>
            <a:r>
              <a:rPr lang="en" sz="2400" dirty="0" smtClean="0">
                <a:latin typeface="Cambria"/>
                <a:ea typeface="Cambria"/>
                <a:cs typeface="Cambria"/>
                <a:sym typeface="Cambria"/>
              </a:rPr>
              <a:t>Learn and apply concepts studied</a:t>
            </a:r>
          </a:p>
          <a:p>
            <a:pPr marL="457200" lvl="0" indent="-381000" algn="just" rtl="0">
              <a:lnSpc>
                <a:spcPct val="115000"/>
              </a:lnSpc>
              <a:spcBef>
                <a:spcPts val="1200"/>
              </a:spcBef>
              <a:buSzPct val="100000"/>
              <a:buFont typeface="Cambria"/>
              <a:buChar char="➢"/>
            </a:pPr>
            <a:r>
              <a:rPr lang="en" sz="2400" dirty="0" smtClean="0">
                <a:latin typeface="Cambria"/>
                <a:ea typeface="Cambria"/>
                <a:cs typeface="Cambria"/>
                <a:sym typeface="Cambria"/>
              </a:rPr>
              <a:t>Use of new plugin Papyrus to create code from domain model</a:t>
            </a:r>
            <a:endParaRPr lang="en" sz="2400" dirty="0">
              <a:latin typeface="Cambria"/>
              <a:ea typeface="Cambria"/>
              <a:cs typeface="Cambria"/>
              <a:sym typeface="Cambria"/>
            </a:endParaRPr>
          </a:p>
          <a:p>
            <a:pPr lvl="0" algn="just" rtl="0">
              <a:lnSpc>
                <a:spcPct val="115000"/>
              </a:lnSpc>
              <a:spcBef>
                <a:spcPts val="1200"/>
              </a:spcBef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43231" y="2873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b="1" dirty="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b="1" dirty="0" smtClean="0">
                <a:latin typeface="Arial"/>
                <a:ea typeface="Arial"/>
                <a:cs typeface="Arial"/>
                <a:sym typeface="Arial"/>
              </a:rPr>
              <a:t>oncept</a:t>
            </a:r>
            <a:endParaRPr lang="en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750" y="1182354"/>
            <a:ext cx="2619375" cy="23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258950" y="1482900"/>
            <a:ext cx="5390700" cy="366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61950" rtl="0">
              <a:lnSpc>
                <a:spcPct val="115000"/>
              </a:lnSpc>
              <a:spcBef>
                <a:spcPts val="1200"/>
              </a:spcBef>
              <a:buSzPct val="100000"/>
              <a:buFont typeface="Cambria"/>
              <a:buChar char="➢"/>
            </a:pPr>
            <a:r>
              <a:rPr lang="en" sz="2100" dirty="0">
                <a:latin typeface="Cambria"/>
                <a:ea typeface="Cambria"/>
                <a:cs typeface="Cambria"/>
                <a:sym typeface="Cambria"/>
              </a:rPr>
              <a:t>A 24*7 running system.</a:t>
            </a:r>
          </a:p>
          <a:p>
            <a:pPr marL="457200" lvl="0" indent="-361950" rtl="0">
              <a:lnSpc>
                <a:spcPct val="115000"/>
              </a:lnSpc>
              <a:spcBef>
                <a:spcPts val="1200"/>
              </a:spcBef>
              <a:buSzPct val="100000"/>
              <a:buFont typeface="Cambria"/>
              <a:buChar char="➢"/>
            </a:pPr>
            <a:r>
              <a:rPr lang="en" sz="2100" dirty="0">
                <a:latin typeface="Cambria"/>
                <a:ea typeface="Cambria"/>
                <a:cs typeface="Cambria"/>
                <a:sym typeface="Cambria"/>
              </a:rPr>
              <a:t>Secure and fast browsing.</a:t>
            </a:r>
          </a:p>
          <a:p>
            <a:pPr marL="457200" lvl="0" indent="-361950" rtl="0">
              <a:lnSpc>
                <a:spcPct val="115000"/>
              </a:lnSpc>
              <a:spcBef>
                <a:spcPts val="1200"/>
              </a:spcBef>
              <a:buSzPct val="100000"/>
              <a:buFont typeface="Cambria"/>
              <a:buChar char="➢"/>
            </a:pPr>
            <a:r>
              <a:rPr lang="en" sz="2100" dirty="0">
                <a:latin typeface="Cambria"/>
                <a:ea typeface="Cambria"/>
                <a:cs typeface="Cambria"/>
                <a:sym typeface="Cambria"/>
              </a:rPr>
              <a:t>System should run on any operating system</a:t>
            </a:r>
            <a:r>
              <a:rPr lang="en" sz="2100" dirty="0" smtClean="0">
                <a:latin typeface="Cambria"/>
                <a:ea typeface="Cambria"/>
                <a:cs typeface="Cambria"/>
                <a:sym typeface="Cambria"/>
              </a:rPr>
              <a:t>.</a:t>
            </a:r>
            <a:endParaRPr lang="en" sz="2100" dirty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1950" rtl="0">
              <a:lnSpc>
                <a:spcPct val="115000"/>
              </a:lnSpc>
              <a:spcBef>
                <a:spcPts val="1200"/>
              </a:spcBef>
              <a:buSzPct val="100000"/>
              <a:buFont typeface="Cambria"/>
              <a:buChar char="➢"/>
            </a:pPr>
            <a:r>
              <a:rPr lang="en-US" sz="2100" dirty="0" smtClean="0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2100" dirty="0" smtClean="0">
                <a:latin typeface="Cambria"/>
                <a:ea typeface="Cambria"/>
                <a:cs typeface="Cambria"/>
                <a:sym typeface="Cambria"/>
              </a:rPr>
              <a:t>espond as per user request </a:t>
            </a:r>
            <a:endParaRPr lang="en" sz="2100" dirty="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61950" rtl="0">
              <a:lnSpc>
                <a:spcPct val="115000"/>
              </a:lnSpc>
              <a:spcBef>
                <a:spcPts val="1200"/>
              </a:spcBef>
              <a:buSzPct val="100000"/>
              <a:buFont typeface="Cambria"/>
              <a:buChar char="➢"/>
            </a:pPr>
            <a:r>
              <a:rPr lang="en" sz="2100" dirty="0">
                <a:latin typeface="Cambria"/>
                <a:ea typeface="Cambria"/>
                <a:cs typeface="Cambria"/>
                <a:sym typeface="Cambria"/>
              </a:rPr>
              <a:t>User friendly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0857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3369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Project Functionalities</a:t>
            </a:r>
          </a:p>
          <a:p>
            <a:pPr lvl="0">
              <a:spcBef>
                <a:spcPts val="0"/>
              </a:spcBef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000" y="1485625"/>
            <a:ext cx="2467999" cy="217224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311700" y="909600"/>
            <a:ext cx="6785700" cy="423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1200"/>
              </a:spcBef>
              <a:buSzPct val="100000"/>
              <a:buChar char="➢"/>
            </a:pP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Various kinds of </a:t>
            </a:r>
            <a:r>
              <a:rPr lang="en" sz="2000" b="1" dirty="0">
                <a:latin typeface="Cambria"/>
                <a:ea typeface="Cambria"/>
                <a:cs typeface="Cambria"/>
                <a:sym typeface="Cambria"/>
              </a:rPr>
              <a:t>properties </a:t>
            </a: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to choose from.</a:t>
            </a:r>
          </a:p>
          <a:p>
            <a:pPr marL="457200" lvl="0" indent="-355600" rtl="0">
              <a:lnSpc>
                <a:spcPct val="115000"/>
              </a:lnSpc>
              <a:spcBef>
                <a:spcPts val="1200"/>
              </a:spcBef>
              <a:buSzPct val="100000"/>
              <a:buChar char="➢"/>
            </a:pP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 User can select either to </a:t>
            </a:r>
            <a:r>
              <a:rPr lang="en" sz="2000" b="1" dirty="0">
                <a:latin typeface="Cambria"/>
                <a:ea typeface="Cambria"/>
                <a:cs typeface="Cambria"/>
                <a:sym typeface="Cambria"/>
              </a:rPr>
              <a:t>buy or rent </a:t>
            </a: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the property.</a:t>
            </a:r>
          </a:p>
          <a:p>
            <a:pPr marL="457200" lvl="0" indent="-355600" rtl="0">
              <a:lnSpc>
                <a:spcPct val="115000"/>
              </a:lnSpc>
              <a:spcBef>
                <a:spcPts val="1200"/>
              </a:spcBef>
              <a:buSzPct val="100000"/>
              <a:buChar char="➢"/>
            </a:pP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User can contact the </a:t>
            </a:r>
            <a:r>
              <a:rPr lang="en" sz="2000" b="1" dirty="0">
                <a:latin typeface="Cambria"/>
                <a:ea typeface="Cambria"/>
                <a:cs typeface="Cambria"/>
                <a:sym typeface="Cambria"/>
              </a:rPr>
              <a:t>Admin</a:t>
            </a: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 by sending and receiving messages.</a:t>
            </a:r>
          </a:p>
          <a:p>
            <a:pPr marL="457200" lvl="0" indent="-355600" rtl="0">
              <a:lnSpc>
                <a:spcPct val="115000"/>
              </a:lnSpc>
              <a:spcBef>
                <a:spcPts val="1200"/>
              </a:spcBef>
              <a:buSzPct val="100000"/>
              <a:buChar char="➢"/>
            </a:pP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He/ she can </a:t>
            </a:r>
            <a:r>
              <a:rPr lang="en" sz="2000" b="1" dirty="0">
                <a:latin typeface="Cambria"/>
                <a:ea typeface="Cambria"/>
                <a:cs typeface="Cambria"/>
                <a:sym typeface="Cambria"/>
              </a:rPr>
              <a:t>filter</a:t>
            </a: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 the properties based on his/ her required type, location, size, price, etc.</a:t>
            </a:r>
          </a:p>
          <a:p>
            <a:pPr marL="457200" lvl="0" indent="-355600" rtl="0">
              <a:lnSpc>
                <a:spcPct val="115000"/>
              </a:lnSpc>
              <a:spcBef>
                <a:spcPts val="1200"/>
              </a:spcBef>
              <a:buSzPct val="100000"/>
              <a:buChar char="➢"/>
            </a:pP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The user can make an offer on the property.</a:t>
            </a:r>
          </a:p>
          <a:p>
            <a:pPr marL="457200" lvl="0" indent="-355600" rtl="0">
              <a:lnSpc>
                <a:spcPct val="115000"/>
              </a:lnSpc>
              <a:spcBef>
                <a:spcPts val="1200"/>
              </a:spcBef>
              <a:buSzPct val="100000"/>
              <a:buChar char="➢"/>
            </a:pP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The admin can activate or de-activate the user.</a:t>
            </a:r>
          </a:p>
          <a:p>
            <a:pPr marL="457200" lvl="0" indent="-355600" rtl="0">
              <a:lnSpc>
                <a:spcPct val="115000"/>
              </a:lnSpc>
              <a:spcBef>
                <a:spcPts val="1200"/>
              </a:spcBef>
              <a:buSzPct val="100000"/>
              <a:buChar char="➢"/>
            </a:pP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The admin can post, edit, delete advertisements.</a:t>
            </a:r>
          </a:p>
          <a:p>
            <a:pPr marL="457200" lvl="0" indent="-355600" rtl="0">
              <a:lnSpc>
                <a:spcPct val="115000"/>
              </a:lnSpc>
              <a:spcBef>
                <a:spcPts val="1200"/>
              </a:spcBef>
              <a:buSzPct val="100000"/>
              <a:buChar char="➢"/>
            </a:pPr>
            <a:r>
              <a:rPr lang="en" sz="2000" dirty="0">
                <a:latin typeface="Cambria"/>
                <a:ea typeface="Cambria"/>
                <a:cs typeface="Cambria"/>
                <a:sym typeface="Cambria"/>
              </a:rPr>
              <a:t>The admin can contact any user on the site.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971021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Use Case Diagram 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74" y="564950"/>
            <a:ext cx="7426901" cy="457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52850" y="209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Fully Dressed Use Case</a:t>
            </a:r>
            <a:r>
              <a:rPr lang="en"/>
              <a:t> 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55" y="782325"/>
            <a:ext cx="4646946" cy="421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086" y="714703"/>
            <a:ext cx="4495913" cy="43401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6385" y="-68329"/>
            <a:ext cx="8520600" cy="5727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Class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91" y="504371"/>
            <a:ext cx="7638639" cy="452468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753</Words>
  <Application>Microsoft Office PowerPoint</Application>
  <PresentationFormat>On-screen Show (16:9)</PresentationFormat>
  <Paragraphs>185</Paragraphs>
  <Slides>26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Alfa Slab One</vt:lpstr>
      <vt:lpstr>Times New Roman</vt:lpstr>
      <vt:lpstr>Proxima Nova</vt:lpstr>
      <vt:lpstr>Georgia</vt:lpstr>
      <vt:lpstr>Arial</vt:lpstr>
      <vt:lpstr>ＭＳ Ｐゴシック</vt:lpstr>
      <vt:lpstr>Wingdings</vt:lpstr>
      <vt:lpstr>Cambria</vt:lpstr>
      <vt:lpstr>Calibri</vt:lpstr>
      <vt:lpstr>gameday</vt:lpstr>
      <vt:lpstr>Visio.Drawing.15</vt:lpstr>
      <vt:lpstr>  COEN 6312 MODEL DRIVEN SOFTWARE ENGINEERING</vt:lpstr>
      <vt:lpstr>PowerPoint Presentation</vt:lpstr>
      <vt:lpstr>Vision</vt:lpstr>
      <vt:lpstr>PowerPoint Presentation</vt:lpstr>
      <vt:lpstr>Concept</vt:lpstr>
      <vt:lpstr>Project Functionalities </vt:lpstr>
      <vt:lpstr>Use Case Diagram </vt:lpstr>
      <vt:lpstr>Fully Dressed Use Case </vt:lpstr>
      <vt:lpstr>Class Diagram</vt:lpstr>
      <vt:lpstr>PowerPoint Presentation</vt:lpstr>
      <vt:lpstr>OCL Constraint</vt:lpstr>
      <vt:lpstr>OCL Constraint</vt:lpstr>
      <vt:lpstr>State Diagram 1- User Login </vt:lpstr>
      <vt:lpstr>State Diagram 2 - Transaction </vt:lpstr>
      <vt:lpstr>State Diagram 3- Enquiry</vt:lpstr>
      <vt:lpstr>Action Specification</vt:lpstr>
      <vt:lpstr>DEMONSTRATION</vt:lpstr>
      <vt:lpstr>Tools Used</vt:lpstr>
      <vt:lpstr>Ease of Use V/S Learning Curve</vt:lpstr>
      <vt:lpstr>Gantt Chart</vt:lpstr>
      <vt:lpstr>Collaboration </vt:lpstr>
      <vt:lpstr>Lesson Learnt and Challenges</vt:lpstr>
      <vt:lpstr>Conclusion</vt:lpstr>
      <vt:lpstr>Future Work</vt:lpstr>
      <vt:lpstr>Reference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COEN 6312 MODEL DRIVEN SOFTWARE ENGINEERING</dc:title>
  <dc:creator>Karishma</dc:creator>
  <cp:lastModifiedBy>AS</cp:lastModifiedBy>
  <cp:revision>48</cp:revision>
  <dcterms:modified xsi:type="dcterms:W3CDTF">2016-04-08T23:07:49Z</dcterms:modified>
</cp:coreProperties>
</file>