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914400" y="2130426"/>
            <a:ext cx="10363200" cy="147002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963084" y="4406903"/>
            <a:ext cx="10363201" cy="1362077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8" indent="-320038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93367" y="1535111"/>
            <a:ext cx="5389036" cy="639765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609601" y="273050"/>
            <a:ext cx="4011086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609601" y="1435103"/>
            <a:ext cx="4011086" cy="4691063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2389715" y="4800600"/>
            <a:ext cx="7315202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2389715" y="612775"/>
            <a:ext cx="7315202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2389715" y="5367337"/>
            <a:ext cx="7315202" cy="8048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308747" y="6404296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98989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TradeGothic"/>
          <a:ea typeface="TradeGothic"/>
          <a:cs typeface="TradeGothic"/>
          <a:sym typeface="TradeGothic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TradeGothic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hyperlink" Target="https://karishma9142.github.io/SIH2k25/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2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24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95" name="Freeform: Shape 26"/>
          <p:cNvSpPr/>
          <p:nvPr/>
        </p:nvSpPr>
        <p:spPr>
          <a:xfrm>
            <a:off x="7324925" y="931529"/>
            <a:ext cx="4638605" cy="51549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23" h="21600" fill="norm" stroke="1" extrusionOk="0">
                <a:moveTo>
                  <a:pt x="1264" y="13095"/>
                </a:moveTo>
                <a:cubicBezTo>
                  <a:pt x="1264" y="13095"/>
                  <a:pt x="1264" y="13095"/>
                  <a:pt x="3126" y="13095"/>
                </a:cubicBezTo>
                <a:cubicBezTo>
                  <a:pt x="3243" y="13095"/>
                  <a:pt x="3355" y="13172"/>
                  <a:pt x="3412" y="13298"/>
                </a:cubicBezTo>
                <a:cubicBezTo>
                  <a:pt x="3412" y="13298"/>
                  <a:pt x="3412" y="13298"/>
                  <a:pt x="4345" y="15232"/>
                </a:cubicBezTo>
                <a:cubicBezTo>
                  <a:pt x="4405" y="15353"/>
                  <a:pt x="4405" y="15507"/>
                  <a:pt x="4345" y="15628"/>
                </a:cubicBezTo>
                <a:cubicBezTo>
                  <a:pt x="4345" y="15628"/>
                  <a:pt x="4345" y="15628"/>
                  <a:pt x="3412" y="17563"/>
                </a:cubicBezTo>
                <a:cubicBezTo>
                  <a:pt x="3355" y="17688"/>
                  <a:pt x="3243" y="17765"/>
                  <a:pt x="3126" y="17765"/>
                </a:cubicBezTo>
                <a:cubicBezTo>
                  <a:pt x="3126" y="17765"/>
                  <a:pt x="3126" y="17765"/>
                  <a:pt x="1264" y="17765"/>
                </a:cubicBezTo>
                <a:cubicBezTo>
                  <a:pt x="1143" y="17765"/>
                  <a:pt x="1035" y="17688"/>
                  <a:pt x="974" y="17563"/>
                </a:cubicBezTo>
                <a:cubicBezTo>
                  <a:pt x="974" y="17563"/>
                  <a:pt x="974" y="17563"/>
                  <a:pt x="45" y="15628"/>
                </a:cubicBezTo>
                <a:cubicBezTo>
                  <a:pt x="-15" y="15507"/>
                  <a:pt x="-15" y="15353"/>
                  <a:pt x="45" y="15232"/>
                </a:cubicBezTo>
                <a:cubicBezTo>
                  <a:pt x="45" y="15232"/>
                  <a:pt x="45" y="15232"/>
                  <a:pt x="974" y="13298"/>
                </a:cubicBezTo>
                <a:cubicBezTo>
                  <a:pt x="1035" y="13172"/>
                  <a:pt x="1143" y="13095"/>
                  <a:pt x="1264" y="13095"/>
                </a:cubicBezTo>
                <a:close/>
                <a:moveTo>
                  <a:pt x="8664" y="2389"/>
                </a:moveTo>
                <a:cubicBezTo>
                  <a:pt x="8664" y="2389"/>
                  <a:pt x="8664" y="2389"/>
                  <a:pt x="9622" y="2389"/>
                </a:cubicBezTo>
                <a:lnTo>
                  <a:pt x="9733" y="2389"/>
                </a:lnTo>
                <a:lnTo>
                  <a:pt x="9840" y="2610"/>
                </a:lnTo>
                <a:cubicBezTo>
                  <a:pt x="9988" y="2917"/>
                  <a:pt x="10161" y="3275"/>
                  <a:pt x="10362" y="3692"/>
                </a:cubicBezTo>
                <a:cubicBezTo>
                  <a:pt x="10454" y="3877"/>
                  <a:pt x="10454" y="4113"/>
                  <a:pt x="10362" y="4298"/>
                </a:cubicBezTo>
                <a:cubicBezTo>
                  <a:pt x="10362" y="4298"/>
                  <a:pt x="10362" y="4298"/>
                  <a:pt x="8933" y="7261"/>
                </a:cubicBezTo>
                <a:cubicBezTo>
                  <a:pt x="8847" y="7453"/>
                  <a:pt x="8674" y="7571"/>
                  <a:pt x="8496" y="7571"/>
                </a:cubicBezTo>
                <a:cubicBezTo>
                  <a:pt x="8496" y="7571"/>
                  <a:pt x="8496" y="7571"/>
                  <a:pt x="5644" y="7571"/>
                </a:cubicBezTo>
                <a:cubicBezTo>
                  <a:pt x="5598" y="7571"/>
                  <a:pt x="5553" y="7564"/>
                  <a:pt x="5510" y="7550"/>
                </a:cubicBezTo>
                <a:lnTo>
                  <a:pt x="5417" y="7503"/>
                </a:lnTo>
                <a:lnTo>
                  <a:pt x="5474" y="7386"/>
                </a:lnTo>
                <a:cubicBezTo>
                  <a:pt x="5984" y="6323"/>
                  <a:pt x="6637" y="4963"/>
                  <a:pt x="7473" y="3222"/>
                </a:cubicBezTo>
                <a:cubicBezTo>
                  <a:pt x="7721" y="2706"/>
                  <a:pt x="8168" y="2389"/>
                  <a:pt x="8664" y="2389"/>
                </a:cubicBezTo>
                <a:close/>
                <a:moveTo>
                  <a:pt x="5475" y="0"/>
                </a:moveTo>
                <a:cubicBezTo>
                  <a:pt x="5475" y="0"/>
                  <a:pt x="5475" y="0"/>
                  <a:pt x="8692" y="0"/>
                </a:cubicBezTo>
                <a:cubicBezTo>
                  <a:pt x="8893" y="0"/>
                  <a:pt x="9088" y="133"/>
                  <a:pt x="9185" y="350"/>
                </a:cubicBezTo>
                <a:cubicBezTo>
                  <a:pt x="9185" y="350"/>
                  <a:pt x="9185" y="350"/>
                  <a:pt x="10050" y="2143"/>
                </a:cubicBezTo>
                <a:lnTo>
                  <a:pt x="10147" y="2345"/>
                </a:lnTo>
                <a:lnTo>
                  <a:pt x="9707" y="2345"/>
                </a:lnTo>
                <a:lnTo>
                  <a:pt x="9550" y="2018"/>
                </a:lnTo>
                <a:cubicBezTo>
                  <a:pt x="8947" y="768"/>
                  <a:pt x="8947" y="768"/>
                  <a:pt x="8947" y="768"/>
                </a:cubicBezTo>
                <a:cubicBezTo>
                  <a:pt x="8860" y="576"/>
                  <a:pt x="8688" y="458"/>
                  <a:pt x="8509" y="458"/>
                </a:cubicBezTo>
                <a:cubicBezTo>
                  <a:pt x="5658" y="458"/>
                  <a:pt x="5658" y="458"/>
                  <a:pt x="5658" y="458"/>
                </a:cubicBezTo>
                <a:cubicBezTo>
                  <a:pt x="5473" y="458"/>
                  <a:pt x="5306" y="576"/>
                  <a:pt x="5214" y="768"/>
                </a:cubicBezTo>
                <a:cubicBezTo>
                  <a:pt x="3791" y="3731"/>
                  <a:pt x="3791" y="3731"/>
                  <a:pt x="3791" y="3731"/>
                </a:cubicBezTo>
                <a:cubicBezTo>
                  <a:pt x="3699" y="3916"/>
                  <a:pt x="3699" y="4152"/>
                  <a:pt x="3791" y="4337"/>
                </a:cubicBezTo>
                <a:cubicBezTo>
                  <a:pt x="5214" y="7300"/>
                  <a:pt x="5214" y="7300"/>
                  <a:pt x="5214" y="7300"/>
                </a:cubicBezTo>
                <a:cubicBezTo>
                  <a:pt x="5260" y="7396"/>
                  <a:pt x="5325" y="7474"/>
                  <a:pt x="5401" y="7527"/>
                </a:cubicBezTo>
                <a:lnTo>
                  <a:pt x="5423" y="7538"/>
                </a:lnTo>
                <a:lnTo>
                  <a:pt x="5307" y="7780"/>
                </a:lnTo>
                <a:lnTo>
                  <a:pt x="5220" y="7960"/>
                </a:lnTo>
                <a:lnTo>
                  <a:pt x="5310" y="8005"/>
                </a:lnTo>
                <a:cubicBezTo>
                  <a:pt x="5358" y="8021"/>
                  <a:pt x="5409" y="8029"/>
                  <a:pt x="5461" y="8029"/>
                </a:cubicBezTo>
                <a:cubicBezTo>
                  <a:pt x="8678" y="8029"/>
                  <a:pt x="8678" y="8029"/>
                  <a:pt x="8678" y="8029"/>
                </a:cubicBezTo>
                <a:cubicBezTo>
                  <a:pt x="8880" y="8029"/>
                  <a:pt x="9074" y="7896"/>
                  <a:pt x="9172" y="7679"/>
                </a:cubicBezTo>
                <a:cubicBezTo>
                  <a:pt x="10783" y="4337"/>
                  <a:pt x="10783" y="4337"/>
                  <a:pt x="10783" y="4337"/>
                </a:cubicBezTo>
                <a:cubicBezTo>
                  <a:pt x="10888" y="4128"/>
                  <a:pt x="10888" y="3862"/>
                  <a:pt x="10783" y="3653"/>
                </a:cubicBezTo>
                <a:cubicBezTo>
                  <a:pt x="10582" y="3235"/>
                  <a:pt x="10406" y="2870"/>
                  <a:pt x="10251" y="2550"/>
                </a:cubicBezTo>
                <a:lnTo>
                  <a:pt x="10173" y="2389"/>
                </a:lnTo>
                <a:lnTo>
                  <a:pt x="10534" y="2389"/>
                </a:lnTo>
                <a:cubicBezTo>
                  <a:pt x="11656" y="2389"/>
                  <a:pt x="13452" y="2389"/>
                  <a:pt x="16324" y="2389"/>
                </a:cubicBezTo>
                <a:cubicBezTo>
                  <a:pt x="16804" y="2389"/>
                  <a:pt x="17267" y="2706"/>
                  <a:pt x="17499" y="3222"/>
                </a:cubicBezTo>
                <a:cubicBezTo>
                  <a:pt x="17499" y="3222"/>
                  <a:pt x="17499" y="3222"/>
                  <a:pt x="21337" y="11181"/>
                </a:cubicBezTo>
                <a:cubicBezTo>
                  <a:pt x="21585" y="11677"/>
                  <a:pt x="21585" y="12312"/>
                  <a:pt x="21337" y="12808"/>
                </a:cubicBezTo>
                <a:cubicBezTo>
                  <a:pt x="21337" y="12808"/>
                  <a:pt x="21337" y="12808"/>
                  <a:pt x="17499" y="20766"/>
                </a:cubicBezTo>
                <a:cubicBezTo>
                  <a:pt x="17267" y="21282"/>
                  <a:pt x="16804" y="21600"/>
                  <a:pt x="16324" y="21600"/>
                </a:cubicBezTo>
                <a:cubicBezTo>
                  <a:pt x="16324" y="21600"/>
                  <a:pt x="16324" y="21600"/>
                  <a:pt x="8664" y="21600"/>
                </a:cubicBezTo>
                <a:cubicBezTo>
                  <a:pt x="8168" y="21600"/>
                  <a:pt x="7721" y="21282"/>
                  <a:pt x="7473" y="20766"/>
                </a:cubicBezTo>
                <a:cubicBezTo>
                  <a:pt x="7473" y="20766"/>
                  <a:pt x="7473" y="20766"/>
                  <a:pt x="3651" y="12808"/>
                </a:cubicBezTo>
                <a:cubicBezTo>
                  <a:pt x="3403" y="12312"/>
                  <a:pt x="3403" y="11677"/>
                  <a:pt x="3651" y="11181"/>
                </a:cubicBezTo>
                <a:cubicBezTo>
                  <a:pt x="3651" y="11181"/>
                  <a:pt x="3651" y="11181"/>
                  <a:pt x="5070" y="8226"/>
                </a:cubicBezTo>
                <a:lnTo>
                  <a:pt x="5190" y="7976"/>
                </a:lnTo>
                <a:lnTo>
                  <a:pt x="5186" y="7974"/>
                </a:lnTo>
                <a:cubicBezTo>
                  <a:pt x="5100" y="7914"/>
                  <a:pt x="5027" y="7826"/>
                  <a:pt x="4975" y="7718"/>
                </a:cubicBezTo>
                <a:cubicBezTo>
                  <a:pt x="4975" y="7718"/>
                  <a:pt x="4975" y="7718"/>
                  <a:pt x="3370" y="4376"/>
                </a:cubicBezTo>
                <a:cubicBezTo>
                  <a:pt x="3266" y="4167"/>
                  <a:pt x="3266" y="3901"/>
                  <a:pt x="3370" y="3692"/>
                </a:cubicBezTo>
                <a:cubicBezTo>
                  <a:pt x="3370" y="3692"/>
                  <a:pt x="3370" y="3692"/>
                  <a:pt x="4975" y="350"/>
                </a:cubicBezTo>
                <a:cubicBezTo>
                  <a:pt x="5079" y="133"/>
                  <a:pt x="5267" y="0"/>
                  <a:pt x="5475" y="0"/>
                </a:cubicBezTo>
                <a:close/>
              </a:path>
            </a:pathLst>
          </a:custGeom>
          <a:solidFill>
            <a:srgbClr val="808080">
              <a:alpha val="15000"/>
            </a:srgbClr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pic>
        <p:nvPicPr>
          <p:cNvPr id="96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rcRect l="0" t="0" r="59916" b="0"/>
          <a:stretch>
            <a:fillRect/>
          </a:stretch>
        </p:blipFill>
        <p:spPr>
          <a:xfrm>
            <a:off x="8511605" y="2241026"/>
            <a:ext cx="3203512" cy="3426237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ubtitle 3"/>
          <p:cNvSpPr txBox="1"/>
          <p:nvPr>
            <p:ph type="subTitle" sz="quarter" idx="1"/>
          </p:nvPr>
        </p:nvSpPr>
        <p:spPr>
          <a:xfrm>
            <a:off x="1245685" y="648612"/>
            <a:ext cx="8534401" cy="1752602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 </a:t>
            </a:r>
          </a:p>
        </p:txBody>
      </p:sp>
      <p:sp>
        <p:nvSpPr>
          <p:cNvPr id="98" name="Title 7"/>
          <p:cNvSpPr txBox="1"/>
          <p:nvPr>
            <p:ph type="ctrTitle"/>
          </p:nvPr>
        </p:nvSpPr>
        <p:spPr>
          <a:xfrm>
            <a:off x="331286" y="-526757"/>
            <a:ext cx="10363201" cy="2076451"/>
          </a:xfrm>
          <a:prstGeom prst="rect">
            <a:avLst/>
          </a:prstGeom>
        </p:spPr>
        <p:txBody>
          <a:bodyPr/>
          <a:lstStyle>
            <a:lvl1pPr>
              <a:defRPr b="1" sz="4000">
                <a:solidFill>
                  <a:srgbClr val="1F497D"/>
                </a:solidFill>
                <a:latin typeface="Garamond"/>
                <a:ea typeface="Garamond"/>
                <a:cs typeface="Garamond"/>
                <a:sym typeface="Garamond"/>
              </a:defRPr>
            </a:lvl1pPr>
          </a:lstStyle>
          <a:p>
            <a:pPr/>
            <a:r>
              <a:t>SMART INDIA HACKATHON 2025</a:t>
            </a:r>
          </a:p>
        </p:txBody>
      </p:sp>
      <p:sp>
        <p:nvSpPr>
          <p:cNvPr id="99" name="TextBox 9"/>
          <p:cNvSpPr txBox="1"/>
          <p:nvPr/>
        </p:nvSpPr>
        <p:spPr>
          <a:xfrm>
            <a:off x="309059" y="1129030"/>
            <a:ext cx="5833114" cy="4936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Problem Statement ID – 25028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Problem Statement Title-  Smart</a:t>
            </a:r>
          </a:p>
          <a:p>
            <a:pPr algn="just">
              <a:lnSpc>
                <a:spcPct val="200000"/>
              </a:lnSpc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    Classroom &amp; Timetable Scheduler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Theme- Smart Education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PS Category- Software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Team ID-</a:t>
            </a:r>
          </a:p>
          <a:p>
            <a:pPr marL="285750" indent="-285750" algn="just">
              <a:lnSpc>
                <a:spcPct val="200000"/>
              </a:lnSpc>
              <a:buSzPct val="100000"/>
              <a:buFont typeface="Arial"/>
              <a:buChar char="•"/>
              <a:defRPr b="1" sz="2400">
                <a:latin typeface="Arial"/>
                <a:ea typeface="Arial"/>
                <a:cs typeface="Arial"/>
                <a:sym typeface="Arial"/>
              </a:defRPr>
            </a:pPr>
            <a:r>
              <a:t>Team Name MindSync</a:t>
            </a:r>
          </a:p>
        </p:txBody>
      </p:sp>
      <p:pic>
        <p:nvPicPr>
          <p:cNvPr id="100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841365" y="6297"/>
            <a:ext cx="2209122" cy="1122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Footer Placeholder 6"/>
          <p:cNvSpPr txBox="1"/>
          <p:nvPr/>
        </p:nvSpPr>
        <p:spPr>
          <a:xfrm>
            <a:off x="4693920" y="6404296"/>
            <a:ext cx="311256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graphicFrame>
        <p:nvGraphicFramePr>
          <p:cNvPr id="103" name="Table 13"/>
          <p:cNvGraphicFramePr/>
          <p:nvPr/>
        </p:nvGraphicFramePr>
        <p:xfrm>
          <a:off x="6341109" y="866775"/>
          <a:ext cx="5709287" cy="260540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709285"/>
              </a:tblGrid>
              <a:tr h="2605405"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4" name="Table 3"/>
          <p:cNvGraphicFramePr/>
          <p:nvPr/>
        </p:nvGraphicFramePr>
        <p:xfrm>
          <a:off x="6322059" y="3371850"/>
          <a:ext cx="5532121" cy="267271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532120"/>
              </a:tblGrid>
              <a:tr h="2672715"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5" name="Table 2"/>
          <p:cNvGraphicFramePr/>
          <p:nvPr/>
        </p:nvGraphicFramePr>
        <p:xfrm>
          <a:off x="203833" y="3356609"/>
          <a:ext cx="5400044" cy="268795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400040"/>
              </a:tblGrid>
              <a:tr h="2687955"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Table 1"/>
          <p:cNvGraphicFramePr/>
          <p:nvPr/>
        </p:nvGraphicFramePr>
        <p:xfrm>
          <a:off x="203833" y="940435"/>
          <a:ext cx="5461003" cy="223075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5461000"/>
              </a:tblGrid>
              <a:tr h="2230755">
                <a:tc>
                  <a:txBody>
                    <a:bodyPr/>
                    <a:lstStyle/>
                    <a:p>
                      <a:pPr algn="l">
                        <a:defRPr b="1" sz="18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sp>
        <p:nvSpPr>
          <p:cNvPr id="107" name="Rectangle 8"/>
          <p:cNvSpPr/>
          <p:nvPr/>
        </p:nvSpPr>
        <p:spPr>
          <a:xfrm>
            <a:off x="-2" y="6354762"/>
            <a:ext cx="12192003" cy="50324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53735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08" name="Title 1"/>
          <p:cNvSpPr txBox="1"/>
          <p:nvPr>
            <p:ph type="title"/>
          </p:nvPr>
        </p:nvSpPr>
        <p:spPr>
          <a:xfrm>
            <a:off x="135254" y="-2"/>
            <a:ext cx="10972801" cy="544834"/>
          </a:xfrm>
          <a:prstGeom prst="rect">
            <a:avLst/>
          </a:prstGeom>
        </p:spPr>
        <p:txBody>
          <a:bodyPr/>
          <a:lstStyle/>
          <a:p>
            <a:pPr defTabSz="201168">
              <a:defRPr b="1" sz="1500">
                <a:latin typeface="Times New Roman"/>
                <a:ea typeface="Times New Roman"/>
                <a:cs typeface="Times New Roman"/>
                <a:sym typeface="Times New Roman"/>
              </a:defRPr>
            </a:pPr>
            <a:br/>
            <a:r>
              <a:t>Schedular Pro</a:t>
            </a:r>
          </a:p>
        </p:txBody>
      </p:sp>
      <p:sp>
        <p:nvSpPr>
          <p:cNvPr id="109" name="Slide Number Placeholder 5"/>
          <p:cNvSpPr txBox="1"/>
          <p:nvPr>
            <p:ph type="sldNum" sz="quarter" idx="4294967295"/>
          </p:nvPr>
        </p:nvSpPr>
        <p:spPr>
          <a:xfrm>
            <a:off x="11393502" y="6404295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12" name="Oval 9"/>
          <p:cNvGrpSpPr/>
          <p:nvPr/>
        </p:nvGrpSpPr>
        <p:grpSpPr>
          <a:xfrm>
            <a:off x="329564" y="57149"/>
            <a:ext cx="1867539" cy="537214"/>
            <a:chOff x="0" y="0"/>
            <a:chExt cx="1867537" cy="537212"/>
          </a:xfrm>
        </p:grpSpPr>
        <p:sp>
          <p:nvSpPr>
            <p:cNvPr id="110" name="Oval"/>
            <p:cNvSpPr/>
            <p:nvPr/>
          </p:nvSpPr>
          <p:spPr>
            <a:xfrm>
              <a:off x="-1" y="-1"/>
              <a:ext cx="1867539" cy="537214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600">
                  <a:latin typeface="+mn-lt"/>
                  <a:ea typeface="+mn-ea"/>
                  <a:cs typeface="+mn-cs"/>
                  <a:sym typeface="Calibri"/>
                </a:defRPr>
              </a:pPr>
            </a:p>
          </p:txBody>
        </p:sp>
        <p:sp>
          <p:nvSpPr>
            <p:cNvPr id="111" name="MindSync"/>
            <p:cNvSpPr txBox="1"/>
            <p:nvPr/>
          </p:nvSpPr>
          <p:spPr>
            <a:xfrm>
              <a:off x="331913" y="118308"/>
              <a:ext cx="1203710" cy="30059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600">
                  <a:latin typeface="+mn-lt"/>
                  <a:ea typeface="+mn-ea"/>
                  <a:cs typeface="+mn-cs"/>
                  <a:sym typeface="Calibri"/>
                </a:defRPr>
              </a:lvl1pPr>
            </a:lstStyle>
            <a:p>
              <a:pPr/>
              <a:r>
                <a:t>MindSync</a:t>
              </a:r>
            </a:p>
          </p:txBody>
        </p:sp>
      </p:grpSp>
      <p:pic>
        <p:nvPicPr>
          <p:cNvPr id="113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60915" y="0"/>
            <a:ext cx="1993902" cy="88328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6" name="Text Box 14"/>
          <p:cNvGrpSpPr/>
          <p:nvPr/>
        </p:nvGrpSpPr>
        <p:grpSpPr>
          <a:xfrm>
            <a:off x="205102" y="896619"/>
            <a:ext cx="5398141" cy="2386968"/>
            <a:chOff x="-1" y="0"/>
            <a:chExt cx="5398139" cy="2386966"/>
          </a:xfrm>
        </p:grpSpPr>
        <p:sp>
          <p:nvSpPr>
            <p:cNvPr id="114" name="Rectangle"/>
            <p:cNvSpPr/>
            <p:nvPr/>
          </p:nvSpPr>
          <p:spPr>
            <a:xfrm>
              <a:off x="-2" y="-1"/>
              <a:ext cx="5398141" cy="2386968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marL="285750" indent="-285750"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5" name="Proposed Solution…"/>
            <p:cNvSpPr txBox="1"/>
            <p:nvPr/>
          </p:nvSpPr>
          <p:spPr>
            <a:xfrm>
              <a:off x="58419" y="12699"/>
              <a:ext cx="5281300" cy="17747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17375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Proposed Solution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The system ensures conflict-free scheduling, proper resource allocation (teachers, rooms, slots), and balanced workload.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A secure, adaptable, and user-friendly scheduling platform with role-based access, conflict prevention, notifications, and integration with external calendars.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It also includes intelligent rearrangement suggestions and provides easy export to PDF and Excel.</a:t>
              </a:r>
            </a:p>
          </p:txBody>
        </p:sp>
      </p:grpSp>
      <p:grpSp>
        <p:nvGrpSpPr>
          <p:cNvPr id="119" name="Text Box 16"/>
          <p:cNvGrpSpPr/>
          <p:nvPr/>
        </p:nvGrpSpPr>
        <p:grpSpPr>
          <a:xfrm>
            <a:off x="182878" y="3517264"/>
            <a:ext cx="5421000" cy="2684149"/>
            <a:chOff x="0" y="0"/>
            <a:chExt cx="5420998" cy="2684147"/>
          </a:xfrm>
        </p:grpSpPr>
        <p:sp>
          <p:nvSpPr>
            <p:cNvPr id="117" name="Rectangle"/>
            <p:cNvSpPr/>
            <p:nvPr/>
          </p:nvSpPr>
          <p:spPr>
            <a:xfrm>
              <a:off x="-1" y="-1"/>
              <a:ext cx="5421000" cy="2684149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18" name="Addressing The Problem…"/>
            <p:cNvSpPr txBox="1"/>
            <p:nvPr/>
          </p:nvSpPr>
          <p:spPr>
            <a:xfrm>
              <a:off x="58418" y="12699"/>
              <a:ext cx="5304161" cy="19779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17375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Addressing The Problem</a:t>
              </a:r>
            </a:p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Timetable scheduling is still largely manual and time intensive without optimization, universities faces scheduling delays, faculty overload and frequent timetable clashes.To solve this problem we have introduced:-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AI based timetable generator :- Provide flexible and optimized timetable.It gives rearrangement and suggestion at real time.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Our system will handle multiple department. Automatically avoids conflicts for faculty, classrooms and student batches.</a:t>
              </a:r>
            </a:p>
          </p:txBody>
        </p:sp>
      </p:grpSp>
      <p:grpSp>
        <p:nvGrpSpPr>
          <p:cNvPr id="122" name="Text Box 17"/>
          <p:cNvGrpSpPr/>
          <p:nvPr/>
        </p:nvGrpSpPr>
        <p:grpSpPr>
          <a:xfrm>
            <a:off x="6324281" y="4021454"/>
            <a:ext cx="5516030" cy="2191247"/>
            <a:chOff x="0" y="0"/>
            <a:chExt cx="5516028" cy="2191245"/>
          </a:xfrm>
        </p:grpSpPr>
        <p:sp>
          <p:nvSpPr>
            <p:cNvPr id="120" name="Rectangle"/>
            <p:cNvSpPr/>
            <p:nvPr/>
          </p:nvSpPr>
          <p:spPr>
            <a:xfrm>
              <a:off x="0" y="0"/>
              <a:ext cx="5497192" cy="204216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 sz="14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21" name="Uniqueness…"/>
            <p:cNvSpPr txBox="1"/>
            <p:nvPr/>
          </p:nvSpPr>
          <p:spPr>
            <a:xfrm>
              <a:off x="55870" y="10124"/>
              <a:ext cx="5460159" cy="21811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/>
            <a:p>
              <a:pPr>
                <a:defRPr b="1">
                  <a:solidFill>
                    <a:srgbClr val="17375E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r>
                <a:t>Uniqueness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Notifies teachers and student about upcoming classes and any changes like shifted, cancellation or substitution.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Arranges tough on intensive subject thoughtfully to keep students focused and balanced.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Teachers can add on update today’s topic directly in the timetable.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Convert student feedback after each lecture to spot difficulties and arrange extra sessions if needed.</a:t>
              </a:r>
            </a:p>
            <a:p>
              <a:pPr marL="285750" indent="-285750">
                <a:buSzPct val="100000"/>
                <a:buFont typeface="Arial"/>
                <a:buChar char="❑"/>
                <a:defRPr sz="1400">
                  <a:latin typeface="Arial"/>
                  <a:ea typeface="Arial"/>
                  <a:cs typeface="Arial"/>
                  <a:sym typeface="Arial"/>
                </a:defRPr>
              </a:pPr>
              <a:r>
                <a:t>Teacher can add Zoom/Google Meet links for online lectures.</a:t>
              </a:r>
            </a:p>
          </p:txBody>
        </p:sp>
      </p:grpSp>
      <p:sp>
        <p:nvSpPr>
          <p:cNvPr id="123" name="Text Box 18"/>
          <p:cNvSpPr txBox="1"/>
          <p:nvPr/>
        </p:nvSpPr>
        <p:spPr>
          <a:xfrm>
            <a:off x="6379208" y="822960"/>
            <a:ext cx="5474973" cy="360185"/>
          </a:xfrm>
          <a:prstGeom prst="rect">
            <a:avLst/>
          </a:prstGeom>
          <a:ln>
            <a:solidFill>
              <a:srgbClr val="FFFFF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>
                <a:solidFill>
                  <a:srgbClr val="17375E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Homepage</a:t>
            </a:r>
          </a:p>
        </p:txBody>
      </p:sp>
      <p:pic>
        <p:nvPicPr>
          <p:cNvPr id="124" name="Picture 10" descr="Picture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379209" y="1195069"/>
            <a:ext cx="5433696" cy="2176148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Text Box 19"/>
          <p:cNvSpPr/>
          <p:nvPr/>
        </p:nvSpPr>
        <p:spPr>
          <a:xfrm>
            <a:off x="6322058" y="873760"/>
            <a:ext cx="5748023" cy="2483487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26" name="Prototype : https://karishma9142.github.io/SIH2k25/"/>
          <p:cNvSpPr txBox="1"/>
          <p:nvPr/>
        </p:nvSpPr>
        <p:spPr>
          <a:xfrm>
            <a:off x="6328409" y="3529791"/>
            <a:ext cx="5059284" cy="358486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>
                <a:latin typeface="+mn-lt"/>
                <a:ea typeface="+mn-ea"/>
                <a:cs typeface="+mn-cs"/>
                <a:sym typeface="Calibri"/>
              </a:defRPr>
            </a:pPr>
            <a:r>
              <a:t>Prototype :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https://karishma9142.github.io/SIH2k25/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Footer Placeholder 6"/>
          <p:cNvSpPr txBox="1"/>
          <p:nvPr/>
        </p:nvSpPr>
        <p:spPr>
          <a:xfrm>
            <a:off x="4693920" y="6404296"/>
            <a:ext cx="311256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sp>
        <p:nvSpPr>
          <p:cNvPr id="129" name="Rectangle 9"/>
          <p:cNvSpPr/>
          <p:nvPr/>
        </p:nvSpPr>
        <p:spPr>
          <a:xfrm>
            <a:off x="-2" y="6355396"/>
            <a:ext cx="12192003" cy="50324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53735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30" name="Title 1"/>
          <p:cNvSpPr txBox="1"/>
          <p:nvPr>
            <p:ph type="title"/>
          </p:nvPr>
        </p:nvSpPr>
        <p:spPr>
          <a:xfrm>
            <a:off x="352425" y="-47626"/>
            <a:ext cx="11229975" cy="564517"/>
          </a:xfrm>
          <a:prstGeom prst="rect">
            <a:avLst/>
          </a:prstGeom>
        </p:spPr>
        <p:txBody>
          <a:bodyPr/>
          <a:lstStyle>
            <a:lvl1pPr>
              <a:defRPr b="1"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TECHNICAL APPROACH (Flow Chart)</a:t>
            </a:r>
          </a:p>
        </p:txBody>
      </p:sp>
      <p:sp>
        <p:nvSpPr>
          <p:cNvPr id="131" name="Slide Number Placeholder 5"/>
          <p:cNvSpPr txBox="1"/>
          <p:nvPr>
            <p:ph type="sldNum" sz="quarter" idx="4294967295"/>
          </p:nvPr>
        </p:nvSpPr>
        <p:spPr>
          <a:xfrm>
            <a:off x="11393502" y="6404295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34" name="Oval 10"/>
          <p:cNvGrpSpPr/>
          <p:nvPr/>
        </p:nvGrpSpPr>
        <p:grpSpPr>
          <a:xfrm>
            <a:off x="330197" y="57148"/>
            <a:ext cx="2030102" cy="469903"/>
            <a:chOff x="-1" y="0"/>
            <a:chExt cx="2030100" cy="469901"/>
          </a:xfrm>
        </p:grpSpPr>
        <p:sp>
          <p:nvSpPr>
            <p:cNvPr id="132" name="Oval"/>
            <p:cNvSpPr/>
            <p:nvPr/>
          </p:nvSpPr>
          <p:spPr>
            <a:xfrm>
              <a:off x="-2" y="-1"/>
              <a:ext cx="2030102" cy="469903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 sz="16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33" name="MindSync"/>
            <p:cNvSpPr txBox="1"/>
            <p:nvPr/>
          </p:nvSpPr>
          <p:spPr>
            <a:xfrm>
              <a:off x="355720" y="78253"/>
              <a:ext cx="1318657" cy="3133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 sz="16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MindSync</a:t>
              </a:r>
            </a:p>
          </p:txBody>
        </p:sp>
      </p:grpSp>
      <p:pic>
        <p:nvPicPr>
          <p:cNvPr id="135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230" y="-47625"/>
            <a:ext cx="2209167" cy="89154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3" descr="Picture 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5480" y="791209"/>
            <a:ext cx="4339591" cy="388622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Text Box 4"/>
          <p:cNvSpPr txBox="1"/>
          <p:nvPr/>
        </p:nvSpPr>
        <p:spPr>
          <a:xfrm>
            <a:off x="711198" y="1315086"/>
            <a:ext cx="2640969" cy="333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algn="ctr">
              <a:defRPr b="1">
                <a:latin typeface="+mn-lt"/>
                <a:ea typeface="+mn-ea"/>
                <a:cs typeface="+mn-cs"/>
                <a:sym typeface="Calibri"/>
              </a:defRPr>
            </a:pPr>
            <a:r>
              <a:t>FlowChar</a:t>
            </a:r>
            <a:r>
              <a:rPr b="0"/>
              <a:t>t</a:t>
            </a:r>
          </a:p>
        </p:txBody>
      </p:sp>
      <p:pic>
        <p:nvPicPr>
          <p:cNvPr id="138" name="Picture 12" descr="Picture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30200" y="1179830"/>
            <a:ext cx="3790950" cy="503557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1" name="Text Box 18"/>
          <p:cNvGrpSpPr/>
          <p:nvPr/>
        </p:nvGrpSpPr>
        <p:grpSpPr>
          <a:xfrm>
            <a:off x="7846059" y="3630295"/>
            <a:ext cx="4167507" cy="2472693"/>
            <a:chOff x="0" y="0"/>
            <a:chExt cx="4167506" cy="2472691"/>
          </a:xfrm>
        </p:grpSpPr>
        <p:sp>
          <p:nvSpPr>
            <p:cNvPr id="139" name="Rectangle"/>
            <p:cNvSpPr/>
            <p:nvPr/>
          </p:nvSpPr>
          <p:spPr>
            <a:xfrm>
              <a:off x="0" y="0"/>
              <a:ext cx="4167507" cy="2472692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0" name="TimeTable"/>
            <p:cNvSpPr txBox="1"/>
            <p:nvPr/>
          </p:nvSpPr>
          <p:spPr>
            <a:xfrm>
              <a:off x="50482" y="4762"/>
              <a:ext cx="4066543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TimeTable</a:t>
              </a:r>
            </a:p>
          </p:txBody>
        </p:sp>
      </p:grpSp>
      <p:pic>
        <p:nvPicPr>
          <p:cNvPr id="142" name="Picture 19" descr="Picture 19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795259" y="1365250"/>
            <a:ext cx="4255137" cy="206756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Text Box 20"/>
          <p:cNvGrpSpPr/>
          <p:nvPr/>
        </p:nvGrpSpPr>
        <p:grpSpPr>
          <a:xfrm>
            <a:off x="7783830" y="990600"/>
            <a:ext cx="4309113" cy="2367281"/>
            <a:chOff x="0" y="0"/>
            <a:chExt cx="4309112" cy="2367280"/>
          </a:xfrm>
        </p:grpSpPr>
        <p:sp>
          <p:nvSpPr>
            <p:cNvPr id="143" name="Rectangle"/>
            <p:cNvSpPr/>
            <p:nvPr/>
          </p:nvSpPr>
          <p:spPr>
            <a:xfrm>
              <a:off x="-1" y="0"/>
              <a:ext cx="4309114" cy="2367281"/>
            </a:xfrm>
            <a:prstGeom prst="rect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 algn="ctr">
                <a:defRPr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44" name="Dashboard"/>
            <p:cNvSpPr txBox="1"/>
            <p:nvPr/>
          </p:nvSpPr>
          <p:spPr>
            <a:xfrm>
              <a:off x="50481" y="4762"/>
              <a:ext cx="4208150" cy="3506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t">
              <a:spAutoFit/>
            </a:bodyPr>
            <a:lstStyle>
              <a:lvl1pPr algn="ctr">
                <a:defRPr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Dashboard</a:t>
              </a:r>
            </a:p>
          </p:txBody>
        </p:sp>
      </p:grpSp>
      <p:graphicFrame>
        <p:nvGraphicFramePr>
          <p:cNvPr id="146" name="Table 23"/>
          <p:cNvGraphicFramePr/>
          <p:nvPr/>
        </p:nvGraphicFramePr>
        <p:xfrm>
          <a:off x="4592954" y="990600"/>
          <a:ext cx="2687957" cy="4468496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2687955"/>
              </a:tblGrid>
              <a:tr h="446849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b="1">
                          <a:sym typeface="Calibri"/>
                        </a:rPr>
                        <a:t>Technology Stack :</a:t>
                      </a:r>
                    </a:p>
                  </a:txBody>
                  <a:tcPr marL="45720" marR="45720" marT="45720" marB="45720" anchor="t" anchorCtr="0" horzOverflow="overflow">
                    <a:lnL w="12700">
                      <a:solidFill>
                        <a:srgbClr val="000000"/>
                      </a:solidFill>
                    </a:lnL>
                    <a:lnR w="12700">
                      <a:solidFill>
                        <a:srgbClr val="000000"/>
                      </a:solidFill>
                    </a:lnR>
                    <a:lnT w="12700">
                      <a:solidFill>
                        <a:srgbClr val="000000"/>
                      </a:solidFill>
                    </a:lnT>
                    <a:lnB w="12700">
                      <a:solidFill>
                        <a:srgbClr val="000000"/>
                      </a:solidFill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47" name="Picture 24" descr="Picture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287300" y="1365250"/>
            <a:ext cx="1052832" cy="4260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8" name="Picture 25" descr="Picture 25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5280097" y="1844833"/>
            <a:ext cx="655322" cy="517210"/>
          </a:xfrm>
          <a:prstGeom prst="rect">
            <a:avLst/>
          </a:prstGeom>
          <a:ln w="12700">
            <a:miter lim="400000"/>
          </a:ln>
        </p:spPr>
      </p:pic>
      <p:sp>
        <p:nvSpPr>
          <p:cNvPr id="149" name="TextBox 59"/>
          <p:cNvSpPr txBox="1"/>
          <p:nvPr/>
        </p:nvSpPr>
        <p:spPr>
          <a:xfrm>
            <a:off x="5867363" y="1963040"/>
            <a:ext cx="1956437" cy="2807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>
              <a:defRPr b="1" sz="1400"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pPr/>
            <a:r>
              <a:t>Figma</a:t>
            </a:r>
          </a:p>
        </p:txBody>
      </p:sp>
      <p:pic>
        <p:nvPicPr>
          <p:cNvPr id="150" name="Picture 55" descr="Picture 55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5482590" y="4291172"/>
            <a:ext cx="740942" cy="60293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Picture 27" descr="Picture 27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5504760" y="4741702"/>
            <a:ext cx="617910" cy="8164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2" name="Picture 13" descr="Picture 13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5218655" y="2415539"/>
            <a:ext cx="1268732" cy="19357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3" name="Picture 1" descr="Picture 1"/>
          <p:cNvPicPr>
            <a:picLocks noChangeAspect="1"/>
          </p:cNvPicPr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2606675" y="3432809"/>
            <a:ext cx="1548765" cy="2356487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Picture 17" descr="Picture 17"/>
          <p:cNvPicPr>
            <a:picLocks noChangeAspect="1"/>
          </p:cNvPicPr>
          <p:nvPr/>
        </p:nvPicPr>
        <p:blipFill>
          <a:blip r:embed="rId11">
            <a:extLst/>
          </a:blip>
          <a:stretch>
            <a:fillRect/>
          </a:stretch>
        </p:blipFill>
        <p:spPr>
          <a:xfrm>
            <a:off x="132714" y="990600"/>
            <a:ext cx="4185923" cy="521081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timetable.png" descr="timetable.png"/>
          <p:cNvPicPr>
            <a:picLocks noChangeAspect="1"/>
          </p:cNvPicPr>
          <p:nvPr/>
        </p:nvPicPr>
        <p:blipFill>
          <a:blip r:embed="rId12">
            <a:extLst/>
          </a:blip>
          <a:stretch>
            <a:fillRect/>
          </a:stretch>
        </p:blipFill>
        <p:spPr>
          <a:xfrm>
            <a:off x="7924980" y="3944459"/>
            <a:ext cx="4026813" cy="2129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Footer Placeholder 6"/>
          <p:cNvSpPr txBox="1"/>
          <p:nvPr/>
        </p:nvSpPr>
        <p:spPr>
          <a:xfrm>
            <a:off x="4693920" y="6404296"/>
            <a:ext cx="311256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sp>
        <p:nvSpPr>
          <p:cNvPr id="158" name="Rectangle 9"/>
          <p:cNvSpPr/>
          <p:nvPr/>
        </p:nvSpPr>
        <p:spPr>
          <a:xfrm>
            <a:off x="-2" y="6354762"/>
            <a:ext cx="12192003" cy="50324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53735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59" name="Title 1"/>
          <p:cNvSpPr txBox="1"/>
          <p:nvPr>
            <p:ph type="title"/>
          </p:nvPr>
        </p:nvSpPr>
        <p:spPr>
          <a:xfrm>
            <a:off x="609600" y="-47625"/>
            <a:ext cx="10972800" cy="777875"/>
          </a:xfrm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FEASIBILITY AND VIABILITY</a:t>
            </a:r>
          </a:p>
        </p:txBody>
      </p:sp>
      <p:sp>
        <p:nvSpPr>
          <p:cNvPr id="160" name="Slide Number Placeholder 5"/>
          <p:cNvSpPr txBox="1"/>
          <p:nvPr>
            <p:ph type="sldNum" sz="quarter" idx="4294967295"/>
          </p:nvPr>
        </p:nvSpPr>
        <p:spPr>
          <a:xfrm>
            <a:off x="11393502" y="6404295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63" name="Oval 11"/>
          <p:cNvGrpSpPr/>
          <p:nvPr/>
        </p:nvGrpSpPr>
        <p:grpSpPr>
          <a:xfrm>
            <a:off x="131443" y="126365"/>
            <a:ext cx="1794516" cy="581661"/>
            <a:chOff x="0" y="0"/>
            <a:chExt cx="1794514" cy="581659"/>
          </a:xfrm>
        </p:grpSpPr>
        <p:sp>
          <p:nvSpPr>
            <p:cNvPr id="161" name="Oval"/>
            <p:cNvSpPr/>
            <p:nvPr/>
          </p:nvSpPr>
          <p:spPr>
            <a:xfrm>
              <a:off x="0" y="0"/>
              <a:ext cx="1794515" cy="581660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62" name="MindSync"/>
            <p:cNvSpPr/>
            <p:nvPr/>
          </p:nvSpPr>
          <p:spPr>
            <a:xfrm>
              <a:off x="219738" y="290830"/>
              <a:ext cx="1355036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MindSync</a:t>
              </a:r>
            </a:p>
          </p:txBody>
        </p:sp>
      </p:grpSp>
      <p:pic>
        <p:nvPicPr>
          <p:cNvPr id="16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26930" y="0"/>
            <a:ext cx="2304417" cy="970281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extBox 19"/>
          <p:cNvSpPr txBox="1"/>
          <p:nvPr/>
        </p:nvSpPr>
        <p:spPr>
          <a:xfrm>
            <a:off x="269505" y="970279"/>
            <a:ext cx="6679935" cy="138009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Calibri"/>
              </a:defRPr>
            </a:pPr>
            <a:r>
              <a:t>Feasibility: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Can be built using free/open tools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Supports AI algorithms(Genetic + N-Queen)which are already well documented.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User-friendly interface-&gt; teachers/admins/student can quickly adopt it.</a:t>
            </a:r>
          </a:p>
        </p:txBody>
      </p:sp>
      <p:sp>
        <p:nvSpPr>
          <p:cNvPr id="166" name="TextBox 20"/>
          <p:cNvSpPr txBox="1"/>
          <p:nvPr/>
        </p:nvSpPr>
        <p:spPr>
          <a:xfrm>
            <a:off x="269506" y="3065697"/>
            <a:ext cx="6679936" cy="1380093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Calibri"/>
              </a:defRPr>
            </a:pPr>
            <a:r>
              <a:t>Viability: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Colleges and schools are shifting to digital automation -&gt; high demands.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Can be extended into a paid SaaS(Software as a service) product for multiple institutes.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Training required is minimal , since we provide a demo video.</a:t>
            </a:r>
          </a:p>
        </p:txBody>
      </p:sp>
      <p:sp>
        <p:nvSpPr>
          <p:cNvPr id="167" name="TextBox 22"/>
          <p:cNvSpPr txBox="1"/>
          <p:nvPr/>
        </p:nvSpPr>
        <p:spPr>
          <a:xfrm>
            <a:off x="269506" y="4823497"/>
            <a:ext cx="6679935" cy="141819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>
                <a:latin typeface="+mn-lt"/>
                <a:ea typeface="+mn-ea"/>
                <a:cs typeface="+mn-cs"/>
                <a:sym typeface="Calibri"/>
              </a:defRPr>
            </a:pPr>
            <a:r>
              <a:t>Challenge: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Some staff find it difficult to use it.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b="1">
                <a:latin typeface="+mn-lt"/>
                <a:ea typeface="+mn-ea"/>
                <a:cs typeface="+mn-cs"/>
                <a:sym typeface="Calibri"/>
              </a:defRPr>
            </a:pPr>
            <a:r>
              <a:t>Solution: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Keep the system simple and provide a demo video.</a:t>
            </a:r>
          </a:p>
        </p:txBody>
      </p:sp>
      <p:pic>
        <p:nvPicPr>
          <p:cNvPr id="168" name="Picture 24" descr="Picture 2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24824" y="894080"/>
            <a:ext cx="4519234" cy="487225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Footer Placeholder 6"/>
          <p:cNvSpPr txBox="1"/>
          <p:nvPr/>
        </p:nvSpPr>
        <p:spPr>
          <a:xfrm>
            <a:off x="4693920" y="6404296"/>
            <a:ext cx="311256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sp>
        <p:nvSpPr>
          <p:cNvPr id="171" name="Rectangle 9"/>
          <p:cNvSpPr/>
          <p:nvPr/>
        </p:nvSpPr>
        <p:spPr>
          <a:xfrm flipV="1">
            <a:off x="-373225" y="6721478"/>
            <a:ext cx="12402486" cy="593724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53735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7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IMPACT AND BENEFITS</a:t>
            </a:r>
          </a:p>
        </p:txBody>
      </p:sp>
      <p:sp>
        <p:nvSpPr>
          <p:cNvPr id="173" name="Slide Number Placeholder 5"/>
          <p:cNvSpPr txBox="1"/>
          <p:nvPr>
            <p:ph type="sldNum" sz="quarter" idx="4294967295"/>
          </p:nvPr>
        </p:nvSpPr>
        <p:spPr>
          <a:xfrm>
            <a:off x="11393502" y="6404295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76" name="Oval 11"/>
          <p:cNvGrpSpPr/>
          <p:nvPr/>
        </p:nvGrpSpPr>
        <p:grpSpPr>
          <a:xfrm>
            <a:off x="227965" y="18025"/>
            <a:ext cx="1797052" cy="617361"/>
            <a:chOff x="0" y="0"/>
            <a:chExt cx="1797051" cy="617359"/>
          </a:xfrm>
        </p:grpSpPr>
        <p:sp>
          <p:nvSpPr>
            <p:cNvPr id="174" name="Oval"/>
            <p:cNvSpPr/>
            <p:nvPr/>
          </p:nvSpPr>
          <p:spPr>
            <a:xfrm>
              <a:off x="0" y="39123"/>
              <a:ext cx="1797052" cy="539119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b="1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75" name="MindSync"/>
            <p:cNvSpPr txBox="1"/>
            <p:nvPr/>
          </p:nvSpPr>
          <p:spPr>
            <a:xfrm>
              <a:off x="321591" y="-1"/>
              <a:ext cx="1153869" cy="6173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b="1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MindSync</a:t>
              </a:r>
            </a:p>
          </p:txBody>
        </p:sp>
      </p:grpSp>
      <p:pic>
        <p:nvPicPr>
          <p:cNvPr id="177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65" y="-27358"/>
            <a:ext cx="2209122" cy="1122868"/>
          </a:xfrm>
          <a:prstGeom prst="rect">
            <a:avLst/>
          </a:prstGeom>
          <a:ln w="12700">
            <a:miter lim="400000"/>
          </a:ln>
        </p:spPr>
      </p:pic>
      <p:pic>
        <p:nvPicPr>
          <p:cNvPr id="178" name="Picture 18" descr="Picture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516303" y="1626667"/>
            <a:ext cx="5675697" cy="4148658"/>
          </a:xfrm>
          <a:prstGeom prst="rect">
            <a:avLst/>
          </a:prstGeom>
          <a:ln w="12700">
            <a:miter lim="400000"/>
          </a:ln>
        </p:spPr>
      </p:pic>
      <p:sp>
        <p:nvSpPr>
          <p:cNvPr id="179" name="Rectangle 22"/>
          <p:cNvSpPr/>
          <p:nvPr/>
        </p:nvSpPr>
        <p:spPr>
          <a:xfrm>
            <a:off x="227963" y="3428269"/>
            <a:ext cx="6095839" cy="337399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16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Benefits: </a:t>
            </a:r>
          </a:p>
          <a:p>
            <a:pPr>
              <a:defRPr b="1" sz="16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Social:</a:t>
            </a:r>
          </a:p>
          <a:p>
            <a:pPr marL="285750" indent="-285750"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Promotes discipline and time management skills.</a:t>
            </a:r>
            <a:endParaRPr b="1"/>
          </a:p>
          <a:p>
            <a:pPr marL="285750" indent="-285750"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Ensures fair distribution of workload for teachers and students.</a:t>
            </a:r>
          </a:p>
          <a:p>
            <a:pPr marL="285750" indent="-285750"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Saves time that can be used for social and extracurricular activities.</a:t>
            </a:r>
          </a:p>
          <a:p>
            <a:pPr>
              <a:defRPr b="1" sz="16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Economical:</a:t>
            </a:r>
          </a:p>
          <a:p>
            <a:pPr>
              <a:buSzPct val="100000"/>
              <a:buFont typeface="Calibri"/>
              <a:buChar char="❖"/>
              <a:defRPr sz="1600">
                <a:latin typeface="+mn-lt"/>
                <a:ea typeface="+mn-ea"/>
                <a:cs typeface="+mn-cs"/>
                <a:sym typeface="Calibri"/>
              </a:defRPr>
            </a:pPr>
            <a:r>
              <a:t>  Optimizes use of facilities (classrooms, labs), avoiding  under-utilization.</a:t>
            </a:r>
          </a:p>
          <a:p>
            <a:pPr>
              <a:buSzPct val="100000"/>
              <a:buFont typeface="Calibri"/>
              <a:buChar char="❖"/>
              <a:defRPr sz="16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 </a:t>
            </a:r>
            <a:r>
              <a:rPr>
                <a:solidFill>
                  <a:srgbClr val="000000"/>
                </a:solidFill>
              </a:rPr>
              <a:t> Less wasted time and optimized resources directly translate to lower operating expenses.</a:t>
            </a:r>
          </a:p>
          <a:p>
            <a:pPr>
              <a:defRPr b="1" sz="1600">
                <a:solidFill>
                  <a:srgbClr val="1F497D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Environmental:</a:t>
            </a:r>
          </a:p>
          <a:p>
            <a:pPr marL="285750" indent="-285750">
              <a:buSzPct val="100000"/>
              <a:buFont typeface="Calibri"/>
              <a:buChar char="❖"/>
              <a:defRPr sz="1600">
                <a:solidFill>
                  <a:srgbClr val="010000"/>
                </a:solidFill>
                <a:latin typeface="+mn-lt"/>
                <a:ea typeface="+mn-ea"/>
                <a:cs typeface="+mn-cs"/>
                <a:sym typeface="Calibri"/>
              </a:defRPr>
            </a:pPr>
            <a:r>
              <a:t>Digital scheduling reduces paper  usage, saving  trees and decreasing  paper  waste.  </a:t>
            </a:r>
          </a:p>
        </p:txBody>
      </p:sp>
      <p:sp>
        <p:nvSpPr>
          <p:cNvPr id="180" name="TextBox 30"/>
          <p:cNvSpPr txBox="1"/>
          <p:nvPr/>
        </p:nvSpPr>
        <p:spPr>
          <a:xfrm>
            <a:off x="227963" y="827913"/>
            <a:ext cx="6095838" cy="2357992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buSzPct val="100000"/>
              <a:buFont typeface="Calibri"/>
              <a:buChar char="❖"/>
              <a:defRPr b="1" sz="1600">
                <a:latin typeface="+mn-lt"/>
                <a:ea typeface="+mn-ea"/>
                <a:cs typeface="+mn-cs"/>
                <a:sym typeface="Calibri"/>
              </a:defRPr>
            </a:pPr>
          </a:p>
          <a:p>
            <a:pPr>
              <a:defRPr b="1" sz="1600">
                <a:latin typeface="+mn-lt"/>
                <a:ea typeface="+mn-ea"/>
                <a:cs typeface="+mn-cs"/>
                <a:sym typeface="Calibri"/>
              </a:defRPr>
            </a:pPr>
            <a:r>
              <a:t>Potential Impact:</a:t>
            </a:r>
          </a:p>
          <a:p>
            <a:pPr>
              <a:buSzPct val="100000"/>
              <a:buFont typeface="Calibri"/>
              <a:buChar char="❖"/>
              <a:defRPr b="1" sz="1600">
                <a:latin typeface="+mn-lt"/>
                <a:ea typeface="+mn-ea"/>
                <a:cs typeface="+mn-cs"/>
                <a:sym typeface="Calibri"/>
              </a:defRPr>
            </a:pPr>
            <a:r>
              <a:t>On Education System – </a:t>
            </a:r>
            <a:r>
              <a:rPr b="0"/>
              <a:t>Encourages digital transformation in colleges/universities</a:t>
            </a:r>
            <a:r>
              <a:t> </a:t>
            </a:r>
            <a:r>
              <a:rPr b="0"/>
              <a:t>by introducing AI-based automation.</a:t>
            </a:r>
          </a:p>
          <a:p>
            <a:pPr>
              <a:buSzPct val="100000"/>
              <a:buFont typeface="Calibri"/>
              <a:buChar char="❖"/>
              <a:defRPr b="1" sz="1600">
                <a:latin typeface="+mn-lt"/>
                <a:ea typeface="+mn-ea"/>
                <a:cs typeface="+mn-cs"/>
                <a:sym typeface="Calibri"/>
              </a:defRPr>
            </a:pPr>
            <a:r>
              <a:t>On Institutions – </a:t>
            </a:r>
            <a:r>
              <a:rPr b="0"/>
              <a:t>Saves administrative time, reduces dependency on manual staff, and ensures fair resource usage (classrooms , labs , teachers).</a:t>
            </a:r>
          </a:p>
          <a:p>
            <a:pPr>
              <a:buSzPct val="100000"/>
              <a:buFont typeface="Calibri"/>
              <a:buChar char="❖"/>
              <a:defRPr b="1" sz="1600">
                <a:latin typeface="+mn-lt"/>
                <a:ea typeface="+mn-ea"/>
                <a:cs typeface="+mn-cs"/>
                <a:sym typeface="Calibri"/>
              </a:defRPr>
            </a:pPr>
            <a:r>
              <a:t>On Environment – </a:t>
            </a:r>
            <a:r>
              <a:rPr b="0"/>
              <a:t>Reduces paper usage since all timetables are digital-&gt; eco-friendly solution.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Footer Placeholder 6"/>
          <p:cNvSpPr txBox="1"/>
          <p:nvPr/>
        </p:nvSpPr>
        <p:spPr>
          <a:xfrm>
            <a:off x="4693920" y="6404296"/>
            <a:ext cx="3112561" cy="26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algn="ctr">
              <a:defRPr sz="1200">
                <a:solidFill>
                  <a:srgbClr val="FFFFFF"/>
                </a:solidFill>
                <a:latin typeface="TradeGothic"/>
                <a:ea typeface="TradeGothic"/>
                <a:cs typeface="TradeGothic"/>
                <a:sym typeface="TradeGothic"/>
              </a:defRPr>
            </a:lvl1pPr>
          </a:lstStyle>
          <a:p>
            <a:pPr/>
            <a:r>
              <a:t>@SIH Idea submission- Template</a:t>
            </a:r>
          </a:p>
        </p:txBody>
      </p:sp>
      <p:sp>
        <p:nvSpPr>
          <p:cNvPr id="183" name="Rectangle 9"/>
          <p:cNvSpPr/>
          <p:nvPr/>
        </p:nvSpPr>
        <p:spPr>
          <a:xfrm>
            <a:off x="-2" y="6354762"/>
            <a:ext cx="12192003" cy="503240"/>
          </a:xfrm>
          <a:prstGeom prst="rect">
            <a:avLst/>
          </a:prstGeom>
          <a:solidFill>
            <a:srgbClr val="0070C0"/>
          </a:solidFill>
          <a:ln w="12700">
            <a:miter lim="400000"/>
          </a:ln>
          <a:effectLst>
            <a:outerShdw sx="100000" sy="100000" kx="0" ky="0" algn="b" rotWithShape="0" blurRad="0" dist="23000" dir="5400000">
              <a:srgbClr val="808080">
                <a:alpha val="34999"/>
              </a:srgbClr>
            </a:outerShdw>
          </a:effectLst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953735"/>
                </a:solidFill>
                <a:latin typeface="+mn-lt"/>
                <a:ea typeface="+mn-ea"/>
                <a:cs typeface="+mn-cs"/>
                <a:sym typeface="Calibri"/>
              </a:defRPr>
            </a:pPr>
          </a:p>
        </p:txBody>
      </p:sp>
      <p:sp>
        <p:nvSpPr>
          <p:cNvPr id="18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 sz="3600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RESEARCH  AND REFERENCES</a:t>
            </a:r>
          </a:p>
        </p:txBody>
      </p:sp>
      <p:sp>
        <p:nvSpPr>
          <p:cNvPr id="185" name="Slide Number Placeholder 5"/>
          <p:cNvSpPr txBox="1"/>
          <p:nvPr>
            <p:ph type="sldNum" sz="quarter" idx="4294967295"/>
          </p:nvPr>
        </p:nvSpPr>
        <p:spPr>
          <a:xfrm>
            <a:off x="11393502" y="6404295"/>
            <a:ext cx="188896" cy="26923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>
              <a:defRPr b="1"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  <p:grpSp>
        <p:nvGrpSpPr>
          <p:cNvPr id="188" name="Oval 8"/>
          <p:cNvGrpSpPr/>
          <p:nvPr/>
        </p:nvGrpSpPr>
        <p:grpSpPr>
          <a:xfrm>
            <a:off x="329565" y="252093"/>
            <a:ext cx="1885952" cy="464192"/>
            <a:chOff x="0" y="-1"/>
            <a:chExt cx="1885951" cy="464190"/>
          </a:xfrm>
        </p:grpSpPr>
        <p:sp>
          <p:nvSpPr>
            <p:cNvPr id="186" name="Oval"/>
            <p:cNvSpPr/>
            <p:nvPr/>
          </p:nvSpPr>
          <p:spPr>
            <a:xfrm>
              <a:off x="0" y="-2"/>
              <a:ext cx="1885952" cy="464191"/>
            </a:xfrm>
            <a:prstGeom prst="ellipse">
              <a:avLst/>
            </a:prstGeom>
            <a:solidFill>
              <a:srgbClr val="FFFFFF"/>
            </a:solidFill>
            <a:ln w="25400" cap="flat">
              <a:solidFill>
                <a:schemeClr val="accent4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 sz="2000">
                  <a:latin typeface="Arial"/>
                  <a:ea typeface="Arial"/>
                  <a:cs typeface="Arial"/>
                  <a:sym typeface="Arial"/>
                </a:defRPr>
              </a:pPr>
            </a:p>
          </p:txBody>
        </p:sp>
        <p:sp>
          <p:nvSpPr>
            <p:cNvPr id="187" name="MindSync"/>
            <p:cNvSpPr txBox="1"/>
            <p:nvPr/>
          </p:nvSpPr>
          <p:spPr>
            <a:xfrm>
              <a:off x="334610" y="44477"/>
              <a:ext cx="1216731" cy="3752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 sz="2000">
                  <a:latin typeface="Arial"/>
                  <a:ea typeface="Arial"/>
                  <a:cs typeface="Arial"/>
                  <a:sym typeface="Arial"/>
                </a:defRPr>
              </a:lvl1pPr>
            </a:lstStyle>
            <a:p>
              <a:pPr/>
              <a:r>
                <a:t>MindSync</a:t>
              </a:r>
            </a:p>
          </p:txBody>
        </p:sp>
      </p:grpSp>
      <p:pic>
        <p:nvPicPr>
          <p:cNvPr id="189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841365" y="57096"/>
            <a:ext cx="2209122" cy="1122869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ext Box 1"/>
          <p:cNvSpPr txBox="1"/>
          <p:nvPr/>
        </p:nvSpPr>
        <p:spPr>
          <a:xfrm>
            <a:off x="433704" y="1188719"/>
            <a:ext cx="11570972" cy="19209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285750" indent="-285750">
              <a:lnSpc>
                <a:spcPct val="300000"/>
              </a:lnSpc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https://www.ijarsct.co.in/Paper17285.pdf?utm_source</a:t>
            </a:r>
          </a:p>
          <a:p>
            <a:pPr marL="285750" indent="-285750">
              <a:lnSpc>
                <a:spcPct val="300000"/>
              </a:lnSpc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https://ijarcce.com/wp-content/uploads/2025/05/IJARCCE.2025.14540.pdf?utm_source</a:t>
            </a:r>
          </a:p>
          <a:p>
            <a:pPr marL="285750" indent="-285750">
              <a:lnSpc>
                <a:spcPct val="300000"/>
              </a:lnSpc>
              <a:buSzPct val="1000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pPr>
            <a:r>
              <a:t>https://www.iosrjournals.org/iosr-jce/papers/Vol27-issue1/Ser-1/H2701014755.pdf?utm_source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