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7" r:id="rId3"/>
    <p:sldId id="259"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7" r:id="rId18"/>
    <p:sldId id="274" r:id="rId19"/>
    <p:sldId id="275" r:id="rId20"/>
    <p:sldId id="276" r:id="rId21"/>
    <p:sldId id="278" r:id="rId22"/>
    <p:sldId id="280" r:id="rId23"/>
    <p:sldId id="279" r:id="rId24"/>
    <p:sldId id="28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402"/>
    <a:srgbClr val="C33A1F"/>
    <a:srgbClr val="5DD5FF"/>
    <a:srgbClr val="FF0D97"/>
    <a:srgbClr val="0000CC"/>
    <a:srgbClr val="003635"/>
    <a:srgbClr val="9EFF29"/>
    <a:srgbClr val="C80064"/>
    <a:srgbClr val="FF254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586"/>
  </p:normalViewPr>
  <p:slideViewPr>
    <p:cSldViewPr snapToGrid="0">
      <p:cViewPr varScale="1">
        <p:scale>
          <a:sx n="143" d="100"/>
          <a:sy n="143" d="100"/>
        </p:scale>
        <p:origin x="224" y="1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9T13:36:31.3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598 37,'-51'0,"10"0,20 0,4 0,0 5,-4 1,10 4,-10 1,4-1,0 1,-4 0,4 0,0-1,1 1,7-1,-1-1,-5 1,4 0,-3 0,-2 5,5-4,-10 9,4-3,-12 7,5-2,-6 2,8-2,4 1,2-6,6-2,0-5,4 4,2 7,4 1,0 12,0 5,0 18,0 1,0 7,0-10,0-7,0-2,0-15,0-2,0-12,0-2,0-1,9 2,2-1,4-1,-1-4,2 0,-5 6,11-4,-5 5,0-7,4 1,-4-5,5 4,-5-9,4 4,-4-5,5 0,1 0,-1 0,1 0,6 0,-5 0,5 0,0 0,-5-5,6 4,-14-9,5 9,-9-3,7-1,-8 0,8-1,-8-2,3 2,1-4,2-1,6 0,6-1,-5 0,5 0,-6 1,-6 0,4 5,-10-3,4 8,-9-21,-2 13,1-19,1 11,0-6,4 1,-8 5,7 1,-8 1,3-1,-4-1,0-7,0-9,0-4,0-26,0 13,0-25,0 17,-6-16,4 24,-11-5,12 24,-10 1,10 13,-4 2,-4-5,2 7,-9-12,1 13,2-9,-2 9,4-4,1 6,0 0,-9 5,7 1,-6 4,3 0,9 18,-3-3,9 16,-5-9,-2 8,-5 1,5-1,-4 0,5-8,0-5,1-2,0 0,4 0,-3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9T13:36:36.68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629 231,'-48'0,"11"0,9 0,15 0,-9 0,0 0,8 0,-13 0,10 0,-6 0,1 0,-1 0,1 4,-1 3,1 4,-1-5,6 4,-4-4,4-1,-6 5,7-4,-6 5,11-6,-4 5,5 0,0 1,0 7,0-7,0 3,-1 2,1-5,0 4,0-1,4-3,2 8,4-4,5 6,7 7,7 3,6 7,8 1,-6-1,11-4,-12 3,11-11,-5 5,-1-7,5-5,-5 3,6-8,1 4,0 0,8-3,-7 3,7-5,-8-6,-1 4,-6-4,5 0,-12-2,12-5,-11 5,4-4,0 4,-5-5,0 0,-3 0,-4 0,5 0,-5 0,-2 0,-1 0,2 0,4-15,10-7,-5-14,15-5,-13 3,14-12,-6 7,11-16,-12 17,0 0,-11 13,-6 12,-2 2,-5 5,-4-5,-2 0,-4-6,0 0,0-2,-6-6,-5 5,-10-21,-3 12,-2-12,-7 5,6 2,-11 4,11-3,-9 11,10 1,-3 3,0 9,5 1,-13 1,6 4,0-5,2 5,7 2,5 5,1 0,2 0,-2 0,-9 0,3 0,-5 0,4 0,1 0,-1 5,1-4,5 9,1-9,2 7,3-2,1 12,5-6,1 7,-2-9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9T13:36:39.0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381 102,'-29'-21,"1"3,27 8,-7 0,-10 4,-8 2,-12 4,7-5,-5 4,12-9,-5 8,12-3,1 5,2 0,-1 0,-5 0,4-4,2-2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9T13:36:42.3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156 20,'40'0,"-6"0,-24 0,0 0,13 0,-10 0,10 0,-9-4,-3 3,12-4,-11 5,6 0,-3 0,-58-4,34 3,-46-4,40 5,-2 0,-6 0,1 0,-8 0,6 0,-5 0,6 0,6 0,2 0,1 0,-2 0,1 5,-4-4,4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2561" y="1319981"/>
            <a:ext cx="7978879" cy="159282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63679" y="3487992"/>
            <a:ext cx="8001000" cy="678426"/>
          </a:xfrm>
        </p:spPr>
        <p:txBody>
          <a:bodyPr>
            <a:normAutofit/>
          </a:bodyPr>
          <a:lstStyle>
            <a:lvl1pPr marL="0" indent="0" algn="r">
              <a:buNone/>
              <a:defRPr sz="2800" b="0" i="0">
                <a:solidFill>
                  <a:srgbClr val="5DD5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135848"/>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GB"/>
              <a:t>Click to edit Master title style</a:t>
            </a:r>
            <a:endParaRPr lang="en-US" dirty="0"/>
          </a:p>
        </p:txBody>
      </p:sp>
      <p:sp>
        <p:nvSpPr>
          <p:cNvPr id="3" name="Content Placeholder 2"/>
          <p:cNvSpPr>
            <a:spLocks noGrp="1"/>
          </p:cNvSpPr>
          <p:nvPr>
            <p:ph idx="1"/>
          </p:nvPr>
        </p:nvSpPr>
        <p:spPr>
          <a:xfrm>
            <a:off x="463714" y="1172498"/>
            <a:ext cx="8246070" cy="360597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4732" y="539273"/>
            <a:ext cx="6283782" cy="725349"/>
          </a:xfrm>
        </p:spPr>
        <p:txBody>
          <a:bodyPr>
            <a:normAutofit/>
          </a:bodyPr>
          <a:lstStyle>
            <a:lvl1pPr algn="l">
              <a:defRPr sz="3600">
                <a:solidFill>
                  <a:srgbClr val="5DD5FF"/>
                </a:solidFill>
                <a:effectLst>
                  <a:outerShdw blurRad="50800" dist="38100" dir="2700000" algn="tl" rotWithShape="0">
                    <a:prstClr val="black">
                      <a:alpha val="40000"/>
                    </a:prstClr>
                  </a:outerShdw>
                </a:effectLst>
              </a:defRPr>
            </a:lvl1pPr>
          </a:lstStyle>
          <a:p>
            <a:r>
              <a:rPr lang="en-GB"/>
              <a:t>Click to edit Master title style</a:t>
            </a:r>
            <a:endParaRPr lang="en-US" dirty="0"/>
          </a:p>
        </p:txBody>
      </p:sp>
      <p:sp>
        <p:nvSpPr>
          <p:cNvPr id="3" name="Content Placeholder 2"/>
          <p:cNvSpPr>
            <a:spLocks noGrp="1"/>
          </p:cNvSpPr>
          <p:nvPr>
            <p:ph idx="1"/>
          </p:nvPr>
        </p:nvSpPr>
        <p:spPr>
          <a:xfrm>
            <a:off x="2396613" y="1437968"/>
            <a:ext cx="6304935" cy="338326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2740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GB"/>
              <a:t>Click to edit Master title style</a:t>
            </a:r>
            <a:endParaRPr lang="en-US" dirty="0"/>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tiff"/><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0484"/>
            <a:ext cx="6975987" cy="1659188"/>
          </a:xfrm>
        </p:spPr>
        <p:txBody>
          <a:bodyPr>
            <a:normAutofit/>
          </a:bodyPr>
          <a:lstStyle/>
          <a:p>
            <a:r>
              <a:rPr lang="en-IN" b="1" dirty="0">
                <a:latin typeface="Calibri" panose="020F0502020204030204" pitchFamily="34" charset="0"/>
                <a:cs typeface="Calibri" panose="020F0502020204030204" pitchFamily="34" charset="0"/>
              </a:rPr>
              <a:t>Predictive Maintenance :</a:t>
            </a:r>
            <a:br>
              <a:rPr lang="en-IN"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Encoder Data Project</a:t>
            </a:r>
          </a:p>
        </p:txBody>
      </p:sp>
      <p:sp>
        <p:nvSpPr>
          <p:cNvPr id="3" name="Subtitle 2"/>
          <p:cNvSpPr>
            <a:spLocks noGrp="1"/>
          </p:cNvSpPr>
          <p:nvPr>
            <p:ph type="subTitle" idx="1"/>
          </p:nvPr>
        </p:nvSpPr>
        <p:spPr>
          <a:xfrm>
            <a:off x="1124926" y="3426969"/>
            <a:ext cx="7875639" cy="730043"/>
          </a:xfrm>
        </p:spPr>
        <p:txBody>
          <a:bodyPr/>
          <a:lstStyle/>
          <a:p>
            <a:r>
              <a:rPr lang="en-US" b="1" dirty="0">
                <a:solidFill>
                  <a:schemeClr val="bg1"/>
                </a:solidFill>
              </a:rPr>
              <a:t>Karishma Manohar</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B70A-0897-4F44-BA60-2B49119A57D6}"/>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Decision Tree Accuracy</a:t>
            </a:r>
          </a:p>
        </p:txBody>
      </p:sp>
      <p:sp>
        <p:nvSpPr>
          <p:cNvPr id="6" name="Content Placeholder 5">
            <a:extLst>
              <a:ext uri="{FF2B5EF4-FFF2-40B4-BE49-F238E27FC236}">
                <a16:creationId xmlns:a16="http://schemas.microsoft.com/office/drawing/2014/main" id="{82BC3EFC-FB1B-8741-AB4B-738986E813D2}"/>
              </a:ext>
            </a:extLst>
          </p:cNvPr>
          <p:cNvSpPr>
            <a:spLocks noGrp="1"/>
          </p:cNvSpPr>
          <p:nvPr>
            <p:ph idx="1"/>
          </p:nvPr>
        </p:nvSpPr>
        <p:spPr/>
        <p:txBody>
          <a:bodyPr/>
          <a:lstStyle/>
          <a:p>
            <a:pPr marL="0" indent="0">
              <a:buNone/>
            </a:pPr>
            <a:r>
              <a:rPr lang="en-US" sz="1800" dirty="0">
                <a:latin typeface="Dotum" panose="020B0600000101010101" pitchFamily="34" charset="-127"/>
                <a:ea typeface="Dotum" panose="020B0600000101010101" pitchFamily="34" charset="-127"/>
              </a:rPr>
              <a:t>The scores are been taken for  3 number set of samples.10,20 and 25.From the below figure, we can understand the impact of the algorithm in each classification score.</a:t>
            </a:r>
          </a:p>
          <a:p>
            <a:pPr marL="0" indent="0">
              <a:buNone/>
            </a:pPr>
            <a:r>
              <a:rPr lang="en-US" sz="1800" dirty="0">
                <a:latin typeface="Dotum" panose="020B0600000101010101" pitchFamily="34" charset="-127"/>
                <a:ea typeface="Dotum" panose="020B0600000101010101" pitchFamily="34" charset="-127"/>
              </a:rPr>
              <a:t>We can also figure out that the accuracy score is the same and isn’t giving much appreciable score.</a:t>
            </a:r>
          </a:p>
          <a:p>
            <a:endParaRPr lang="en-US" dirty="0">
              <a:latin typeface="Dotum" panose="020B0600000101010101" pitchFamily="34" charset="-127"/>
              <a:ea typeface="Dotum" panose="020B0600000101010101" pitchFamily="34" charset="-127"/>
            </a:endParaRPr>
          </a:p>
          <a:p>
            <a:endParaRPr lang="en-US" dirty="0">
              <a:latin typeface="Dotum" panose="020B0600000101010101" pitchFamily="34" charset="-127"/>
              <a:ea typeface="Dotum" panose="020B0600000101010101" pitchFamily="34" charset="-127"/>
            </a:endParaRPr>
          </a:p>
        </p:txBody>
      </p:sp>
      <p:graphicFrame>
        <p:nvGraphicFramePr>
          <p:cNvPr id="3" name="Table 2">
            <a:extLst>
              <a:ext uri="{FF2B5EF4-FFF2-40B4-BE49-F238E27FC236}">
                <a16:creationId xmlns:a16="http://schemas.microsoft.com/office/drawing/2014/main" id="{AB331DE9-9A07-EA4C-949A-F507D8A801E6}"/>
              </a:ext>
            </a:extLst>
          </p:cNvPr>
          <p:cNvGraphicFramePr>
            <a:graphicFrameLocks noGrp="1"/>
          </p:cNvGraphicFramePr>
          <p:nvPr>
            <p:extLst>
              <p:ext uri="{D42A27DB-BD31-4B8C-83A1-F6EECF244321}">
                <p14:modId xmlns:p14="http://schemas.microsoft.com/office/powerpoint/2010/main" val="2789195823"/>
              </p:ext>
            </p:extLst>
          </p:nvPr>
        </p:nvGraphicFramePr>
        <p:xfrm>
          <a:off x="113134" y="3088083"/>
          <a:ext cx="5552560" cy="1442583"/>
        </p:xfrm>
        <a:graphic>
          <a:graphicData uri="http://schemas.openxmlformats.org/drawingml/2006/table">
            <a:tbl>
              <a:tblPr/>
              <a:tblGrid>
                <a:gridCol w="1626019">
                  <a:extLst>
                    <a:ext uri="{9D8B030D-6E8A-4147-A177-3AD203B41FA5}">
                      <a16:colId xmlns:a16="http://schemas.microsoft.com/office/drawing/2014/main" val="1491328810"/>
                    </a:ext>
                  </a:extLst>
                </a:gridCol>
                <a:gridCol w="1604682">
                  <a:extLst>
                    <a:ext uri="{9D8B030D-6E8A-4147-A177-3AD203B41FA5}">
                      <a16:colId xmlns:a16="http://schemas.microsoft.com/office/drawing/2014/main" val="679390914"/>
                    </a:ext>
                  </a:extLst>
                </a:gridCol>
                <a:gridCol w="2321859">
                  <a:extLst>
                    <a:ext uri="{9D8B030D-6E8A-4147-A177-3AD203B41FA5}">
                      <a16:colId xmlns:a16="http://schemas.microsoft.com/office/drawing/2014/main" val="3106569552"/>
                    </a:ext>
                  </a:extLst>
                </a:gridCol>
              </a:tblGrid>
              <a:tr h="698609">
                <a:tc>
                  <a:txBody>
                    <a:bodyPr/>
                    <a:lstStyle/>
                    <a:p>
                      <a:pPr algn="ctr" rtl="0" fontAlgn="ctr"/>
                      <a:r>
                        <a:rPr lang="en-IN" b="1">
                          <a:effectLst/>
                        </a:rPr>
                        <a:t>Accuracy Score for 10 Samples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ctr" rtl="0" fontAlgn="ctr"/>
                      <a:r>
                        <a:rPr lang="en-IN" b="1" dirty="0">
                          <a:effectLst/>
                        </a:rPr>
                        <a:t>Accuracy Score for 20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ctr" rtl="0" fontAlgn="ctr"/>
                      <a:r>
                        <a:rPr lang="en-IN" b="1" dirty="0">
                          <a:effectLst/>
                        </a:rPr>
                        <a:t>Accuracy Score for for max 25 samples </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2111089241"/>
                  </a:ext>
                </a:extLst>
              </a:tr>
              <a:tr h="371987">
                <a:tc>
                  <a:txBody>
                    <a:bodyPr/>
                    <a:lstStyle/>
                    <a:p>
                      <a:pPr algn="ctr" rtl="0" fontAlgn="ctr"/>
                      <a:endParaRPr lang="en-IN" b="1">
                        <a:effectLst/>
                      </a:endParaRP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ctr" rtl="0" fontAlgn="ctr"/>
                      <a:endParaRPr lang="en-IN" b="1">
                        <a:effectLst/>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ctr" rtl="0" fontAlgn="ctr"/>
                      <a:endParaRPr lang="en-IN" b="1">
                        <a:effectLst/>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3083678952"/>
                  </a:ext>
                </a:extLst>
              </a:tr>
              <a:tr h="371987">
                <a:tc>
                  <a:txBody>
                    <a:bodyPr/>
                    <a:lstStyle/>
                    <a:p>
                      <a:pPr algn="ctr" rtl="0" fontAlgn="b"/>
                      <a:r>
                        <a:rPr lang="en-IN" b="1">
                          <a:effectLst/>
                        </a:rPr>
                        <a:t>0.96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AD3"/>
                    </a:solidFill>
                  </a:tcPr>
                </a:tc>
                <a:tc>
                  <a:txBody>
                    <a:bodyPr/>
                    <a:lstStyle/>
                    <a:p>
                      <a:pPr algn="ctr" rtl="0" fontAlgn="b"/>
                      <a:r>
                        <a:rPr lang="en-IN" b="1">
                          <a:effectLst/>
                        </a:rPr>
                        <a:t>0.96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AD3"/>
                    </a:solidFill>
                  </a:tcPr>
                </a:tc>
                <a:tc>
                  <a:txBody>
                    <a:bodyPr/>
                    <a:lstStyle/>
                    <a:p>
                      <a:pPr algn="ctr" rtl="0" fontAlgn="b"/>
                      <a:r>
                        <a:rPr lang="en-IN" b="1" dirty="0">
                          <a:effectLst/>
                        </a:rPr>
                        <a:t>0.96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AD3"/>
                    </a:solidFill>
                  </a:tcPr>
                </a:tc>
                <a:extLst>
                  <a:ext uri="{0D108BD9-81ED-4DB2-BD59-A6C34878D82A}">
                    <a16:rowId xmlns:a16="http://schemas.microsoft.com/office/drawing/2014/main" val="2403236039"/>
                  </a:ext>
                </a:extLst>
              </a:tr>
            </a:tbl>
          </a:graphicData>
        </a:graphic>
      </p:graphicFrame>
      <p:graphicFrame>
        <p:nvGraphicFramePr>
          <p:cNvPr id="4" name="Table 3">
            <a:extLst>
              <a:ext uri="{FF2B5EF4-FFF2-40B4-BE49-F238E27FC236}">
                <a16:creationId xmlns:a16="http://schemas.microsoft.com/office/drawing/2014/main" id="{B9E0C8CF-B65B-8D4B-8181-F9AF3115A8D6}"/>
              </a:ext>
            </a:extLst>
          </p:cNvPr>
          <p:cNvGraphicFramePr>
            <a:graphicFrameLocks noGrp="1"/>
          </p:cNvGraphicFramePr>
          <p:nvPr>
            <p:extLst>
              <p:ext uri="{D42A27DB-BD31-4B8C-83A1-F6EECF244321}">
                <p14:modId xmlns:p14="http://schemas.microsoft.com/office/powerpoint/2010/main" val="2107131731"/>
              </p:ext>
            </p:extLst>
          </p:nvPr>
        </p:nvGraphicFramePr>
        <p:xfrm>
          <a:off x="5874964" y="3088083"/>
          <a:ext cx="3155902" cy="1442583"/>
        </p:xfrm>
        <a:graphic>
          <a:graphicData uri="http://schemas.openxmlformats.org/drawingml/2006/table">
            <a:tbl>
              <a:tblPr/>
              <a:tblGrid>
                <a:gridCol w="3155902">
                  <a:extLst>
                    <a:ext uri="{9D8B030D-6E8A-4147-A177-3AD203B41FA5}">
                      <a16:colId xmlns:a16="http://schemas.microsoft.com/office/drawing/2014/main" val="3195526569"/>
                    </a:ext>
                  </a:extLst>
                </a:gridCol>
              </a:tblGrid>
              <a:tr h="480861">
                <a:tc>
                  <a:txBody>
                    <a:bodyPr/>
                    <a:lstStyle/>
                    <a:p>
                      <a:pPr algn="ctr" rtl="0" fontAlgn="ctr"/>
                      <a:r>
                        <a:rPr lang="en-IN" b="1">
                          <a:effectLst/>
                        </a:rPr>
                        <a:t>Precision Value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914465185"/>
                  </a:ext>
                </a:extLst>
              </a:tr>
              <a:tr h="480861">
                <a:tc>
                  <a:txBody>
                    <a:bodyPr/>
                    <a:lstStyle/>
                    <a:p>
                      <a:pPr algn="ctr" rtl="0" fontAlgn="ctr"/>
                      <a:r>
                        <a:rPr lang="en-IN" b="1" dirty="0">
                          <a:effectLst/>
                        </a:rPr>
                        <a:t>Macro </a:t>
                      </a:r>
                      <a:r>
                        <a:rPr lang="en-IN" b="1" dirty="0" err="1">
                          <a:effectLst/>
                        </a:rPr>
                        <a:t>Avrg</a:t>
                      </a:r>
                      <a:r>
                        <a:rPr lang="en-IN" b="1" dirty="0">
                          <a:effectLst/>
                        </a:rPr>
                        <a:t>      Weighted </a:t>
                      </a:r>
                      <a:r>
                        <a:rPr lang="en-IN" b="1" dirty="0" err="1">
                          <a:effectLst/>
                        </a:rPr>
                        <a:t>Avg</a:t>
                      </a:r>
                      <a:r>
                        <a:rPr lang="en-IN" b="1" dirty="0">
                          <a:effectLst/>
                        </a:rPr>
                        <a:t> </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2983688790"/>
                  </a:ext>
                </a:extLst>
              </a:tr>
              <a:tr h="480861">
                <a:tc>
                  <a:txBody>
                    <a:bodyPr/>
                    <a:lstStyle/>
                    <a:p>
                      <a:pPr algn="ctr" rtl="0" fontAlgn="b"/>
                      <a:r>
                        <a:rPr lang="en-IN" b="1" dirty="0">
                          <a:effectLst/>
                        </a:rPr>
                        <a:t>  0.94                      0.98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AD3"/>
                    </a:solidFill>
                  </a:tcPr>
                </a:tc>
                <a:extLst>
                  <a:ext uri="{0D108BD9-81ED-4DB2-BD59-A6C34878D82A}">
                    <a16:rowId xmlns:a16="http://schemas.microsoft.com/office/drawing/2014/main" val="3417594086"/>
                  </a:ext>
                </a:extLst>
              </a:tr>
            </a:tbl>
          </a:graphicData>
        </a:graphic>
      </p:graphicFrame>
    </p:spTree>
    <p:extLst>
      <p:ext uri="{BB962C8B-B14F-4D97-AF65-F5344CB8AC3E}">
        <p14:creationId xmlns:p14="http://schemas.microsoft.com/office/powerpoint/2010/main" val="21693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0EAD-D836-DA42-ABE6-A6DB048E94C4}"/>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Decision Tree Accuracy</a:t>
            </a:r>
          </a:p>
        </p:txBody>
      </p:sp>
      <p:sp>
        <p:nvSpPr>
          <p:cNvPr id="8" name="TextBox 7">
            <a:extLst>
              <a:ext uri="{FF2B5EF4-FFF2-40B4-BE49-F238E27FC236}">
                <a16:creationId xmlns:a16="http://schemas.microsoft.com/office/drawing/2014/main" id="{512D7059-03F4-FC45-A4A7-0C79853B0B43}"/>
              </a:ext>
            </a:extLst>
          </p:cNvPr>
          <p:cNvSpPr txBox="1"/>
          <p:nvPr/>
        </p:nvSpPr>
        <p:spPr>
          <a:xfrm>
            <a:off x="161365" y="1140807"/>
            <a:ext cx="8821270" cy="1754326"/>
          </a:xfrm>
          <a:prstGeom prst="rect">
            <a:avLst/>
          </a:prstGeom>
          <a:noFill/>
        </p:spPr>
        <p:txBody>
          <a:bodyPr wrap="square" rtlCol="0">
            <a:spAutoFit/>
          </a:bodyPr>
          <a:lstStyle/>
          <a:p>
            <a:r>
              <a:rPr lang="en-US" dirty="0">
                <a:latin typeface="Dotum" panose="020B0600000101010101" pitchFamily="34" charset="-127"/>
                <a:ea typeface="Dotum" panose="020B0600000101010101" pitchFamily="34" charset="-127"/>
              </a:rPr>
              <a:t>From the scores below, we able to find that the accuracy score for all the 3 </a:t>
            </a:r>
          </a:p>
          <a:p>
            <a:r>
              <a:rPr lang="en-US" dirty="0">
                <a:latin typeface="Dotum" panose="020B0600000101010101" pitchFamily="34" charset="-127"/>
                <a:ea typeface="Dotum" panose="020B0600000101010101" pitchFamily="34" charset="-127"/>
              </a:rPr>
              <a:t>samples are same. </a:t>
            </a:r>
          </a:p>
          <a:p>
            <a:r>
              <a:rPr lang="en-US" dirty="0">
                <a:latin typeface="Dotum" panose="020B0600000101010101" pitchFamily="34" charset="-127"/>
                <a:ea typeface="Dotum" panose="020B0600000101010101" pitchFamily="34" charset="-127"/>
              </a:rPr>
              <a:t>The Cross Validation Mean and variance seems to be on a good number for the CV for 20 samples .</a:t>
            </a:r>
          </a:p>
          <a:p>
            <a:r>
              <a:rPr lang="en-US" dirty="0">
                <a:latin typeface="Dotum" panose="020B0600000101010101" pitchFamily="34" charset="-127"/>
                <a:ea typeface="Dotum" panose="020B0600000101010101" pitchFamily="34" charset="-127"/>
              </a:rPr>
              <a:t>For AM=0.88 and AV=0.012, considering the variance to be the lowest.</a:t>
            </a:r>
          </a:p>
          <a:p>
            <a:endParaRPr lang="en-US" dirty="0">
              <a:latin typeface="Dotum" panose="020B0600000101010101" pitchFamily="34" charset="-127"/>
              <a:ea typeface="Dotum" panose="020B0600000101010101" pitchFamily="34" charset="-127"/>
            </a:endParaRPr>
          </a:p>
        </p:txBody>
      </p:sp>
      <p:graphicFrame>
        <p:nvGraphicFramePr>
          <p:cNvPr id="10" name="Content Placeholder 9">
            <a:extLst>
              <a:ext uri="{FF2B5EF4-FFF2-40B4-BE49-F238E27FC236}">
                <a16:creationId xmlns:a16="http://schemas.microsoft.com/office/drawing/2014/main" id="{D9B37907-FF7A-044B-8F0F-47F8FDF172F5}"/>
              </a:ext>
            </a:extLst>
          </p:cNvPr>
          <p:cNvGraphicFramePr>
            <a:graphicFrameLocks noGrp="1"/>
          </p:cNvGraphicFramePr>
          <p:nvPr>
            <p:ph idx="1"/>
            <p:extLst>
              <p:ext uri="{D42A27DB-BD31-4B8C-83A1-F6EECF244321}">
                <p14:modId xmlns:p14="http://schemas.microsoft.com/office/powerpoint/2010/main" val="3123168216"/>
              </p:ext>
            </p:extLst>
          </p:nvPr>
        </p:nvGraphicFramePr>
        <p:xfrm>
          <a:off x="161365" y="2830764"/>
          <a:ext cx="8821269" cy="1033022"/>
        </p:xfrm>
        <a:graphic>
          <a:graphicData uri="http://schemas.openxmlformats.org/drawingml/2006/table">
            <a:tbl>
              <a:tblPr/>
              <a:tblGrid>
                <a:gridCol w="2829911">
                  <a:extLst>
                    <a:ext uri="{9D8B030D-6E8A-4147-A177-3AD203B41FA5}">
                      <a16:colId xmlns:a16="http://schemas.microsoft.com/office/drawing/2014/main" val="3657945206"/>
                    </a:ext>
                  </a:extLst>
                </a:gridCol>
                <a:gridCol w="2877273">
                  <a:extLst>
                    <a:ext uri="{9D8B030D-6E8A-4147-A177-3AD203B41FA5}">
                      <a16:colId xmlns:a16="http://schemas.microsoft.com/office/drawing/2014/main" val="285560512"/>
                    </a:ext>
                  </a:extLst>
                </a:gridCol>
                <a:gridCol w="3114085">
                  <a:extLst>
                    <a:ext uri="{9D8B030D-6E8A-4147-A177-3AD203B41FA5}">
                      <a16:colId xmlns:a16="http://schemas.microsoft.com/office/drawing/2014/main" val="2782205436"/>
                    </a:ext>
                  </a:extLst>
                </a:gridCol>
              </a:tblGrid>
              <a:tr h="496176">
                <a:tc>
                  <a:txBody>
                    <a:bodyPr/>
                    <a:lstStyle/>
                    <a:p>
                      <a:pPr algn="ctr" rtl="0" fontAlgn="ctr"/>
                      <a:r>
                        <a:rPr lang="en-IN" sz="1400" b="1">
                          <a:effectLst/>
                        </a:rPr>
                        <a:t>Cross Validation Accuracy for 10 samples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ctr" rtl="0" fontAlgn="ctr"/>
                      <a:r>
                        <a:rPr lang="en-IN" sz="1400" b="1">
                          <a:effectLst/>
                        </a:rPr>
                        <a:t>Cross Validation Accuracy for 20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ctr" rtl="0" fontAlgn="ctr"/>
                      <a:r>
                        <a:rPr lang="en-IN" sz="1400" b="1" dirty="0">
                          <a:effectLst/>
                        </a:rPr>
                        <a:t>Cross Validation Accuracy for max 25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4140342800"/>
                  </a:ext>
                </a:extLst>
              </a:tr>
              <a:tr h="268423">
                <a:tc>
                  <a:txBody>
                    <a:bodyPr/>
                    <a:lstStyle/>
                    <a:p>
                      <a:pPr algn="ctr" rtl="0" fontAlgn="ctr"/>
                      <a:r>
                        <a:rPr lang="en-IN" sz="1400" b="1" dirty="0">
                          <a:effectLst/>
                        </a:rPr>
                        <a:t>Accuracy Mean       Accuracy Variance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ctr" rtl="0" fontAlgn="ctr"/>
                      <a:r>
                        <a:rPr lang="en-IN" sz="1400" b="1" dirty="0">
                          <a:effectLst/>
                        </a:rPr>
                        <a:t>Accuracy Mean         Accuracy Variance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ctr" rtl="0" fontAlgn="ctr"/>
                      <a:r>
                        <a:rPr lang="en-IN" sz="1400" b="1" dirty="0">
                          <a:effectLst/>
                        </a:rPr>
                        <a:t>Accuracy Mean               Accuracy Variance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610136853"/>
                  </a:ext>
                </a:extLst>
              </a:tr>
              <a:tr h="268423">
                <a:tc>
                  <a:txBody>
                    <a:bodyPr/>
                    <a:lstStyle/>
                    <a:p>
                      <a:pPr algn="ctr" rtl="0" fontAlgn="b"/>
                      <a:r>
                        <a:rPr lang="en-IN" sz="1400" b="1" dirty="0">
                          <a:effectLst/>
                        </a:rPr>
                        <a:t>0.84                              0.079 </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AD3"/>
                    </a:solidFill>
                  </a:tcPr>
                </a:tc>
                <a:tc>
                  <a:txBody>
                    <a:bodyPr/>
                    <a:lstStyle/>
                    <a:p>
                      <a:pPr algn="ctr" rtl="0" fontAlgn="b"/>
                      <a:r>
                        <a:rPr lang="en-IN" sz="1400" b="1" dirty="0">
                          <a:effectLst/>
                        </a:rPr>
                        <a:t> 0.88                                  0.012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AD3"/>
                    </a:solidFill>
                  </a:tcPr>
                </a:tc>
                <a:tc>
                  <a:txBody>
                    <a:bodyPr/>
                    <a:lstStyle/>
                    <a:p>
                      <a:pPr algn="ctr" rtl="0" fontAlgn="b"/>
                      <a:r>
                        <a:rPr lang="en-IN" sz="1400" b="1" dirty="0">
                          <a:effectLst/>
                        </a:rPr>
                        <a:t>0.87                                        0.020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AD3"/>
                    </a:solidFill>
                  </a:tcPr>
                </a:tc>
                <a:extLst>
                  <a:ext uri="{0D108BD9-81ED-4DB2-BD59-A6C34878D82A}">
                    <a16:rowId xmlns:a16="http://schemas.microsoft.com/office/drawing/2014/main" val="962006015"/>
                  </a:ext>
                </a:extLst>
              </a:tr>
            </a:tbl>
          </a:graphicData>
        </a:graphic>
      </p:graphicFrame>
      <p:graphicFrame>
        <p:nvGraphicFramePr>
          <p:cNvPr id="11" name="Table 10">
            <a:extLst>
              <a:ext uri="{FF2B5EF4-FFF2-40B4-BE49-F238E27FC236}">
                <a16:creationId xmlns:a16="http://schemas.microsoft.com/office/drawing/2014/main" id="{02CB9ECA-B11C-264B-B44E-794179329834}"/>
              </a:ext>
            </a:extLst>
          </p:cNvPr>
          <p:cNvGraphicFramePr>
            <a:graphicFrameLocks noGrp="1"/>
          </p:cNvGraphicFramePr>
          <p:nvPr>
            <p:extLst>
              <p:ext uri="{D42A27DB-BD31-4B8C-83A1-F6EECF244321}">
                <p14:modId xmlns:p14="http://schemas.microsoft.com/office/powerpoint/2010/main" val="2685127871"/>
              </p:ext>
            </p:extLst>
          </p:nvPr>
        </p:nvGraphicFramePr>
        <p:xfrm>
          <a:off x="2734235" y="4002693"/>
          <a:ext cx="2877671" cy="754380"/>
        </p:xfrm>
        <a:graphic>
          <a:graphicData uri="http://schemas.openxmlformats.org/drawingml/2006/table">
            <a:tbl>
              <a:tblPr/>
              <a:tblGrid>
                <a:gridCol w="2877671">
                  <a:extLst>
                    <a:ext uri="{9D8B030D-6E8A-4147-A177-3AD203B41FA5}">
                      <a16:colId xmlns:a16="http://schemas.microsoft.com/office/drawing/2014/main" val="348068215"/>
                    </a:ext>
                  </a:extLst>
                </a:gridCol>
              </a:tblGrid>
              <a:tr h="200025">
                <a:tc>
                  <a:txBody>
                    <a:bodyPr/>
                    <a:lstStyle/>
                    <a:p>
                      <a:pPr algn="ctr" rtl="0" fontAlgn="ctr"/>
                      <a:r>
                        <a:rPr lang="en-IN" sz="1400" b="1">
                          <a:effectLst/>
                        </a:rPr>
                        <a:t>Recall Value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362143443"/>
                  </a:ext>
                </a:extLst>
              </a:tr>
              <a:tr h="200025">
                <a:tc>
                  <a:txBody>
                    <a:bodyPr/>
                    <a:lstStyle/>
                    <a:p>
                      <a:pPr algn="ctr" rtl="0" fontAlgn="ctr"/>
                      <a:r>
                        <a:rPr lang="en-IN" sz="1400" b="1" dirty="0">
                          <a:effectLst/>
                        </a:rPr>
                        <a:t>Macro </a:t>
                      </a:r>
                      <a:r>
                        <a:rPr lang="en-IN" sz="1400" b="1" dirty="0" err="1">
                          <a:effectLst/>
                        </a:rPr>
                        <a:t>Avrg</a:t>
                      </a:r>
                      <a:r>
                        <a:rPr lang="en-IN" sz="1400" b="1" dirty="0">
                          <a:effectLst/>
                        </a:rPr>
                        <a:t>             Weighted </a:t>
                      </a:r>
                      <a:r>
                        <a:rPr lang="en-IN" sz="1400" b="1" dirty="0" err="1">
                          <a:effectLst/>
                        </a:rPr>
                        <a:t>Avg</a:t>
                      </a:r>
                      <a:r>
                        <a:rPr lang="en-IN" sz="1400" b="1" dirty="0">
                          <a:effectLst/>
                        </a:rPr>
                        <a:t> </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3014428965"/>
                  </a:ext>
                </a:extLst>
              </a:tr>
              <a:tr h="200025">
                <a:tc>
                  <a:txBody>
                    <a:bodyPr/>
                    <a:lstStyle/>
                    <a:p>
                      <a:pPr algn="ctr" rtl="0" fontAlgn="b"/>
                      <a:r>
                        <a:rPr lang="en-IN" sz="1400" b="1" dirty="0">
                          <a:effectLst/>
                        </a:rPr>
                        <a:t>0.91                            0.96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EAD3"/>
                    </a:solidFill>
                  </a:tcPr>
                </a:tc>
                <a:extLst>
                  <a:ext uri="{0D108BD9-81ED-4DB2-BD59-A6C34878D82A}">
                    <a16:rowId xmlns:a16="http://schemas.microsoft.com/office/drawing/2014/main" val="3580706683"/>
                  </a:ext>
                </a:extLst>
              </a:tr>
            </a:tbl>
          </a:graphicData>
        </a:graphic>
      </p:graphicFrame>
    </p:spTree>
    <p:extLst>
      <p:ext uri="{BB962C8B-B14F-4D97-AF65-F5344CB8AC3E}">
        <p14:creationId xmlns:p14="http://schemas.microsoft.com/office/powerpoint/2010/main" val="318946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5BC4-7F36-9444-8658-279B70FEE2A0}"/>
              </a:ext>
            </a:extLst>
          </p:cNvPr>
          <p:cNvSpPr>
            <a:spLocks noGrp="1"/>
          </p:cNvSpPr>
          <p:nvPr>
            <p:ph type="title"/>
          </p:nvPr>
        </p:nvSpPr>
        <p:spPr/>
        <p:txBody>
          <a:bodyPr>
            <a:normAutofit fontScale="90000"/>
          </a:bodyPr>
          <a:lstStyle/>
          <a:p>
            <a:r>
              <a:rPr lang="en-US" b="1" dirty="0">
                <a:latin typeface="Dotum" panose="020B0600000101010101" pitchFamily="34" charset="-127"/>
                <a:ea typeface="Dotum" panose="020B0600000101010101" pitchFamily="34" charset="-127"/>
              </a:rPr>
              <a:t>Decision Tree Diagrammatic Understanding</a:t>
            </a:r>
          </a:p>
        </p:txBody>
      </p:sp>
      <p:pic>
        <p:nvPicPr>
          <p:cNvPr id="1026" name="Picture 2">
            <a:extLst>
              <a:ext uri="{FF2B5EF4-FFF2-40B4-BE49-F238E27FC236}">
                <a16:creationId xmlns:a16="http://schemas.microsoft.com/office/drawing/2014/main" id="{EB2FAA22-F927-5749-A86F-2F243AACE5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345" y="2824116"/>
            <a:ext cx="3441667" cy="2319384"/>
          </a:xfrm>
          <a:prstGeom prst="rect">
            <a:avLst/>
          </a:prstGeom>
          <a:solidFill>
            <a:schemeClr val="accent3">
              <a:lumMod val="40000"/>
              <a:lumOff val="60000"/>
            </a:schemeClr>
          </a:solidFill>
        </p:spPr>
      </p:pic>
      <p:sp>
        <p:nvSpPr>
          <p:cNvPr id="4" name="TextBox 3">
            <a:extLst>
              <a:ext uri="{FF2B5EF4-FFF2-40B4-BE49-F238E27FC236}">
                <a16:creationId xmlns:a16="http://schemas.microsoft.com/office/drawing/2014/main" id="{61171E40-18C3-F749-A53A-C1435669C8C3}"/>
              </a:ext>
            </a:extLst>
          </p:cNvPr>
          <p:cNvSpPr txBox="1"/>
          <p:nvPr/>
        </p:nvSpPr>
        <p:spPr>
          <a:xfrm>
            <a:off x="295835" y="1048871"/>
            <a:ext cx="9326592" cy="1569660"/>
          </a:xfrm>
          <a:prstGeom prst="rect">
            <a:avLst/>
          </a:prstGeom>
          <a:noFill/>
        </p:spPr>
        <p:txBody>
          <a:bodyPr wrap="none" rtlCol="0">
            <a:spAutoFit/>
          </a:bodyPr>
          <a:lstStyle/>
          <a:p>
            <a:r>
              <a:rPr lang="en-US" sz="1600" dirty="0">
                <a:latin typeface="Dotum" panose="020B0600000101010101" pitchFamily="34" charset="-127"/>
                <a:ea typeface="Dotum" panose="020B0600000101010101" pitchFamily="34" charset="-127"/>
              </a:rPr>
              <a:t> Fig :1 represents the out come of the actual scanners and the predicted </a:t>
            </a:r>
            <a:r>
              <a:rPr lang="en-US" sz="1600" dirty="0" err="1">
                <a:latin typeface="Dotum" panose="020B0600000101010101" pitchFamily="34" charset="-127"/>
                <a:ea typeface="Dotum" panose="020B0600000101010101" pitchFamily="34" charset="-127"/>
              </a:rPr>
              <a:t>ones.It</a:t>
            </a:r>
            <a:r>
              <a:rPr lang="en-US" sz="1600" dirty="0">
                <a:latin typeface="Dotum" panose="020B0600000101010101" pitchFamily="34" charset="-127"/>
                <a:ea typeface="Dotum" panose="020B0600000101010101" pitchFamily="34" charset="-127"/>
              </a:rPr>
              <a:t> also shows us</a:t>
            </a:r>
          </a:p>
          <a:p>
            <a:r>
              <a:rPr lang="en-US" sz="1600" dirty="0">
                <a:latin typeface="Dotum" panose="020B0600000101010101" pitchFamily="34" charset="-127"/>
                <a:ea typeface="Dotum" panose="020B0600000101010101" pitchFamily="34" charset="-127"/>
              </a:rPr>
              <a:t> the outliers as well.</a:t>
            </a:r>
          </a:p>
          <a:p>
            <a:r>
              <a:rPr lang="en-US" sz="1600" dirty="0">
                <a:latin typeface="Dotum" panose="020B0600000101010101" pitchFamily="34" charset="-127"/>
                <a:ea typeface="Dotum" panose="020B0600000101010101" pitchFamily="34" charset="-127"/>
              </a:rPr>
              <a:t>Fig: 2 Represents the actual numbers of the scanners.</a:t>
            </a:r>
          </a:p>
          <a:p>
            <a:endParaRPr lang="en-US" sz="1600" b="1" dirty="0">
              <a:latin typeface="Dotum" panose="020B0600000101010101" pitchFamily="34" charset="-127"/>
              <a:ea typeface="Dotum" panose="020B0600000101010101" pitchFamily="34" charset="-127"/>
            </a:endParaRPr>
          </a:p>
          <a:p>
            <a:r>
              <a:rPr lang="en-US" sz="1600" b="1" dirty="0">
                <a:latin typeface="Dotum" panose="020B0600000101010101" pitchFamily="34" charset="-127"/>
                <a:ea typeface="Dotum" panose="020B0600000101010101" pitchFamily="34" charset="-127"/>
              </a:rPr>
              <a:t>Note: The diagram represents the after tested results.</a:t>
            </a:r>
          </a:p>
          <a:p>
            <a:endParaRPr lang="en-US" sz="1600" dirty="0">
              <a:latin typeface="Dotum" panose="020B0600000101010101" pitchFamily="34" charset="-127"/>
              <a:ea typeface="Dotum" panose="020B0600000101010101" pitchFamily="34" charset="-127"/>
            </a:endParaRPr>
          </a:p>
        </p:txBody>
      </p:sp>
      <p:sp>
        <p:nvSpPr>
          <p:cNvPr id="5" name="TextBox 4">
            <a:extLst>
              <a:ext uri="{FF2B5EF4-FFF2-40B4-BE49-F238E27FC236}">
                <a16:creationId xmlns:a16="http://schemas.microsoft.com/office/drawing/2014/main" id="{DC28FD8E-5F46-E04C-8A73-E9AFEF7EBC33}"/>
              </a:ext>
            </a:extLst>
          </p:cNvPr>
          <p:cNvSpPr txBox="1"/>
          <p:nvPr/>
        </p:nvSpPr>
        <p:spPr>
          <a:xfrm>
            <a:off x="1174375" y="2265866"/>
            <a:ext cx="684803" cy="369332"/>
          </a:xfrm>
          <a:prstGeom prst="rect">
            <a:avLst/>
          </a:prstGeom>
          <a:noFill/>
        </p:spPr>
        <p:txBody>
          <a:bodyPr wrap="none" rtlCol="0">
            <a:spAutoFit/>
          </a:bodyPr>
          <a:lstStyle/>
          <a:p>
            <a:r>
              <a:rPr lang="en-US" dirty="0"/>
              <a:t>Fig :1</a:t>
            </a:r>
          </a:p>
        </p:txBody>
      </p:sp>
      <p:sp>
        <p:nvSpPr>
          <p:cNvPr id="6" name="TextBox 5">
            <a:extLst>
              <a:ext uri="{FF2B5EF4-FFF2-40B4-BE49-F238E27FC236}">
                <a16:creationId xmlns:a16="http://schemas.microsoft.com/office/drawing/2014/main" id="{C6FC38FD-4295-8449-91FA-AF0CE21BB9EF}"/>
              </a:ext>
            </a:extLst>
          </p:cNvPr>
          <p:cNvSpPr txBox="1"/>
          <p:nvPr/>
        </p:nvSpPr>
        <p:spPr>
          <a:xfrm>
            <a:off x="6517339" y="2265866"/>
            <a:ext cx="684803" cy="369332"/>
          </a:xfrm>
          <a:prstGeom prst="rect">
            <a:avLst/>
          </a:prstGeom>
          <a:noFill/>
        </p:spPr>
        <p:txBody>
          <a:bodyPr wrap="none" rtlCol="0">
            <a:spAutoFit/>
          </a:bodyPr>
          <a:lstStyle/>
          <a:p>
            <a:r>
              <a:rPr lang="en-US" dirty="0"/>
              <a:t>Fig :2</a:t>
            </a:r>
          </a:p>
        </p:txBody>
      </p:sp>
      <p:pic>
        <p:nvPicPr>
          <p:cNvPr id="1028" name="Picture 4">
            <a:extLst>
              <a:ext uri="{FF2B5EF4-FFF2-40B4-BE49-F238E27FC236}">
                <a16:creationId xmlns:a16="http://schemas.microsoft.com/office/drawing/2014/main" id="{2804BD4C-A1B6-0249-B464-75616494B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057" y="2813268"/>
            <a:ext cx="3367368" cy="2319385"/>
          </a:xfrm>
          <a:prstGeom prst="rect">
            <a:avLst/>
          </a:prstGeom>
          <a:solidFill>
            <a:schemeClr val="accent3">
              <a:lumMod val="40000"/>
              <a:lumOff val="60000"/>
            </a:schemeClr>
          </a:solidFill>
        </p:spPr>
      </p:pic>
    </p:spTree>
    <p:extLst>
      <p:ext uri="{BB962C8B-B14F-4D97-AF65-F5344CB8AC3E}">
        <p14:creationId xmlns:p14="http://schemas.microsoft.com/office/powerpoint/2010/main" val="116470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80AA-D016-EF45-83A1-205BAD9B146B}"/>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Cons of Decision Tree</a:t>
            </a:r>
          </a:p>
        </p:txBody>
      </p:sp>
      <p:sp>
        <p:nvSpPr>
          <p:cNvPr id="3" name="Content Placeholder 2">
            <a:extLst>
              <a:ext uri="{FF2B5EF4-FFF2-40B4-BE49-F238E27FC236}">
                <a16:creationId xmlns:a16="http://schemas.microsoft.com/office/drawing/2014/main" id="{84C86D47-4080-5640-9CE3-D47FD8C6EC1F}"/>
              </a:ext>
            </a:extLst>
          </p:cNvPr>
          <p:cNvSpPr>
            <a:spLocks noGrp="1"/>
          </p:cNvSpPr>
          <p:nvPr>
            <p:ph idx="1"/>
          </p:nvPr>
        </p:nvSpPr>
        <p:spPr/>
        <p:txBody>
          <a:bodyPr>
            <a:normAutofit/>
          </a:bodyPr>
          <a:lstStyle/>
          <a:p>
            <a:r>
              <a:rPr lang="en-US" sz="1800" dirty="0">
                <a:latin typeface="Dotum" panose="020B0600000101010101" pitchFamily="34" charset="-127"/>
                <a:ea typeface="Dotum" panose="020B0600000101010101" pitchFamily="34" charset="-127"/>
              </a:rPr>
              <a:t>Decision Tree has it’s own limitation towards getting overfitted.</a:t>
            </a:r>
          </a:p>
          <a:p>
            <a:pPr marL="0" indent="0">
              <a:buNone/>
            </a:pPr>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Due to this we may not be able to expect an accurate accuracy for a particular dataset .</a:t>
            </a:r>
          </a:p>
          <a:p>
            <a:pPr marL="0" indent="0">
              <a:buNone/>
            </a:pPr>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It is not to be considered if the dataset is huge and expecting to predict a right output .</a:t>
            </a:r>
          </a:p>
          <a:p>
            <a:endParaRPr lang="en-US" sz="1800" dirty="0">
              <a:latin typeface="Dotum" panose="020B0600000101010101" pitchFamily="34" charset="-127"/>
              <a:ea typeface="Dotum" panose="020B0600000101010101" pitchFamily="34" charset="-127"/>
            </a:endParaRPr>
          </a:p>
          <a:p>
            <a:pPr marL="0" indent="0">
              <a:buNone/>
            </a:pPr>
            <a:r>
              <a:rPr lang="en-US" sz="1800" dirty="0">
                <a:latin typeface="Dotum" panose="020B0600000101010101" pitchFamily="34" charset="-127"/>
                <a:ea typeface="Dotum" panose="020B0600000101010101" pitchFamily="34" charset="-127"/>
              </a:rPr>
              <a:t>Hence we have not used Decision Tree in this dataset.</a:t>
            </a:r>
          </a:p>
        </p:txBody>
      </p:sp>
    </p:spTree>
    <p:extLst>
      <p:ext uri="{BB962C8B-B14F-4D97-AF65-F5344CB8AC3E}">
        <p14:creationId xmlns:p14="http://schemas.microsoft.com/office/powerpoint/2010/main" val="194669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B6CE-CFB6-6E46-912A-B2B429D4655B}"/>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Random Forest</a:t>
            </a:r>
          </a:p>
        </p:txBody>
      </p:sp>
      <p:sp>
        <p:nvSpPr>
          <p:cNvPr id="3" name="Content Placeholder 2">
            <a:extLst>
              <a:ext uri="{FF2B5EF4-FFF2-40B4-BE49-F238E27FC236}">
                <a16:creationId xmlns:a16="http://schemas.microsoft.com/office/drawing/2014/main" id="{2EA2DBBF-08D8-624F-9CB2-0D0928ACC68C}"/>
              </a:ext>
            </a:extLst>
          </p:cNvPr>
          <p:cNvSpPr>
            <a:spLocks noGrp="1"/>
          </p:cNvSpPr>
          <p:nvPr>
            <p:ph idx="1"/>
          </p:nvPr>
        </p:nvSpPr>
        <p:spPr/>
        <p:txBody>
          <a:bodyPr>
            <a:normAutofit/>
          </a:bodyPr>
          <a:lstStyle/>
          <a:p>
            <a:r>
              <a:rPr lang="en-US" sz="1800" dirty="0">
                <a:latin typeface="Dotum" panose="020B0600000101010101" pitchFamily="34" charset="-127"/>
                <a:ea typeface="Dotum" panose="020B0600000101010101" pitchFamily="34" charset="-127"/>
              </a:rPr>
              <a:t>In the Decision Tree model, we create multiple trees until we get the accuracy and 0 error.</a:t>
            </a:r>
          </a:p>
          <a:p>
            <a:pPr marL="0" indent="0">
              <a:buNone/>
            </a:pPr>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In receipt of this we classify the data into different bags (tests) and derive the solution with the highest number given as the output.</a:t>
            </a:r>
          </a:p>
          <a:p>
            <a:pPr marL="0" indent="0">
              <a:buNone/>
            </a:pPr>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The process of segregating the sets of the given data into smaller tree and deriving the accuracy is called ‘Bagging’. To perform this technique for a better accuracy we go ahead with Random Forest model.</a:t>
            </a:r>
          </a:p>
          <a:p>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It also handles overfitting of a dataset.</a:t>
            </a:r>
          </a:p>
        </p:txBody>
      </p:sp>
    </p:spTree>
    <p:extLst>
      <p:ext uri="{BB962C8B-B14F-4D97-AF65-F5344CB8AC3E}">
        <p14:creationId xmlns:p14="http://schemas.microsoft.com/office/powerpoint/2010/main" val="426544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A204-3627-9A4F-8702-64F2029F8302}"/>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Random Forest Accuracy</a:t>
            </a:r>
          </a:p>
        </p:txBody>
      </p:sp>
      <p:sp>
        <p:nvSpPr>
          <p:cNvPr id="3" name="Content Placeholder 2">
            <a:extLst>
              <a:ext uri="{FF2B5EF4-FFF2-40B4-BE49-F238E27FC236}">
                <a16:creationId xmlns:a16="http://schemas.microsoft.com/office/drawing/2014/main" id="{9394999A-4056-D344-9D1A-321429BC9ECE}"/>
              </a:ext>
            </a:extLst>
          </p:cNvPr>
          <p:cNvSpPr>
            <a:spLocks noGrp="1"/>
          </p:cNvSpPr>
          <p:nvPr>
            <p:ph idx="1"/>
          </p:nvPr>
        </p:nvSpPr>
        <p:spPr/>
        <p:txBody>
          <a:bodyPr>
            <a:normAutofit/>
          </a:bodyPr>
          <a:lstStyle/>
          <a:p>
            <a:pPr marL="0" indent="0">
              <a:buNone/>
            </a:pPr>
            <a:r>
              <a:rPr lang="en-US" sz="1600" dirty="0">
                <a:latin typeface="Dotum" panose="020B0600000101010101" pitchFamily="34" charset="-127"/>
                <a:ea typeface="Dotum" panose="020B0600000101010101" pitchFamily="34" charset="-127"/>
              </a:rPr>
              <a:t>The scores are been taken for  3 number set of samples.10,20 and 25.From the below figure, we can understand the impact of the algorithm in each score.</a:t>
            </a:r>
          </a:p>
          <a:p>
            <a:pPr marL="0" indent="0">
              <a:buNone/>
            </a:pPr>
            <a:r>
              <a:rPr lang="en-US" sz="1600" dirty="0">
                <a:latin typeface="Dotum" panose="020B0600000101010101" pitchFamily="34" charset="-127"/>
                <a:ea typeface="Dotum" panose="020B0600000101010101" pitchFamily="34" charset="-127"/>
              </a:rPr>
              <a:t>We can also figure out that the accuracy score is the same for all the 3 samples . But in random </a:t>
            </a:r>
          </a:p>
          <a:p>
            <a:pPr marL="0" indent="0">
              <a:buNone/>
            </a:pPr>
            <a:r>
              <a:rPr lang="en-US" sz="1600" dirty="0">
                <a:latin typeface="Dotum" panose="020B0600000101010101" pitchFamily="34" charset="-127"/>
                <a:ea typeface="Dotum" panose="020B0600000101010101" pitchFamily="34" charset="-127"/>
              </a:rPr>
              <a:t>Forest the precision value is less comparing the Decision Tree’s Precision Value which was 0.94 and 0.98 respectively.</a:t>
            </a:r>
          </a:p>
        </p:txBody>
      </p:sp>
      <p:graphicFrame>
        <p:nvGraphicFramePr>
          <p:cNvPr id="4" name="Table 3">
            <a:extLst>
              <a:ext uri="{FF2B5EF4-FFF2-40B4-BE49-F238E27FC236}">
                <a16:creationId xmlns:a16="http://schemas.microsoft.com/office/drawing/2014/main" id="{D187A331-CDC0-264D-A379-16F74A561C4D}"/>
              </a:ext>
            </a:extLst>
          </p:cNvPr>
          <p:cNvGraphicFramePr>
            <a:graphicFrameLocks noGrp="1"/>
          </p:cNvGraphicFramePr>
          <p:nvPr>
            <p:extLst>
              <p:ext uri="{D42A27DB-BD31-4B8C-83A1-F6EECF244321}">
                <p14:modId xmlns:p14="http://schemas.microsoft.com/office/powerpoint/2010/main" val="1692576781"/>
              </p:ext>
            </p:extLst>
          </p:nvPr>
        </p:nvGraphicFramePr>
        <p:xfrm>
          <a:off x="153128" y="3292576"/>
          <a:ext cx="5046401" cy="1485900"/>
        </p:xfrm>
        <a:graphic>
          <a:graphicData uri="http://schemas.openxmlformats.org/drawingml/2006/table">
            <a:tbl>
              <a:tblPr/>
              <a:tblGrid>
                <a:gridCol w="1423390">
                  <a:extLst>
                    <a:ext uri="{9D8B030D-6E8A-4147-A177-3AD203B41FA5}">
                      <a16:colId xmlns:a16="http://schemas.microsoft.com/office/drawing/2014/main" val="552651798"/>
                    </a:ext>
                  </a:extLst>
                </a:gridCol>
                <a:gridCol w="1588023">
                  <a:extLst>
                    <a:ext uri="{9D8B030D-6E8A-4147-A177-3AD203B41FA5}">
                      <a16:colId xmlns:a16="http://schemas.microsoft.com/office/drawing/2014/main" val="2617220394"/>
                    </a:ext>
                  </a:extLst>
                </a:gridCol>
                <a:gridCol w="2034988">
                  <a:extLst>
                    <a:ext uri="{9D8B030D-6E8A-4147-A177-3AD203B41FA5}">
                      <a16:colId xmlns:a16="http://schemas.microsoft.com/office/drawing/2014/main" val="1730621945"/>
                    </a:ext>
                  </a:extLst>
                </a:gridCol>
              </a:tblGrid>
              <a:tr h="796374">
                <a:tc>
                  <a:txBody>
                    <a:bodyPr/>
                    <a:lstStyle/>
                    <a:p>
                      <a:pPr algn="ctr" rtl="0" fontAlgn="ctr"/>
                      <a:r>
                        <a:rPr lang="en-IN" b="1">
                          <a:effectLst/>
                        </a:rPr>
                        <a:t>Accuracy Score for 10 Samples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ctr" rtl="0" fontAlgn="ctr"/>
                      <a:r>
                        <a:rPr lang="en-IN" b="1" dirty="0">
                          <a:effectLst/>
                        </a:rPr>
                        <a:t>Accuracy Score for 20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ctr" rtl="0" fontAlgn="ctr"/>
                      <a:r>
                        <a:rPr lang="en-IN" b="1" dirty="0">
                          <a:effectLst/>
                        </a:rPr>
                        <a:t>Accuracy Score for for max 25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68129942"/>
                  </a:ext>
                </a:extLst>
              </a:tr>
              <a:tr h="288950">
                <a:tc>
                  <a:txBody>
                    <a:bodyPr/>
                    <a:lstStyle/>
                    <a:p>
                      <a:pPr rtl="0" fontAlgn="b"/>
                      <a:endParaRPr lang="en-IN">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rtl="0" fontAlgn="b"/>
                      <a:endParaRPr lang="en-IN">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rtl="0" fontAlgn="b"/>
                      <a:endParaRPr lang="en-IN">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2855476484"/>
                  </a:ext>
                </a:extLst>
              </a:tr>
              <a:tr h="288950">
                <a:tc>
                  <a:txBody>
                    <a:bodyPr/>
                    <a:lstStyle/>
                    <a:p>
                      <a:pPr algn="ctr" rtl="0" fontAlgn="b"/>
                      <a:r>
                        <a:rPr lang="en-IN" b="1">
                          <a:effectLst/>
                        </a:rPr>
                        <a:t>0.96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tc>
                  <a:txBody>
                    <a:bodyPr/>
                    <a:lstStyle/>
                    <a:p>
                      <a:pPr algn="ctr" rtl="0" fontAlgn="b"/>
                      <a:r>
                        <a:rPr lang="en-IN" b="1">
                          <a:effectLst/>
                        </a:rPr>
                        <a:t>0.96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tc>
                  <a:txBody>
                    <a:bodyPr/>
                    <a:lstStyle/>
                    <a:p>
                      <a:pPr algn="ctr" rtl="0" fontAlgn="b"/>
                      <a:r>
                        <a:rPr lang="en-IN" b="1" dirty="0">
                          <a:effectLst/>
                        </a:rPr>
                        <a:t>0.96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extLst>
                  <a:ext uri="{0D108BD9-81ED-4DB2-BD59-A6C34878D82A}">
                    <a16:rowId xmlns:a16="http://schemas.microsoft.com/office/drawing/2014/main" val="3338528766"/>
                  </a:ext>
                </a:extLst>
              </a:tr>
            </a:tbl>
          </a:graphicData>
        </a:graphic>
      </p:graphicFrame>
      <p:graphicFrame>
        <p:nvGraphicFramePr>
          <p:cNvPr id="5" name="Table 4">
            <a:extLst>
              <a:ext uri="{FF2B5EF4-FFF2-40B4-BE49-F238E27FC236}">
                <a16:creationId xmlns:a16="http://schemas.microsoft.com/office/drawing/2014/main" id="{99B3D8F0-D2E3-CC48-909F-C4BBF6BA3094}"/>
              </a:ext>
            </a:extLst>
          </p:cNvPr>
          <p:cNvGraphicFramePr>
            <a:graphicFrameLocks noGrp="1"/>
          </p:cNvGraphicFramePr>
          <p:nvPr>
            <p:extLst>
              <p:ext uri="{D42A27DB-BD31-4B8C-83A1-F6EECF244321}">
                <p14:modId xmlns:p14="http://schemas.microsoft.com/office/powerpoint/2010/main" val="352615107"/>
              </p:ext>
            </p:extLst>
          </p:nvPr>
        </p:nvGraphicFramePr>
        <p:xfrm>
          <a:off x="5791200" y="3318350"/>
          <a:ext cx="2889086" cy="1485900"/>
        </p:xfrm>
        <a:graphic>
          <a:graphicData uri="http://schemas.openxmlformats.org/drawingml/2006/table">
            <a:tbl>
              <a:tblPr/>
              <a:tblGrid>
                <a:gridCol w="2889086">
                  <a:extLst>
                    <a:ext uri="{9D8B030D-6E8A-4147-A177-3AD203B41FA5}">
                      <a16:colId xmlns:a16="http://schemas.microsoft.com/office/drawing/2014/main" val="2678245098"/>
                    </a:ext>
                  </a:extLst>
                </a:gridCol>
              </a:tblGrid>
              <a:tr h="495300">
                <a:tc>
                  <a:txBody>
                    <a:bodyPr/>
                    <a:lstStyle/>
                    <a:p>
                      <a:pPr algn="ctr" rtl="0" fontAlgn="ctr"/>
                      <a:r>
                        <a:rPr lang="en-IN" b="1" dirty="0">
                          <a:effectLst/>
                        </a:rPr>
                        <a:t>Precision Value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953337698"/>
                  </a:ext>
                </a:extLst>
              </a:tr>
              <a:tr h="495300">
                <a:tc>
                  <a:txBody>
                    <a:bodyPr/>
                    <a:lstStyle/>
                    <a:p>
                      <a:pPr algn="ctr" rtl="0" fontAlgn="ctr"/>
                      <a:r>
                        <a:rPr lang="en-IN" b="1" dirty="0">
                          <a:effectLst/>
                        </a:rPr>
                        <a:t>Macro </a:t>
                      </a:r>
                      <a:r>
                        <a:rPr lang="en-IN" b="1" dirty="0" err="1">
                          <a:effectLst/>
                        </a:rPr>
                        <a:t>Avrg</a:t>
                      </a:r>
                      <a:r>
                        <a:rPr lang="en-IN" b="1" dirty="0">
                          <a:effectLst/>
                        </a:rPr>
                        <a:t>    Weighted </a:t>
                      </a:r>
                      <a:r>
                        <a:rPr lang="en-IN" b="1" dirty="0" err="1">
                          <a:effectLst/>
                        </a:rPr>
                        <a:t>Avg</a:t>
                      </a:r>
                      <a:r>
                        <a:rPr lang="en-IN" b="1" dirty="0">
                          <a:effectLst/>
                        </a:rPr>
                        <a:t> </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40303876"/>
                  </a:ext>
                </a:extLst>
              </a:tr>
              <a:tr h="495300">
                <a:tc>
                  <a:txBody>
                    <a:bodyPr/>
                    <a:lstStyle/>
                    <a:p>
                      <a:pPr algn="ctr" rtl="0" fontAlgn="b"/>
                      <a:r>
                        <a:rPr lang="en-IN" b="1" dirty="0">
                          <a:effectLst/>
                        </a:rPr>
                        <a:t>0.93                   0.97 </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extLst>
                  <a:ext uri="{0D108BD9-81ED-4DB2-BD59-A6C34878D82A}">
                    <a16:rowId xmlns:a16="http://schemas.microsoft.com/office/drawing/2014/main" val="3372715021"/>
                  </a:ext>
                </a:extLst>
              </a:tr>
            </a:tbl>
          </a:graphicData>
        </a:graphic>
      </p:graphicFrame>
    </p:spTree>
    <p:extLst>
      <p:ext uri="{BB962C8B-B14F-4D97-AF65-F5344CB8AC3E}">
        <p14:creationId xmlns:p14="http://schemas.microsoft.com/office/powerpoint/2010/main" val="275727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C2A8-E2E7-D14F-A56F-D5931695D9F5}"/>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Random Forest Accuracy</a:t>
            </a:r>
          </a:p>
        </p:txBody>
      </p:sp>
      <p:sp>
        <p:nvSpPr>
          <p:cNvPr id="3" name="Content Placeholder 2">
            <a:extLst>
              <a:ext uri="{FF2B5EF4-FFF2-40B4-BE49-F238E27FC236}">
                <a16:creationId xmlns:a16="http://schemas.microsoft.com/office/drawing/2014/main" id="{11253FC9-7899-2549-B959-2157E61F0862}"/>
              </a:ext>
            </a:extLst>
          </p:cNvPr>
          <p:cNvSpPr>
            <a:spLocks noGrp="1"/>
          </p:cNvSpPr>
          <p:nvPr>
            <p:ph idx="1"/>
          </p:nvPr>
        </p:nvSpPr>
        <p:spPr/>
        <p:txBody>
          <a:bodyPr>
            <a:normAutofit/>
          </a:bodyPr>
          <a:lstStyle/>
          <a:p>
            <a:r>
              <a:rPr lang="en-US" sz="1400" dirty="0">
                <a:latin typeface="Dotum" panose="020B0600000101010101" pitchFamily="34" charset="-127"/>
                <a:ea typeface="Dotum" panose="020B0600000101010101" pitchFamily="34" charset="-127"/>
              </a:rPr>
              <a:t>Comparing Decision  Tree model, this one gives a good accuracy when we try it on the maximum number of samples at 0.93.</a:t>
            </a:r>
          </a:p>
          <a:p>
            <a:r>
              <a:rPr lang="en-US" sz="1400" dirty="0">
                <a:latin typeface="Dotum" panose="020B0600000101010101" pitchFamily="34" charset="-127"/>
                <a:ea typeface="Dotum" panose="020B0600000101010101" pitchFamily="34" charset="-127"/>
              </a:rPr>
              <a:t>The Cross Validation accuracy is also much into the 90. values for the 20 and 25 samples test.</a:t>
            </a:r>
          </a:p>
          <a:p>
            <a:r>
              <a:rPr lang="en-US" sz="1400" dirty="0">
                <a:latin typeface="Dotum" panose="020B0600000101010101" pitchFamily="34" charset="-127"/>
                <a:ea typeface="Dotum" panose="020B0600000101010101" pitchFamily="34" charset="-127"/>
              </a:rPr>
              <a:t>The lowest accuracy with the variance is the first sample of 10,For AM=0.88 and AV=0.066.</a:t>
            </a:r>
          </a:p>
          <a:p>
            <a:r>
              <a:rPr lang="en-US" sz="1400" dirty="0">
                <a:latin typeface="Dotum" panose="020B0600000101010101" pitchFamily="34" charset="-127"/>
                <a:ea typeface="Dotum" panose="020B0600000101010101" pitchFamily="34" charset="-127"/>
              </a:rPr>
              <a:t>We considered this model when we find out that the Precision and Recall value is less. But we are able to see that Decision Tree has a better value of both as,0.91 &amp;0.96 as RV and 0.94 &amp; 0.98 as PV.</a:t>
            </a:r>
          </a:p>
          <a:p>
            <a:endParaRPr lang="en-US" sz="1400" dirty="0">
              <a:latin typeface="Dotum" panose="020B0600000101010101" pitchFamily="34" charset="-127"/>
              <a:ea typeface="Dotum" panose="020B0600000101010101" pitchFamily="34" charset="-127"/>
            </a:endParaRPr>
          </a:p>
        </p:txBody>
      </p:sp>
      <p:graphicFrame>
        <p:nvGraphicFramePr>
          <p:cNvPr id="5" name="Table 4">
            <a:extLst>
              <a:ext uri="{FF2B5EF4-FFF2-40B4-BE49-F238E27FC236}">
                <a16:creationId xmlns:a16="http://schemas.microsoft.com/office/drawing/2014/main" id="{A10E75D3-A484-024A-9D60-48D593E73C2A}"/>
              </a:ext>
            </a:extLst>
          </p:cNvPr>
          <p:cNvGraphicFramePr>
            <a:graphicFrameLocks noGrp="1"/>
          </p:cNvGraphicFramePr>
          <p:nvPr>
            <p:extLst>
              <p:ext uri="{D42A27DB-BD31-4B8C-83A1-F6EECF244321}">
                <p14:modId xmlns:p14="http://schemas.microsoft.com/office/powerpoint/2010/main" val="2596882153"/>
              </p:ext>
            </p:extLst>
          </p:nvPr>
        </p:nvGraphicFramePr>
        <p:xfrm>
          <a:off x="14750" y="3191435"/>
          <a:ext cx="9143998" cy="1061123"/>
        </p:xfrm>
        <a:graphic>
          <a:graphicData uri="http://schemas.openxmlformats.org/drawingml/2006/table">
            <a:tbl>
              <a:tblPr/>
              <a:tblGrid>
                <a:gridCol w="3005370">
                  <a:extLst>
                    <a:ext uri="{9D8B030D-6E8A-4147-A177-3AD203B41FA5}">
                      <a16:colId xmlns:a16="http://schemas.microsoft.com/office/drawing/2014/main" val="1795462101"/>
                    </a:ext>
                  </a:extLst>
                </a:gridCol>
                <a:gridCol w="2929546">
                  <a:extLst>
                    <a:ext uri="{9D8B030D-6E8A-4147-A177-3AD203B41FA5}">
                      <a16:colId xmlns:a16="http://schemas.microsoft.com/office/drawing/2014/main" val="2874240224"/>
                    </a:ext>
                  </a:extLst>
                </a:gridCol>
                <a:gridCol w="3209082">
                  <a:extLst>
                    <a:ext uri="{9D8B030D-6E8A-4147-A177-3AD203B41FA5}">
                      <a16:colId xmlns:a16="http://schemas.microsoft.com/office/drawing/2014/main" val="1256406248"/>
                    </a:ext>
                  </a:extLst>
                </a:gridCol>
              </a:tblGrid>
              <a:tr h="509673">
                <a:tc>
                  <a:txBody>
                    <a:bodyPr/>
                    <a:lstStyle/>
                    <a:p>
                      <a:pPr algn="ctr" rtl="0" fontAlgn="ctr"/>
                      <a:r>
                        <a:rPr lang="en-IN" sz="1400" b="1" dirty="0">
                          <a:effectLst/>
                        </a:rPr>
                        <a:t>Cross Validation Accuracy for 10 samples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ctr" rtl="0" fontAlgn="ctr"/>
                      <a:r>
                        <a:rPr lang="en-IN" sz="1400" b="1" dirty="0">
                          <a:effectLst/>
                        </a:rPr>
                        <a:t>Cross Validation Accuracy for 20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ctr" rtl="0" fontAlgn="ctr"/>
                      <a:r>
                        <a:rPr lang="en-IN" sz="1400" b="1" dirty="0">
                          <a:effectLst/>
                        </a:rPr>
                        <a:t>Cross Validation Accuracy for max 25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2518579154"/>
                  </a:ext>
                </a:extLst>
              </a:tr>
              <a:tr h="275725">
                <a:tc>
                  <a:txBody>
                    <a:bodyPr/>
                    <a:lstStyle/>
                    <a:p>
                      <a:pPr algn="ctr" rtl="0" fontAlgn="ctr"/>
                      <a:r>
                        <a:rPr lang="en-IN" sz="1400" b="1" dirty="0">
                          <a:effectLst/>
                        </a:rPr>
                        <a:t>Accuracy Mean            Accuracy Variance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ctr" rtl="0" fontAlgn="ctr"/>
                      <a:r>
                        <a:rPr lang="en-IN" sz="1400" b="1" dirty="0">
                          <a:effectLst/>
                        </a:rPr>
                        <a:t>Accuracy Mean.      Accuracy Variance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ctr" rtl="0" fontAlgn="ctr"/>
                      <a:r>
                        <a:rPr lang="en-IN" sz="1400" b="1" dirty="0">
                          <a:effectLst/>
                        </a:rPr>
                        <a:t>Accuracy Mean     Accuracy Variance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2832361085"/>
                  </a:ext>
                </a:extLst>
              </a:tr>
              <a:tr h="275725">
                <a:tc>
                  <a:txBody>
                    <a:bodyPr/>
                    <a:lstStyle/>
                    <a:p>
                      <a:pPr algn="ctr" rtl="0" fontAlgn="b"/>
                      <a:r>
                        <a:rPr lang="en-IN" sz="1400" b="1" dirty="0">
                          <a:effectLst/>
                        </a:rPr>
                        <a:t>0.88                                   0.066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tc>
                  <a:txBody>
                    <a:bodyPr/>
                    <a:lstStyle/>
                    <a:p>
                      <a:pPr algn="ctr" rtl="0" fontAlgn="b"/>
                      <a:r>
                        <a:rPr lang="en-IN" sz="1400" b="1" dirty="0">
                          <a:effectLst/>
                        </a:rPr>
                        <a:t>0.92                             0.085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tc>
                  <a:txBody>
                    <a:bodyPr/>
                    <a:lstStyle/>
                    <a:p>
                      <a:pPr algn="ctr" rtl="0" fontAlgn="b"/>
                      <a:r>
                        <a:rPr lang="en-IN" sz="1400" b="1" dirty="0">
                          <a:effectLst/>
                        </a:rPr>
                        <a:t>0.93                            0.080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extLst>
                  <a:ext uri="{0D108BD9-81ED-4DB2-BD59-A6C34878D82A}">
                    <a16:rowId xmlns:a16="http://schemas.microsoft.com/office/drawing/2014/main" val="72141829"/>
                  </a:ext>
                </a:extLst>
              </a:tr>
            </a:tbl>
          </a:graphicData>
        </a:graphic>
      </p:graphicFrame>
      <p:graphicFrame>
        <p:nvGraphicFramePr>
          <p:cNvPr id="7" name="Table 6">
            <a:extLst>
              <a:ext uri="{FF2B5EF4-FFF2-40B4-BE49-F238E27FC236}">
                <a16:creationId xmlns:a16="http://schemas.microsoft.com/office/drawing/2014/main" id="{6081F1B1-3E8D-DB48-ACD6-439C46D22123}"/>
              </a:ext>
            </a:extLst>
          </p:cNvPr>
          <p:cNvGraphicFramePr>
            <a:graphicFrameLocks noGrp="1"/>
          </p:cNvGraphicFramePr>
          <p:nvPr>
            <p:extLst>
              <p:ext uri="{D42A27DB-BD31-4B8C-83A1-F6EECF244321}">
                <p14:modId xmlns:p14="http://schemas.microsoft.com/office/powerpoint/2010/main" val="3133175827"/>
              </p:ext>
            </p:extLst>
          </p:nvPr>
        </p:nvGraphicFramePr>
        <p:xfrm>
          <a:off x="2684929" y="4389120"/>
          <a:ext cx="3774141" cy="754380"/>
        </p:xfrm>
        <a:graphic>
          <a:graphicData uri="http://schemas.openxmlformats.org/drawingml/2006/table">
            <a:tbl>
              <a:tblPr/>
              <a:tblGrid>
                <a:gridCol w="3774141">
                  <a:extLst>
                    <a:ext uri="{9D8B030D-6E8A-4147-A177-3AD203B41FA5}">
                      <a16:colId xmlns:a16="http://schemas.microsoft.com/office/drawing/2014/main" val="122816856"/>
                    </a:ext>
                  </a:extLst>
                </a:gridCol>
              </a:tblGrid>
              <a:tr h="200025">
                <a:tc>
                  <a:txBody>
                    <a:bodyPr/>
                    <a:lstStyle/>
                    <a:p>
                      <a:pPr algn="ctr" rtl="0" fontAlgn="ctr"/>
                      <a:r>
                        <a:rPr lang="en-IN" sz="1400" b="1" dirty="0">
                          <a:effectLst/>
                        </a:rPr>
                        <a:t>Recall Value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2802859470"/>
                  </a:ext>
                </a:extLst>
              </a:tr>
              <a:tr h="200025">
                <a:tc>
                  <a:txBody>
                    <a:bodyPr/>
                    <a:lstStyle/>
                    <a:p>
                      <a:pPr algn="ctr" rtl="0" fontAlgn="ctr"/>
                      <a:r>
                        <a:rPr lang="en-IN" sz="1400" b="1" dirty="0">
                          <a:effectLst/>
                        </a:rPr>
                        <a:t>Macro </a:t>
                      </a:r>
                      <a:r>
                        <a:rPr lang="en-IN" sz="1400" b="1" dirty="0" err="1">
                          <a:effectLst/>
                        </a:rPr>
                        <a:t>Avg</a:t>
                      </a:r>
                      <a:r>
                        <a:rPr lang="en-IN" sz="1400" b="1" dirty="0">
                          <a:effectLst/>
                        </a:rPr>
                        <a:t>          Weighted </a:t>
                      </a:r>
                      <a:r>
                        <a:rPr lang="en-IN" sz="1400" b="1" dirty="0" err="1">
                          <a:effectLst/>
                        </a:rPr>
                        <a:t>Avg</a:t>
                      </a:r>
                      <a:r>
                        <a:rPr lang="en-IN" sz="1400" b="1" dirty="0">
                          <a:effectLst/>
                        </a:rPr>
                        <a:t> </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3471451047"/>
                  </a:ext>
                </a:extLst>
              </a:tr>
              <a:tr h="200025">
                <a:tc>
                  <a:txBody>
                    <a:bodyPr/>
                    <a:lstStyle/>
                    <a:p>
                      <a:pPr algn="ctr" rtl="0" fontAlgn="b"/>
                      <a:r>
                        <a:rPr lang="en-IN" sz="1400" b="1" dirty="0">
                          <a:effectLst/>
                        </a:rPr>
                        <a:t>0.92                            0.96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extLst>
                  <a:ext uri="{0D108BD9-81ED-4DB2-BD59-A6C34878D82A}">
                    <a16:rowId xmlns:a16="http://schemas.microsoft.com/office/drawing/2014/main" val="985002092"/>
                  </a:ext>
                </a:extLst>
              </a:tr>
            </a:tbl>
          </a:graphicData>
        </a:graphic>
      </p:graphicFrame>
    </p:spTree>
    <p:extLst>
      <p:ext uri="{BB962C8B-B14F-4D97-AF65-F5344CB8AC3E}">
        <p14:creationId xmlns:p14="http://schemas.microsoft.com/office/powerpoint/2010/main" val="2018533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04E9-9ED6-FA40-8C62-9B4047F4C54E}"/>
              </a:ext>
            </a:extLst>
          </p:cNvPr>
          <p:cNvSpPr>
            <a:spLocks noGrp="1"/>
          </p:cNvSpPr>
          <p:nvPr>
            <p:ph type="title"/>
          </p:nvPr>
        </p:nvSpPr>
        <p:spPr>
          <a:xfrm>
            <a:off x="0" y="171707"/>
            <a:ext cx="8259098" cy="763526"/>
          </a:xfrm>
        </p:spPr>
        <p:txBody>
          <a:bodyPr>
            <a:normAutofit fontScale="90000"/>
          </a:bodyPr>
          <a:lstStyle/>
          <a:p>
            <a:r>
              <a:rPr lang="en-US" b="1" dirty="0">
                <a:latin typeface="Dotum" panose="020B0600000101010101" pitchFamily="34" charset="-127"/>
                <a:ea typeface="Dotum" panose="020B0600000101010101" pitchFamily="34" charset="-127"/>
              </a:rPr>
              <a:t>Random Forest Diagrammatic    Understanding</a:t>
            </a:r>
          </a:p>
        </p:txBody>
      </p:sp>
      <p:sp>
        <p:nvSpPr>
          <p:cNvPr id="3" name="Content Placeholder 2">
            <a:extLst>
              <a:ext uri="{FF2B5EF4-FFF2-40B4-BE49-F238E27FC236}">
                <a16:creationId xmlns:a16="http://schemas.microsoft.com/office/drawing/2014/main" id="{902BDDC9-8987-E84C-BE4B-433C0077EE93}"/>
              </a:ext>
            </a:extLst>
          </p:cNvPr>
          <p:cNvSpPr>
            <a:spLocks noGrp="1"/>
          </p:cNvSpPr>
          <p:nvPr>
            <p:ph idx="1"/>
          </p:nvPr>
        </p:nvSpPr>
        <p:spPr>
          <a:xfrm>
            <a:off x="93389" y="1203417"/>
            <a:ext cx="6653123" cy="2729792"/>
          </a:xfrm>
        </p:spPr>
        <p:txBody>
          <a:bodyPr>
            <a:normAutofit/>
          </a:bodyPr>
          <a:lstStyle/>
          <a:p>
            <a:r>
              <a:rPr lang="en-US" sz="1600" dirty="0">
                <a:latin typeface="Dotum" panose="020B0600000101010101" pitchFamily="34" charset="-127"/>
                <a:ea typeface="Dotum" panose="020B0600000101010101" pitchFamily="34" charset="-127"/>
              </a:rPr>
              <a:t>Fig :1 represents the out come of the actual scanners and the predicted     ones. It also shows us the outliers as well.</a:t>
            </a:r>
          </a:p>
          <a:p>
            <a:r>
              <a:rPr lang="en-US" sz="1600" dirty="0">
                <a:latin typeface="Dotum" panose="020B0600000101010101" pitchFamily="34" charset="-127"/>
                <a:ea typeface="Dotum" panose="020B0600000101010101" pitchFamily="34" charset="-127"/>
              </a:rPr>
              <a:t>Fig: 2 Represents the actual numbers of the scanners.</a:t>
            </a:r>
          </a:p>
          <a:p>
            <a:pPr marL="0" indent="0">
              <a:buNone/>
            </a:pPr>
            <a:r>
              <a:rPr lang="en-US" sz="1600" b="1" dirty="0">
                <a:latin typeface="Dotum" panose="020B0600000101010101" pitchFamily="34" charset="-127"/>
                <a:ea typeface="Dotum" panose="020B0600000101010101" pitchFamily="34" charset="-127"/>
              </a:rPr>
              <a:t>Note: The diagram represents the after tested results.</a:t>
            </a:r>
          </a:p>
        </p:txBody>
      </p:sp>
      <p:pic>
        <p:nvPicPr>
          <p:cNvPr id="7170" name="Picture 2">
            <a:extLst>
              <a:ext uri="{FF2B5EF4-FFF2-40B4-BE49-F238E27FC236}">
                <a16:creationId xmlns:a16="http://schemas.microsoft.com/office/drawing/2014/main" id="{053BAF29-5D64-4342-8C20-57D3AB84D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94" y="2819563"/>
            <a:ext cx="3448423" cy="2282489"/>
          </a:xfrm>
          <a:prstGeom prst="rect">
            <a:avLst/>
          </a:prstGeom>
          <a:solidFill>
            <a:schemeClr val="accent2">
              <a:lumMod val="40000"/>
              <a:lumOff val="60000"/>
            </a:schemeClr>
          </a:solidFill>
        </p:spPr>
      </p:pic>
      <p:sp>
        <p:nvSpPr>
          <p:cNvPr id="4" name="TextBox 3">
            <a:extLst>
              <a:ext uri="{FF2B5EF4-FFF2-40B4-BE49-F238E27FC236}">
                <a16:creationId xmlns:a16="http://schemas.microsoft.com/office/drawing/2014/main" id="{6E7A442D-372D-0340-9CD7-B75899CFFDC3}"/>
              </a:ext>
            </a:extLst>
          </p:cNvPr>
          <p:cNvSpPr txBox="1"/>
          <p:nvPr/>
        </p:nvSpPr>
        <p:spPr>
          <a:xfrm>
            <a:off x="1757082" y="2375647"/>
            <a:ext cx="684803" cy="369332"/>
          </a:xfrm>
          <a:prstGeom prst="rect">
            <a:avLst/>
          </a:prstGeom>
          <a:noFill/>
        </p:spPr>
        <p:txBody>
          <a:bodyPr wrap="none" rtlCol="0">
            <a:spAutoFit/>
          </a:bodyPr>
          <a:lstStyle/>
          <a:p>
            <a:r>
              <a:rPr lang="en-US" dirty="0"/>
              <a:t>Fig: 1</a:t>
            </a:r>
          </a:p>
        </p:txBody>
      </p:sp>
      <p:pic>
        <p:nvPicPr>
          <p:cNvPr id="7172" name="Picture 4">
            <a:extLst>
              <a:ext uri="{FF2B5EF4-FFF2-40B4-BE49-F238E27FC236}">
                <a16:creationId xmlns:a16="http://schemas.microsoft.com/office/drawing/2014/main" id="{608598F4-9A22-1F4E-B36B-9EF12D333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2502" y="2778114"/>
            <a:ext cx="3842497" cy="2323938"/>
          </a:xfrm>
          <a:prstGeom prst="rect">
            <a:avLst/>
          </a:prstGeom>
          <a:solidFill>
            <a:schemeClr val="accent2">
              <a:lumMod val="40000"/>
              <a:lumOff val="60000"/>
            </a:schemeClr>
          </a:solidFill>
        </p:spPr>
      </p:pic>
      <p:sp>
        <p:nvSpPr>
          <p:cNvPr id="5" name="TextBox 4">
            <a:extLst>
              <a:ext uri="{FF2B5EF4-FFF2-40B4-BE49-F238E27FC236}">
                <a16:creationId xmlns:a16="http://schemas.microsoft.com/office/drawing/2014/main" id="{10CC6FFF-C309-8C44-8B1F-737BA1216D8C}"/>
              </a:ext>
            </a:extLst>
          </p:cNvPr>
          <p:cNvSpPr txBox="1"/>
          <p:nvPr/>
        </p:nvSpPr>
        <p:spPr>
          <a:xfrm>
            <a:off x="5621348" y="2344580"/>
            <a:ext cx="684803" cy="369332"/>
          </a:xfrm>
          <a:prstGeom prst="rect">
            <a:avLst/>
          </a:prstGeom>
          <a:noFill/>
        </p:spPr>
        <p:txBody>
          <a:bodyPr wrap="none" rtlCol="0">
            <a:spAutoFit/>
          </a:bodyPr>
          <a:lstStyle/>
          <a:p>
            <a:r>
              <a:rPr lang="en-US" dirty="0"/>
              <a:t>Fig: 2</a:t>
            </a:r>
          </a:p>
        </p:txBody>
      </p:sp>
    </p:spTree>
    <p:extLst>
      <p:ext uri="{BB962C8B-B14F-4D97-AF65-F5344CB8AC3E}">
        <p14:creationId xmlns:p14="http://schemas.microsoft.com/office/powerpoint/2010/main" val="267777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0610-6DD3-2F4D-AFE7-6A06FB2CC748}"/>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Cons of Random Forest</a:t>
            </a:r>
          </a:p>
        </p:txBody>
      </p:sp>
      <p:sp>
        <p:nvSpPr>
          <p:cNvPr id="3" name="Content Placeholder 2">
            <a:extLst>
              <a:ext uri="{FF2B5EF4-FFF2-40B4-BE49-F238E27FC236}">
                <a16:creationId xmlns:a16="http://schemas.microsoft.com/office/drawing/2014/main" id="{FD3A6A48-D2E3-254C-9137-B49E1BAB3E1F}"/>
              </a:ext>
            </a:extLst>
          </p:cNvPr>
          <p:cNvSpPr>
            <a:spLocks noGrp="1"/>
          </p:cNvSpPr>
          <p:nvPr>
            <p:ph idx="1"/>
          </p:nvPr>
        </p:nvSpPr>
        <p:spPr/>
        <p:txBody>
          <a:bodyPr>
            <a:normAutofit/>
          </a:bodyPr>
          <a:lstStyle/>
          <a:p>
            <a:pPr marL="0" indent="0">
              <a:buNone/>
            </a:pPr>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It consumes a good portion of our time to construct a Decision tree and detect the outputs.</a:t>
            </a:r>
          </a:p>
          <a:p>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It is more complex as it gives us a very good results when tried with medium sized dataset but with huge ones it  will not improve the accuracy</a:t>
            </a:r>
          </a:p>
          <a:p>
            <a:endParaRPr lang="en-US" sz="1800" dirty="0">
              <a:latin typeface="Dotum" panose="020B0600000101010101" pitchFamily="34" charset="-127"/>
              <a:ea typeface="Dotum" panose="020B0600000101010101" pitchFamily="34" charset="-127"/>
            </a:endParaRPr>
          </a:p>
          <a:p>
            <a:r>
              <a:rPr lang="en-US" sz="1800" dirty="0">
                <a:latin typeface="Dotum" panose="020B0600000101010101" pitchFamily="34" charset="-127"/>
                <a:ea typeface="Dotum" panose="020B0600000101010101" pitchFamily="34" charset="-127"/>
              </a:rPr>
              <a:t>Hence we have not considered this model to help us with the exact outputs. </a:t>
            </a:r>
          </a:p>
        </p:txBody>
      </p:sp>
    </p:spTree>
    <p:extLst>
      <p:ext uri="{BB962C8B-B14F-4D97-AF65-F5344CB8AC3E}">
        <p14:creationId xmlns:p14="http://schemas.microsoft.com/office/powerpoint/2010/main" val="243012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AC86-C8E5-B24C-AD6C-7688C457E0A9}"/>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Gradient Boosting</a:t>
            </a:r>
          </a:p>
        </p:txBody>
      </p:sp>
      <p:sp>
        <p:nvSpPr>
          <p:cNvPr id="3" name="Content Placeholder 2">
            <a:extLst>
              <a:ext uri="{FF2B5EF4-FFF2-40B4-BE49-F238E27FC236}">
                <a16:creationId xmlns:a16="http://schemas.microsoft.com/office/drawing/2014/main" id="{EECCCCEC-FD55-6847-BF48-D206AFBB5853}"/>
              </a:ext>
            </a:extLst>
          </p:cNvPr>
          <p:cNvSpPr>
            <a:spLocks noGrp="1"/>
          </p:cNvSpPr>
          <p:nvPr>
            <p:ph idx="1"/>
          </p:nvPr>
        </p:nvSpPr>
        <p:spPr/>
        <p:txBody>
          <a:bodyPr>
            <a:normAutofit/>
          </a:bodyPr>
          <a:lstStyle/>
          <a:p>
            <a:r>
              <a:rPr lang="en-US" sz="1600" dirty="0">
                <a:latin typeface="Dotum" panose="020B0600000101010101" pitchFamily="34" charset="-127"/>
                <a:ea typeface="Dotum" panose="020B0600000101010101" pitchFamily="34" charset="-127"/>
              </a:rPr>
              <a:t>We usually take 20 % or 80 % for a particular sample to be trained.</a:t>
            </a:r>
          </a:p>
          <a:p>
            <a:pPr marL="0" indent="0">
              <a:buNone/>
            </a:pPr>
            <a:endParaRPr lang="en-US" sz="1600" dirty="0">
              <a:latin typeface="Dotum" panose="020B0600000101010101" pitchFamily="34" charset="-127"/>
              <a:ea typeface="Dotum" panose="020B0600000101010101" pitchFamily="34" charset="-127"/>
            </a:endParaRPr>
          </a:p>
          <a:p>
            <a:r>
              <a:rPr lang="en-US" sz="1600" dirty="0">
                <a:latin typeface="Dotum" panose="020B0600000101010101" pitchFamily="34" charset="-127"/>
                <a:ea typeface="Dotum" panose="020B0600000101010101" pitchFamily="34" charset="-127"/>
              </a:rPr>
              <a:t>This Gradient boosting boosts the sample even more by splitting the data set in to 80% and 20% again and tests the same for a prefect accuracy.</a:t>
            </a:r>
          </a:p>
          <a:p>
            <a:endParaRPr lang="en-US" sz="1600" dirty="0">
              <a:latin typeface="Dotum" panose="020B0600000101010101" pitchFamily="34" charset="-127"/>
              <a:ea typeface="Dotum" panose="020B0600000101010101" pitchFamily="34" charset="-127"/>
            </a:endParaRPr>
          </a:p>
          <a:p>
            <a:r>
              <a:rPr lang="en-US" sz="1600" dirty="0">
                <a:latin typeface="Dotum" panose="020B0600000101010101" pitchFamily="34" charset="-127"/>
                <a:ea typeface="Dotum" panose="020B0600000101010101" pitchFamily="34" charset="-127"/>
              </a:rPr>
              <a:t>We try to keep building the tree model until we get a 95% accuracy and the error value to be 0.</a:t>
            </a:r>
          </a:p>
          <a:p>
            <a:endParaRPr lang="en-US" sz="1600" dirty="0">
              <a:latin typeface="Dotum" panose="020B0600000101010101" pitchFamily="34" charset="-127"/>
              <a:ea typeface="Dotum" panose="020B0600000101010101" pitchFamily="34" charset="-127"/>
            </a:endParaRPr>
          </a:p>
          <a:p>
            <a:r>
              <a:rPr lang="en-US" sz="1600" dirty="0">
                <a:latin typeface="Dotum" panose="020B0600000101010101" pitchFamily="34" charset="-127"/>
                <a:ea typeface="Dotum" panose="020B0600000101010101" pitchFamily="34" charset="-127"/>
              </a:rPr>
              <a:t>Hence we have predicted the results using Gradient Boosting.</a:t>
            </a:r>
          </a:p>
        </p:txBody>
      </p:sp>
    </p:spTree>
    <p:extLst>
      <p:ext uri="{BB962C8B-B14F-4D97-AF65-F5344CB8AC3E}">
        <p14:creationId xmlns:p14="http://schemas.microsoft.com/office/powerpoint/2010/main" val="327727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Dotum" panose="020B0600000101010101" pitchFamily="34" charset="-127"/>
                <a:ea typeface="Dotum" panose="020B0600000101010101" pitchFamily="34" charset="-127"/>
              </a:rPr>
              <a:t>Problem Description</a:t>
            </a:r>
          </a:p>
        </p:txBody>
      </p:sp>
      <p:sp>
        <p:nvSpPr>
          <p:cNvPr id="3" name="Content Placeholder 2"/>
          <p:cNvSpPr>
            <a:spLocks noGrp="1"/>
          </p:cNvSpPr>
          <p:nvPr>
            <p:ph idx="1"/>
          </p:nvPr>
        </p:nvSpPr>
        <p:spPr>
          <a:xfrm>
            <a:off x="463714" y="1172497"/>
            <a:ext cx="8246070" cy="4484231"/>
          </a:xfrm>
        </p:spPr>
        <p:txBody>
          <a:bodyPr>
            <a:normAutofit/>
          </a:bodyPr>
          <a:lstStyle/>
          <a:p>
            <a:pPr marL="0" indent="0">
              <a:buNone/>
            </a:pPr>
            <a:r>
              <a:rPr lang="en-US" sz="1400" dirty="0">
                <a:latin typeface="Dotum" panose="020B0600000101010101" pitchFamily="34" charset="-127"/>
                <a:ea typeface="Dotum" panose="020B0600000101010101" pitchFamily="34" charset="-127"/>
                <a:cs typeface="Arial" panose="020B0604020202020204" pitchFamily="34" charset="0"/>
              </a:rPr>
              <a:t>The major problems faced by the industries are the maintenance of the machines. Especially to each industry a specific part or the entire machine plays a major role and is substantial as well. While we understand the importance of the scanners in any aircraft, in a short note let us understand what it does and what consequences the company has to face due to the failure of the same.</a:t>
            </a:r>
          </a:p>
          <a:p>
            <a:pPr>
              <a:buFont typeface="Wingdings" pitchFamily="2" charset="2"/>
              <a:buChar char="Ø"/>
            </a:pPr>
            <a:r>
              <a:rPr lang="en-US" sz="1400" dirty="0">
                <a:latin typeface="Dotum" panose="020B0600000101010101" pitchFamily="34" charset="-127"/>
                <a:ea typeface="Dotum" panose="020B0600000101010101" pitchFamily="34" charset="-127"/>
                <a:cs typeface="Arial" panose="020B0604020202020204" pitchFamily="34" charset="0"/>
              </a:rPr>
              <a:t>Firstly, the scanners help us to detect the programming of a particular LED light pulsating into the window barrier.</a:t>
            </a:r>
          </a:p>
          <a:p>
            <a:pPr>
              <a:buFont typeface="Wingdings" pitchFamily="2" charset="2"/>
              <a:buChar char="Ø"/>
            </a:pPr>
            <a:r>
              <a:rPr lang="en-US" sz="1400" dirty="0">
                <a:latin typeface="Dotum" panose="020B0600000101010101" pitchFamily="34" charset="-127"/>
                <a:ea typeface="Dotum" panose="020B0600000101010101" pitchFamily="34" charset="-127"/>
                <a:cs typeface="Arial" panose="020B0604020202020204" pitchFamily="34" charset="0"/>
              </a:rPr>
              <a:t>Secondly the barriers in them help us to find the subsequent calculation and also represent the rotation of a component.</a:t>
            </a:r>
          </a:p>
          <a:p>
            <a:pPr>
              <a:buFont typeface="Wingdings" pitchFamily="2" charset="2"/>
              <a:buChar char="Ø"/>
            </a:pPr>
            <a:r>
              <a:rPr lang="en-US" sz="1400" dirty="0">
                <a:latin typeface="Dotum" panose="020B0600000101010101" pitchFamily="34" charset="-127"/>
                <a:ea typeface="Dotum" panose="020B0600000101010101" pitchFamily="34" charset="-127"/>
                <a:cs typeface="Arial" panose="020B0604020202020204" pitchFamily="34" charset="0"/>
              </a:rPr>
              <a:t>Thirdly the barrier gives codes as err(error value) and </a:t>
            </a:r>
            <a:r>
              <a:rPr lang="en-US" sz="1400" dirty="0" err="1">
                <a:latin typeface="Dotum" panose="020B0600000101010101" pitchFamily="34" charset="-127"/>
                <a:ea typeface="Dotum" panose="020B0600000101010101" pitchFamily="34" charset="-127"/>
                <a:cs typeface="Arial" panose="020B0604020202020204" pitchFamily="34" charset="0"/>
              </a:rPr>
              <a:t>errf</a:t>
            </a:r>
            <a:r>
              <a:rPr lang="en-US" sz="1400" dirty="0">
                <a:latin typeface="Dotum" panose="020B0600000101010101" pitchFamily="34" charset="-127"/>
                <a:ea typeface="Dotum" panose="020B0600000101010101" pitchFamily="34" charset="-127"/>
                <a:cs typeface="Arial" panose="020B0604020202020204" pitchFamily="34" charset="0"/>
              </a:rPr>
              <a:t> ( error filtered value) to find out whether the LED lights are functioning well or needs a check for a speedy maintenance issue or whether no maintenance is needed.</a:t>
            </a:r>
          </a:p>
          <a:p>
            <a:pPr marL="0" indent="0">
              <a:buNone/>
            </a:pPr>
            <a:r>
              <a:rPr lang="en-US" sz="1400" b="1" dirty="0">
                <a:latin typeface="Dotum" panose="020B0600000101010101" pitchFamily="34" charset="-127"/>
                <a:ea typeface="Dotum" panose="020B0600000101010101" pitchFamily="34" charset="-127"/>
                <a:cs typeface="Arial" panose="020B0604020202020204" pitchFamily="34" charset="0"/>
              </a:rPr>
              <a:t>Note </a:t>
            </a:r>
            <a:r>
              <a:rPr lang="en-US" sz="1400" dirty="0">
                <a:latin typeface="Dotum" panose="020B0600000101010101" pitchFamily="34" charset="-127"/>
                <a:ea typeface="Dotum" panose="020B0600000101010101" pitchFamily="34" charset="-127"/>
                <a:cs typeface="Arial" panose="020B0604020202020204" pitchFamily="34" charset="0"/>
              </a:rPr>
              <a:t>: </a:t>
            </a:r>
          </a:p>
          <a:p>
            <a:r>
              <a:rPr lang="en-US" sz="1400" i="1" dirty="0">
                <a:latin typeface="Dotum" panose="020B0600000101010101" pitchFamily="34" charset="-127"/>
                <a:ea typeface="Dotum" panose="020B0600000101010101" pitchFamily="34" charset="-127"/>
                <a:cs typeface="Arial" panose="020B0604020202020204" pitchFamily="34" charset="0"/>
              </a:rPr>
              <a:t>We consider any err(error value) &gt; or = to 12 %  to be in the stage of maintenance or failure</a:t>
            </a:r>
          </a:p>
          <a:p>
            <a:r>
              <a:rPr lang="en-US" sz="1400" i="1" dirty="0">
                <a:latin typeface="Dotum" panose="020B0600000101010101" pitchFamily="34" charset="-127"/>
                <a:ea typeface="Dotum" panose="020B0600000101010101" pitchFamily="34" charset="-127"/>
                <a:cs typeface="Arial" panose="020B0604020202020204" pitchFamily="34" charset="0"/>
              </a:rPr>
              <a:t>We consider any </a:t>
            </a:r>
            <a:r>
              <a:rPr lang="en-US" sz="1400" i="1" dirty="0" err="1">
                <a:latin typeface="Dotum" panose="020B0600000101010101" pitchFamily="34" charset="-127"/>
                <a:ea typeface="Dotum" panose="020B0600000101010101" pitchFamily="34" charset="-127"/>
                <a:cs typeface="Arial" panose="020B0604020202020204" pitchFamily="34" charset="0"/>
              </a:rPr>
              <a:t>errf</a:t>
            </a:r>
            <a:r>
              <a:rPr lang="en-US" sz="1400" i="1" dirty="0">
                <a:latin typeface="Dotum" panose="020B0600000101010101" pitchFamily="34" charset="-127"/>
                <a:ea typeface="Dotum" panose="020B0600000101010101" pitchFamily="34" charset="-127"/>
                <a:cs typeface="Arial" panose="020B0604020202020204" pitchFamily="34" charset="0"/>
              </a:rPr>
              <a:t> (error filtered value) &gt; or = to 0.5  to be in the stage of maintenance or failure.</a:t>
            </a:r>
          </a:p>
          <a:p>
            <a:endParaRPr lang="en-US" sz="1400" dirty="0">
              <a:latin typeface="Dotum" panose="020B0600000101010101" pitchFamily="34" charset="-127"/>
              <a:ea typeface="Dotum" panose="020B0600000101010101" pitchFamily="34" charset="-127"/>
              <a:cs typeface="Arial" panose="020B0604020202020204" pitchFamily="34" charset="0"/>
            </a:endParaRPr>
          </a:p>
          <a:p>
            <a:endParaRPr lang="en-US" sz="1400" dirty="0">
              <a:ea typeface="MS PMincho" panose="02020600040205080304" pitchFamily="18" charset="-128"/>
              <a:cs typeface="Arial" panose="020B0604020202020204" pitchFamily="34" charset="0"/>
            </a:endParaRPr>
          </a:p>
          <a:p>
            <a:endParaRPr lang="en-US" sz="1400" dirty="0">
              <a:ea typeface="MS PMincho" panose="02020600040205080304" pitchFamily="18" charset="-128"/>
              <a:cs typeface="Arial" panose="020B0604020202020204" pitchFamily="34" charset="0"/>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FB57-E281-F94F-8D8B-1E1F42CC57BE}"/>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Gradient Boosting Accuracy</a:t>
            </a:r>
          </a:p>
        </p:txBody>
      </p:sp>
      <p:sp>
        <p:nvSpPr>
          <p:cNvPr id="3" name="Content Placeholder 2">
            <a:extLst>
              <a:ext uri="{FF2B5EF4-FFF2-40B4-BE49-F238E27FC236}">
                <a16:creationId xmlns:a16="http://schemas.microsoft.com/office/drawing/2014/main" id="{2CEA592F-ADD6-3D4C-8E1A-12A496D5103A}"/>
              </a:ext>
            </a:extLst>
          </p:cNvPr>
          <p:cNvSpPr>
            <a:spLocks noGrp="1"/>
          </p:cNvSpPr>
          <p:nvPr>
            <p:ph idx="1"/>
          </p:nvPr>
        </p:nvSpPr>
        <p:spPr/>
        <p:txBody>
          <a:bodyPr>
            <a:normAutofit/>
          </a:bodyPr>
          <a:lstStyle/>
          <a:p>
            <a:pPr marL="0" indent="0">
              <a:buNone/>
            </a:pPr>
            <a:r>
              <a:rPr lang="en-US" sz="1600" dirty="0">
                <a:latin typeface="Dotum" panose="020B0600000101010101" pitchFamily="34" charset="-127"/>
                <a:ea typeface="Dotum" panose="020B0600000101010101" pitchFamily="34" charset="-127"/>
              </a:rPr>
              <a:t>The scores are been taken for  3 number set of samples.10,20 and 25.From the below figure, we can understand the impact of the algorithm in each score.</a:t>
            </a:r>
          </a:p>
          <a:p>
            <a:pPr marL="0" indent="0">
              <a:buNone/>
            </a:pPr>
            <a:r>
              <a:rPr lang="en-US" sz="1600" dirty="0">
                <a:latin typeface="Dotum" panose="020B0600000101010101" pitchFamily="34" charset="-127"/>
                <a:ea typeface="Dotum" panose="020B0600000101010101" pitchFamily="34" charset="-127"/>
              </a:rPr>
              <a:t>We found out that the accuracy score for the 10 and 20 samples are 0.97 respectively and for 25 samples is 0.96 respectively, which is the highest comparing both the previous models used.</a:t>
            </a:r>
          </a:p>
          <a:p>
            <a:pPr marL="0" indent="0">
              <a:buNone/>
            </a:pPr>
            <a:r>
              <a:rPr lang="en-US" sz="1600" dirty="0">
                <a:latin typeface="Dotum" panose="020B0600000101010101" pitchFamily="34" charset="-127"/>
                <a:ea typeface="Dotum" panose="020B0600000101010101" pitchFamily="34" charset="-127"/>
              </a:rPr>
              <a:t>The Precision value is also at a good value of 0.93 and 0.98. </a:t>
            </a:r>
          </a:p>
        </p:txBody>
      </p:sp>
      <p:graphicFrame>
        <p:nvGraphicFramePr>
          <p:cNvPr id="4" name="Table 3">
            <a:extLst>
              <a:ext uri="{FF2B5EF4-FFF2-40B4-BE49-F238E27FC236}">
                <a16:creationId xmlns:a16="http://schemas.microsoft.com/office/drawing/2014/main" id="{9082C470-5FFB-974A-9C84-37C5E6B5E7AA}"/>
              </a:ext>
            </a:extLst>
          </p:cNvPr>
          <p:cNvGraphicFramePr>
            <a:graphicFrameLocks noGrp="1"/>
          </p:cNvGraphicFramePr>
          <p:nvPr>
            <p:extLst>
              <p:ext uri="{D42A27DB-BD31-4B8C-83A1-F6EECF244321}">
                <p14:modId xmlns:p14="http://schemas.microsoft.com/office/powerpoint/2010/main" val="2878045222"/>
              </p:ext>
            </p:extLst>
          </p:nvPr>
        </p:nvGraphicFramePr>
        <p:xfrm>
          <a:off x="116541" y="2869442"/>
          <a:ext cx="5853953" cy="1639805"/>
        </p:xfrm>
        <a:graphic>
          <a:graphicData uri="http://schemas.openxmlformats.org/drawingml/2006/table">
            <a:tbl>
              <a:tblPr/>
              <a:tblGrid>
                <a:gridCol w="1973213">
                  <a:extLst>
                    <a:ext uri="{9D8B030D-6E8A-4147-A177-3AD203B41FA5}">
                      <a16:colId xmlns:a16="http://schemas.microsoft.com/office/drawing/2014/main" val="3659902837"/>
                    </a:ext>
                  </a:extLst>
                </a:gridCol>
                <a:gridCol w="1621466">
                  <a:extLst>
                    <a:ext uri="{9D8B030D-6E8A-4147-A177-3AD203B41FA5}">
                      <a16:colId xmlns:a16="http://schemas.microsoft.com/office/drawing/2014/main" val="3588721394"/>
                    </a:ext>
                  </a:extLst>
                </a:gridCol>
                <a:gridCol w="2259274">
                  <a:extLst>
                    <a:ext uri="{9D8B030D-6E8A-4147-A177-3AD203B41FA5}">
                      <a16:colId xmlns:a16="http://schemas.microsoft.com/office/drawing/2014/main" val="2664488025"/>
                    </a:ext>
                  </a:extLst>
                </a:gridCol>
              </a:tblGrid>
              <a:tr h="794119">
                <a:tc>
                  <a:txBody>
                    <a:bodyPr/>
                    <a:lstStyle/>
                    <a:p>
                      <a:pPr algn="ctr" rtl="0" fontAlgn="ctr"/>
                      <a:r>
                        <a:rPr lang="en-IN" b="1">
                          <a:effectLst/>
                        </a:rPr>
                        <a:t>Accuracy Score for 10 Samples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ctr" rtl="0" fontAlgn="ctr"/>
                      <a:r>
                        <a:rPr lang="en-IN" b="1">
                          <a:effectLst/>
                        </a:rPr>
                        <a:t>Accuracy Score for 20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ctr" rtl="0" fontAlgn="ctr"/>
                      <a:r>
                        <a:rPr lang="en-IN" b="1" dirty="0">
                          <a:effectLst/>
                        </a:rPr>
                        <a:t>Accuracy Score for max 25 samples </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4238197798"/>
                  </a:ext>
                </a:extLst>
              </a:tr>
              <a:tr h="422843">
                <a:tc>
                  <a:txBody>
                    <a:bodyPr/>
                    <a:lstStyle/>
                    <a:p>
                      <a:pPr algn="ctr" rtl="0" fontAlgn="ctr"/>
                      <a:endParaRPr lang="en-IN" b="1">
                        <a:effectLst/>
                      </a:endParaRP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ctr" rtl="0" fontAlgn="ctr"/>
                      <a:endParaRPr lang="en-IN" b="1">
                        <a:effectLst/>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ctr" rtl="0" fontAlgn="ctr"/>
                      <a:endParaRPr lang="en-IN" b="1">
                        <a:effectLst/>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2714072781"/>
                  </a:ext>
                </a:extLst>
              </a:tr>
              <a:tr h="422843">
                <a:tc>
                  <a:txBody>
                    <a:bodyPr/>
                    <a:lstStyle/>
                    <a:p>
                      <a:pPr algn="ctr" rtl="0" fontAlgn="b"/>
                      <a:r>
                        <a:rPr lang="en-IN" b="1">
                          <a:effectLst/>
                        </a:rPr>
                        <a:t>0.97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2CC"/>
                    </a:solidFill>
                  </a:tcPr>
                </a:tc>
                <a:tc>
                  <a:txBody>
                    <a:bodyPr/>
                    <a:lstStyle/>
                    <a:p>
                      <a:pPr algn="ctr" rtl="0" fontAlgn="b"/>
                      <a:r>
                        <a:rPr lang="en-IN" b="1">
                          <a:effectLst/>
                        </a:rPr>
                        <a:t>0.97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2CC"/>
                    </a:solidFill>
                  </a:tcPr>
                </a:tc>
                <a:tc>
                  <a:txBody>
                    <a:bodyPr/>
                    <a:lstStyle/>
                    <a:p>
                      <a:pPr algn="ctr" rtl="0" fontAlgn="b"/>
                      <a:r>
                        <a:rPr lang="en-IN" b="1" dirty="0">
                          <a:effectLst/>
                        </a:rPr>
                        <a:t>0.96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64467728"/>
                  </a:ext>
                </a:extLst>
              </a:tr>
            </a:tbl>
          </a:graphicData>
        </a:graphic>
      </p:graphicFrame>
      <p:graphicFrame>
        <p:nvGraphicFramePr>
          <p:cNvPr id="5" name="Table 4">
            <a:extLst>
              <a:ext uri="{FF2B5EF4-FFF2-40B4-BE49-F238E27FC236}">
                <a16:creationId xmlns:a16="http://schemas.microsoft.com/office/drawing/2014/main" id="{D431F554-0B22-DA4A-A5FE-B8004622C383}"/>
              </a:ext>
            </a:extLst>
          </p:cNvPr>
          <p:cNvGraphicFramePr>
            <a:graphicFrameLocks noGrp="1"/>
          </p:cNvGraphicFramePr>
          <p:nvPr>
            <p:extLst>
              <p:ext uri="{D42A27DB-BD31-4B8C-83A1-F6EECF244321}">
                <p14:modId xmlns:p14="http://schemas.microsoft.com/office/powerpoint/2010/main" val="266721742"/>
              </p:ext>
            </p:extLst>
          </p:nvPr>
        </p:nvGraphicFramePr>
        <p:xfrm>
          <a:off x="6221507" y="2869441"/>
          <a:ext cx="2805952" cy="1639805"/>
        </p:xfrm>
        <a:graphic>
          <a:graphicData uri="http://schemas.openxmlformats.org/drawingml/2006/table">
            <a:tbl>
              <a:tblPr/>
              <a:tblGrid>
                <a:gridCol w="2805952">
                  <a:extLst>
                    <a:ext uri="{9D8B030D-6E8A-4147-A177-3AD203B41FA5}">
                      <a16:colId xmlns:a16="http://schemas.microsoft.com/office/drawing/2014/main" val="2824206666"/>
                    </a:ext>
                  </a:extLst>
                </a:gridCol>
              </a:tblGrid>
              <a:tr h="422843">
                <a:tc>
                  <a:txBody>
                    <a:bodyPr/>
                    <a:lstStyle/>
                    <a:p>
                      <a:pPr algn="ctr" rtl="0" fontAlgn="ctr"/>
                      <a:r>
                        <a:rPr lang="en-IN" b="1">
                          <a:effectLst/>
                        </a:rPr>
                        <a:t>Precision Value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4092069925"/>
                  </a:ext>
                </a:extLst>
              </a:tr>
              <a:tr h="794119">
                <a:tc>
                  <a:txBody>
                    <a:bodyPr/>
                    <a:lstStyle/>
                    <a:p>
                      <a:pPr algn="ctr" rtl="0" fontAlgn="ctr"/>
                      <a:r>
                        <a:rPr lang="en-IN" b="1" dirty="0">
                          <a:effectLst/>
                        </a:rPr>
                        <a:t>Macro </a:t>
                      </a:r>
                      <a:r>
                        <a:rPr lang="en-IN" b="1" dirty="0" err="1">
                          <a:effectLst/>
                        </a:rPr>
                        <a:t>Avrg</a:t>
                      </a:r>
                      <a:r>
                        <a:rPr lang="en-IN" b="1" dirty="0">
                          <a:effectLst/>
                        </a:rPr>
                        <a:t>      Weighted </a:t>
                      </a:r>
                      <a:r>
                        <a:rPr lang="en-IN" b="1" dirty="0" err="1">
                          <a:effectLst/>
                        </a:rPr>
                        <a:t>Avg</a:t>
                      </a:r>
                      <a:r>
                        <a:rPr lang="en-IN" b="1" dirty="0">
                          <a:effectLst/>
                        </a:rPr>
                        <a:t> </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3688997811"/>
                  </a:ext>
                </a:extLst>
              </a:tr>
              <a:tr h="422843">
                <a:tc>
                  <a:txBody>
                    <a:bodyPr/>
                    <a:lstStyle/>
                    <a:p>
                      <a:pPr algn="ctr" rtl="0" fontAlgn="b"/>
                      <a:r>
                        <a:rPr lang="en-IN" b="1" dirty="0">
                          <a:effectLst/>
                        </a:rPr>
                        <a:t> 0.93                         0.98 </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41441883"/>
                  </a:ext>
                </a:extLst>
              </a:tr>
            </a:tbl>
          </a:graphicData>
        </a:graphic>
      </p:graphicFrame>
    </p:spTree>
    <p:extLst>
      <p:ext uri="{BB962C8B-B14F-4D97-AF65-F5344CB8AC3E}">
        <p14:creationId xmlns:p14="http://schemas.microsoft.com/office/powerpoint/2010/main" val="105890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5340-57ED-6B4F-98E0-6C022FCF5E24}"/>
              </a:ext>
            </a:extLst>
          </p:cNvPr>
          <p:cNvSpPr>
            <a:spLocks noGrp="1"/>
          </p:cNvSpPr>
          <p:nvPr>
            <p:ph type="title"/>
          </p:nvPr>
        </p:nvSpPr>
        <p:spPr/>
        <p:txBody>
          <a:bodyPr/>
          <a:lstStyle/>
          <a:p>
            <a:r>
              <a:rPr lang="en-US" dirty="0"/>
              <a:t>Gradient Boosting Accuracy</a:t>
            </a:r>
          </a:p>
        </p:txBody>
      </p:sp>
      <p:sp>
        <p:nvSpPr>
          <p:cNvPr id="7" name="Content Placeholder 6">
            <a:extLst>
              <a:ext uri="{FF2B5EF4-FFF2-40B4-BE49-F238E27FC236}">
                <a16:creationId xmlns:a16="http://schemas.microsoft.com/office/drawing/2014/main" id="{D4F2A007-2635-5D46-8300-A3AF37A0448A}"/>
              </a:ext>
            </a:extLst>
          </p:cNvPr>
          <p:cNvSpPr>
            <a:spLocks noGrp="1"/>
          </p:cNvSpPr>
          <p:nvPr>
            <p:ph idx="1"/>
          </p:nvPr>
        </p:nvSpPr>
        <p:spPr/>
        <p:txBody>
          <a:bodyPr>
            <a:normAutofit/>
          </a:bodyPr>
          <a:lstStyle/>
          <a:p>
            <a:r>
              <a:rPr lang="en-US" sz="1400" dirty="0"/>
              <a:t>This model has given the perfect accuracy score of 0.97 being the highest comparing the other models.</a:t>
            </a:r>
          </a:p>
          <a:p>
            <a:r>
              <a:rPr lang="en-US" sz="1400" dirty="0"/>
              <a:t>Considering the max samples tested of 25, this model gives us the accurate mean and variance of 0.85 &amp; 0.22, which is also slightly comparative to the values taken from Decision tree of 0.87 &amp; 0.20.</a:t>
            </a:r>
          </a:p>
          <a:p>
            <a:r>
              <a:rPr lang="en-US" sz="1400" dirty="0"/>
              <a:t>The recall value also is comparatively accurate at 0.94 &amp; 0.97 being the highest as well.</a:t>
            </a:r>
          </a:p>
          <a:p>
            <a:endParaRPr lang="en-US" sz="1400" dirty="0"/>
          </a:p>
          <a:p>
            <a:endParaRPr lang="en-US" sz="1400" dirty="0"/>
          </a:p>
        </p:txBody>
      </p:sp>
      <p:graphicFrame>
        <p:nvGraphicFramePr>
          <p:cNvPr id="8" name="Table 7">
            <a:extLst>
              <a:ext uri="{FF2B5EF4-FFF2-40B4-BE49-F238E27FC236}">
                <a16:creationId xmlns:a16="http://schemas.microsoft.com/office/drawing/2014/main" id="{D65C48F0-14F7-EB4D-B359-49C6DBEEED0E}"/>
              </a:ext>
            </a:extLst>
          </p:cNvPr>
          <p:cNvGraphicFramePr>
            <a:graphicFrameLocks noGrp="1"/>
          </p:cNvGraphicFramePr>
          <p:nvPr>
            <p:extLst>
              <p:ext uri="{D42A27DB-BD31-4B8C-83A1-F6EECF244321}">
                <p14:modId xmlns:p14="http://schemas.microsoft.com/office/powerpoint/2010/main" val="4219022062"/>
              </p:ext>
            </p:extLst>
          </p:nvPr>
        </p:nvGraphicFramePr>
        <p:xfrm>
          <a:off x="64713" y="2491617"/>
          <a:ext cx="9079287" cy="967740"/>
        </p:xfrm>
        <a:graphic>
          <a:graphicData uri="http://schemas.openxmlformats.org/drawingml/2006/table">
            <a:tbl>
              <a:tblPr/>
              <a:tblGrid>
                <a:gridCol w="2912683">
                  <a:extLst>
                    <a:ext uri="{9D8B030D-6E8A-4147-A177-3AD203B41FA5}">
                      <a16:colId xmlns:a16="http://schemas.microsoft.com/office/drawing/2014/main" val="1197246670"/>
                    </a:ext>
                  </a:extLst>
                </a:gridCol>
                <a:gridCol w="2961431">
                  <a:extLst>
                    <a:ext uri="{9D8B030D-6E8A-4147-A177-3AD203B41FA5}">
                      <a16:colId xmlns:a16="http://schemas.microsoft.com/office/drawing/2014/main" val="1781177642"/>
                    </a:ext>
                  </a:extLst>
                </a:gridCol>
                <a:gridCol w="3205173">
                  <a:extLst>
                    <a:ext uri="{9D8B030D-6E8A-4147-A177-3AD203B41FA5}">
                      <a16:colId xmlns:a16="http://schemas.microsoft.com/office/drawing/2014/main" val="2780336301"/>
                    </a:ext>
                  </a:extLst>
                </a:gridCol>
              </a:tblGrid>
              <a:tr h="200025">
                <a:tc>
                  <a:txBody>
                    <a:bodyPr/>
                    <a:lstStyle/>
                    <a:p>
                      <a:pPr algn="ctr" rtl="0" fontAlgn="ctr"/>
                      <a:r>
                        <a:rPr lang="en-IN" sz="1400" b="1">
                          <a:effectLst/>
                        </a:rPr>
                        <a:t>Cross Validation Accuracy for 10 samples</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ctr" rtl="0" fontAlgn="ctr"/>
                      <a:r>
                        <a:rPr lang="en-IN" sz="1400" b="1" dirty="0">
                          <a:effectLst/>
                        </a:rPr>
                        <a:t>Cross Validation Accuracy for 20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ctr" rtl="0" fontAlgn="ctr"/>
                      <a:r>
                        <a:rPr lang="en-IN" sz="1400" b="1" dirty="0">
                          <a:effectLst/>
                        </a:rPr>
                        <a:t>Cross Validation Accuracy for max 25 samples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3244398864"/>
                  </a:ext>
                </a:extLst>
              </a:tr>
              <a:tr h="200025">
                <a:tc>
                  <a:txBody>
                    <a:bodyPr/>
                    <a:lstStyle/>
                    <a:p>
                      <a:pPr algn="ctr" rtl="0" fontAlgn="ctr"/>
                      <a:r>
                        <a:rPr lang="en-IN" sz="1400" b="1" dirty="0">
                          <a:effectLst/>
                        </a:rPr>
                        <a:t>Accuracy Mean        Accuracy Variance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ctr" rtl="0" fontAlgn="ctr"/>
                      <a:r>
                        <a:rPr lang="en-IN" sz="1400" b="1" dirty="0">
                          <a:effectLst/>
                        </a:rPr>
                        <a:t>Accuracy Mean           Accuracy Variance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ctr" rtl="0" fontAlgn="ctr"/>
                      <a:r>
                        <a:rPr lang="en-IN" sz="1400" b="1" dirty="0">
                          <a:effectLst/>
                        </a:rPr>
                        <a:t>Accuracy Mean                 Accuracy Variance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4059330138"/>
                  </a:ext>
                </a:extLst>
              </a:tr>
              <a:tr h="200025">
                <a:tc>
                  <a:txBody>
                    <a:bodyPr/>
                    <a:lstStyle/>
                    <a:p>
                      <a:pPr algn="ctr" rtl="0" fontAlgn="b"/>
                      <a:r>
                        <a:rPr lang="en-IN" sz="1400" b="1" dirty="0">
                          <a:effectLst/>
                        </a:rPr>
                        <a:t>0.83                               0.049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2CC"/>
                    </a:solidFill>
                  </a:tcPr>
                </a:tc>
                <a:tc>
                  <a:txBody>
                    <a:bodyPr/>
                    <a:lstStyle/>
                    <a:p>
                      <a:pPr algn="ctr" rtl="0" fontAlgn="b"/>
                      <a:r>
                        <a:rPr lang="en-IN" sz="1400" b="1" dirty="0">
                          <a:effectLst/>
                        </a:rPr>
                        <a:t>0.86                             0.013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2CC"/>
                    </a:solidFill>
                  </a:tcPr>
                </a:tc>
                <a:tc>
                  <a:txBody>
                    <a:bodyPr/>
                    <a:lstStyle/>
                    <a:p>
                      <a:pPr algn="ctr" rtl="0" fontAlgn="b"/>
                      <a:r>
                        <a:rPr lang="en-IN" sz="1400" b="1" dirty="0">
                          <a:effectLst/>
                        </a:rPr>
                        <a:t>0.85                                            0.022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19337553"/>
                  </a:ext>
                </a:extLst>
              </a:tr>
            </a:tbl>
          </a:graphicData>
        </a:graphic>
      </p:graphicFrame>
      <p:graphicFrame>
        <p:nvGraphicFramePr>
          <p:cNvPr id="9" name="Table 8">
            <a:extLst>
              <a:ext uri="{FF2B5EF4-FFF2-40B4-BE49-F238E27FC236}">
                <a16:creationId xmlns:a16="http://schemas.microsoft.com/office/drawing/2014/main" id="{8AF7B61E-C69A-704C-AB72-0E41907F336F}"/>
              </a:ext>
            </a:extLst>
          </p:cNvPr>
          <p:cNvGraphicFramePr>
            <a:graphicFrameLocks noGrp="1"/>
          </p:cNvGraphicFramePr>
          <p:nvPr>
            <p:extLst>
              <p:ext uri="{D42A27DB-BD31-4B8C-83A1-F6EECF244321}">
                <p14:modId xmlns:p14="http://schemas.microsoft.com/office/powerpoint/2010/main" val="762012223"/>
              </p:ext>
            </p:extLst>
          </p:nvPr>
        </p:nvGraphicFramePr>
        <p:xfrm>
          <a:off x="2865525" y="3654608"/>
          <a:ext cx="3442447" cy="845820"/>
        </p:xfrm>
        <a:graphic>
          <a:graphicData uri="http://schemas.openxmlformats.org/drawingml/2006/table">
            <a:tbl>
              <a:tblPr/>
              <a:tblGrid>
                <a:gridCol w="3442447">
                  <a:extLst>
                    <a:ext uri="{9D8B030D-6E8A-4147-A177-3AD203B41FA5}">
                      <a16:colId xmlns:a16="http://schemas.microsoft.com/office/drawing/2014/main" val="1174910548"/>
                    </a:ext>
                  </a:extLst>
                </a:gridCol>
              </a:tblGrid>
              <a:tr h="200025">
                <a:tc>
                  <a:txBody>
                    <a:bodyPr/>
                    <a:lstStyle/>
                    <a:p>
                      <a:pPr algn="ctr" rtl="0" fontAlgn="ctr"/>
                      <a:r>
                        <a:rPr lang="en-IN" sz="1600" b="1">
                          <a:effectLst/>
                        </a:rPr>
                        <a:t>Recall Value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2512528849"/>
                  </a:ext>
                </a:extLst>
              </a:tr>
              <a:tr h="200025">
                <a:tc>
                  <a:txBody>
                    <a:bodyPr/>
                    <a:lstStyle/>
                    <a:p>
                      <a:pPr algn="ctr" rtl="0" fontAlgn="ctr"/>
                      <a:r>
                        <a:rPr lang="en-IN" sz="1600" b="1" dirty="0">
                          <a:effectLst/>
                        </a:rPr>
                        <a:t>Macro </a:t>
                      </a:r>
                      <a:r>
                        <a:rPr lang="en-IN" sz="1600" b="1" dirty="0" err="1">
                          <a:effectLst/>
                        </a:rPr>
                        <a:t>Avrg</a:t>
                      </a:r>
                      <a:r>
                        <a:rPr lang="en-IN" sz="1600" b="1" dirty="0">
                          <a:effectLst/>
                        </a:rPr>
                        <a:t>                 Weighted </a:t>
                      </a:r>
                      <a:r>
                        <a:rPr lang="en-IN" sz="1600" b="1" dirty="0" err="1">
                          <a:effectLst/>
                        </a:rPr>
                        <a:t>Avg</a:t>
                      </a:r>
                      <a:r>
                        <a:rPr lang="en-IN" sz="1600" b="1" dirty="0">
                          <a:effectLst/>
                        </a:rPr>
                        <a:t> </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3434843678"/>
                  </a:ext>
                </a:extLst>
              </a:tr>
              <a:tr h="200025">
                <a:tc>
                  <a:txBody>
                    <a:bodyPr/>
                    <a:lstStyle/>
                    <a:p>
                      <a:pPr algn="ctr" rtl="0" fontAlgn="b"/>
                      <a:r>
                        <a:rPr lang="en-IN" sz="1600" b="1" dirty="0">
                          <a:effectLst/>
                        </a:rPr>
                        <a:t>0.94                                     0.97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96528983"/>
                  </a:ext>
                </a:extLst>
              </a:tr>
            </a:tbl>
          </a:graphicData>
        </a:graphic>
      </p:graphicFrame>
    </p:spTree>
    <p:extLst>
      <p:ext uri="{BB962C8B-B14F-4D97-AF65-F5344CB8AC3E}">
        <p14:creationId xmlns:p14="http://schemas.microsoft.com/office/powerpoint/2010/main" val="1506526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9DEA-9F6C-E943-A7D3-3101E4865BDA}"/>
              </a:ext>
            </a:extLst>
          </p:cNvPr>
          <p:cNvSpPr>
            <a:spLocks noGrp="1"/>
          </p:cNvSpPr>
          <p:nvPr>
            <p:ph type="title"/>
          </p:nvPr>
        </p:nvSpPr>
        <p:spPr/>
        <p:txBody>
          <a:bodyPr>
            <a:normAutofit fontScale="90000"/>
          </a:bodyPr>
          <a:lstStyle/>
          <a:p>
            <a:r>
              <a:rPr lang="en-US" b="1" dirty="0">
                <a:latin typeface="Dotum" panose="020B0600000101010101" pitchFamily="34" charset="-127"/>
                <a:ea typeface="Dotum" panose="020B0600000101010101" pitchFamily="34" charset="-127"/>
              </a:rPr>
              <a:t>Gradient Boosting Diagrammatic Understanding</a:t>
            </a:r>
          </a:p>
        </p:txBody>
      </p:sp>
      <p:sp>
        <p:nvSpPr>
          <p:cNvPr id="3" name="Content Placeholder 2">
            <a:extLst>
              <a:ext uri="{FF2B5EF4-FFF2-40B4-BE49-F238E27FC236}">
                <a16:creationId xmlns:a16="http://schemas.microsoft.com/office/drawing/2014/main" id="{716EB423-5231-9A47-9836-24FB08516A38}"/>
              </a:ext>
            </a:extLst>
          </p:cNvPr>
          <p:cNvSpPr>
            <a:spLocks noGrp="1"/>
          </p:cNvSpPr>
          <p:nvPr>
            <p:ph idx="1"/>
          </p:nvPr>
        </p:nvSpPr>
        <p:spPr/>
        <p:txBody>
          <a:bodyPr>
            <a:normAutofit/>
          </a:bodyPr>
          <a:lstStyle/>
          <a:p>
            <a:r>
              <a:rPr lang="en-US" sz="1400" dirty="0">
                <a:latin typeface="Dotum" panose="020B0600000101010101" pitchFamily="34" charset="-127"/>
                <a:ea typeface="Dotum" panose="020B0600000101010101" pitchFamily="34" charset="-127"/>
              </a:rPr>
              <a:t>Fig :1 represents the out come of the actual scanners and the predicted ones. It also shows us the outliers as well.</a:t>
            </a:r>
          </a:p>
          <a:p>
            <a:r>
              <a:rPr lang="en-US" sz="1400" dirty="0">
                <a:latin typeface="Dotum" panose="020B0600000101010101" pitchFamily="34" charset="-127"/>
                <a:ea typeface="Dotum" panose="020B0600000101010101" pitchFamily="34" charset="-127"/>
              </a:rPr>
              <a:t>Fig: 2 Represents the actual numbers of the scanners.</a:t>
            </a:r>
          </a:p>
          <a:p>
            <a:pPr marL="0" indent="0">
              <a:buNone/>
            </a:pPr>
            <a:r>
              <a:rPr lang="en-US" sz="1400" b="1" dirty="0">
                <a:latin typeface="Dotum" panose="020B0600000101010101" pitchFamily="34" charset="-127"/>
                <a:ea typeface="Dotum" panose="020B0600000101010101" pitchFamily="34" charset="-127"/>
              </a:rPr>
              <a:t>Note: The diagram represents the after tested results.</a:t>
            </a:r>
          </a:p>
          <a:p>
            <a:pPr marL="0" indent="0">
              <a:buNone/>
            </a:pPr>
            <a:endParaRPr lang="en-US" sz="1400" dirty="0">
              <a:latin typeface="Dotum" panose="020B0600000101010101" pitchFamily="34" charset="-127"/>
              <a:ea typeface="Dotum" panose="020B0600000101010101" pitchFamily="34" charset="-127"/>
            </a:endParaRPr>
          </a:p>
          <a:p>
            <a:pPr marL="0" indent="0">
              <a:buNone/>
            </a:pPr>
            <a:r>
              <a:rPr lang="en-US" sz="1400" dirty="0">
                <a:latin typeface="Dotum" panose="020B0600000101010101" pitchFamily="34" charset="-127"/>
                <a:ea typeface="Dotum" panose="020B0600000101010101" pitchFamily="34" charset="-127"/>
              </a:rPr>
              <a:t>                        Fig: 1                                                                        Fig :2</a:t>
            </a:r>
          </a:p>
        </p:txBody>
      </p:sp>
      <p:pic>
        <p:nvPicPr>
          <p:cNvPr id="9218" name="Picture 2">
            <a:extLst>
              <a:ext uri="{FF2B5EF4-FFF2-40B4-BE49-F238E27FC236}">
                <a16:creationId xmlns:a16="http://schemas.microsoft.com/office/drawing/2014/main" id="{9CD99F55-31AE-AD42-9B1C-7766F296F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44" y="2922493"/>
            <a:ext cx="3589451" cy="2257997"/>
          </a:xfrm>
          <a:prstGeom prst="rect">
            <a:avLst/>
          </a:prstGeom>
          <a:solidFill>
            <a:schemeClr val="bg2">
              <a:lumMod val="90000"/>
            </a:schemeClr>
          </a:solidFill>
        </p:spPr>
      </p:pic>
      <p:pic>
        <p:nvPicPr>
          <p:cNvPr id="9220" name="Picture 4">
            <a:extLst>
              <a:ext uri="{FF2B5EF4-FFF2-40B4-BE49-F238E27FC236}">
                <a16:creationId xmlns:a16="http://schemas.microsoft.com/office/drawing/2014/main" id="{8EBF632C-3A13-514A-9A12-A9FB3807C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101" y="2922493"/>
            <a:ext cx="3625655" cy="2221007"/>
          </a:xfrm>
          <a:prstGeom prst="rect">
            <a:avLst/>
          </a:prstGeom>
          <a:solidFill>
            <a:schemeClr val="bg2">
              <a:lumMod val="90000"/>
            </a:schemeClr>
          </a:solidFill>
        </p:spPr>
      </p:pic>
    </p:spTree>
    <p:extLst>
      <p:ext uri="{BB962C8B-B14F-4D97-AF65-F5344CB8AC3E}">
        <p14:creationId xmlns:p14="http://schemas.microsoft.com/office/powerpoint/2010/main" val="311842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D1E9-AD47-D449-B44F-979B1087A74D}"/>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Results</a:t>
            </a:r>
          </a:p>
        </p:txBody>
      </p:sp>
      <p:sp>
        <p:nvSpPr>
          <p:cNvPr id="3" name="Content Placeholder 2">
            <a:extLst>
              <a:ext uri="{FF2B5EF4-FFF2-40B4-BE49-F238E27FC236}">
                <a16:creationId xmlns:a16="http://schemas.microsoft.com/office/drawing/2014/main" id="{8DBA4E5C-765F-BB44-8C4F-EBDE8664F018}"/>
              </a:ext>
            </a:extLst>
          </p:cNvPr>
          <p:cNvSpPr>
            <a:spLocks noGrp="1"/>
          </p:cNvSpPr>
          <p:nvPr>
            <p:ph idx="1"/>
          </p:nvPr>
        </p:nvSpPr>
        <p:spPr/>
        <p:txBody>
          <a:bodyPr>
            <a:normAutofit/>
          </a:bodyPr>
          <a:lstStyle/>
          <a:p>
            <a:r>
              <a:rPr lang="en-US" sz="1400" dirty="0">
                <a:latin typeface="Dotum" panose="020B0600000101010101" pitchFamily="34" charset="-127"/>
                <a:ea typeface="Dotum" panose="020B0600000101010101" pitchFamily="34" charset="-127"/>
              </a:rPr>
              <a:t>From all the testing and training using the models, the conclusion of the number of scanners could fail in the very near future is predicted.</a:t>
            </a:r>
          </a:p>
          <a:p>
            <a:pPr marL="0" indent="0">
              <a:buNone/>
            </a:pPr>
            <a:endParaRPr lang="en-US" sz="1400" dirty="0">
              <a:latin typeface="Dotum" panose="020B0600000101010101" pitchFamily="34" charset="-127"/>
              <a:ea typeface="Dotum" panose="020B0600000101010101" pitchFamily="34" charset="-127"/>
            </a:endParaRPr>
          </a:p>
          <a:p>
            <a:r>
              <a:rPr lang="en-US" sz="1400" dirty="0">
                <a:latin typeface="Dotum" panose="020B0600000101010101" pitchFamily="34" charset="-127"/>
                <a:ea typeface="Dotum" panose="020B0600000101010101" pitchFamily="34" charset="-127"/>
              </a:rPr>
              <a:t>We also admit that the results are taken as per the data provided and according to the prediction algorithmic values.</a:t>
            </a:r>
          </a:p>
          <a:p>
            <a:endParaRPr lang="en-US" sz="1400" dirty="0">
              <a:latin typeface="Dotum" panose="020B0600000101010101" pitchFamily="34" charset="-127"/>
              <a:ea typeface="Dotum" panose="020B0600000101010101" pitchFamily="34" charset="-127"/>
            </a:endParaRPr>
          </a:p>
          <a:p>
            <a:r>
              <a:rPr lang="en-US" sz="1400" dirty="0">
                <a:latin typeface="Dotum" panose="020B0600000101010101" pitchFamily="34" charset="-127"/>
                <a:ea typeface="Dotum" panose="020B0600000101010101" pitchFamily="34" charset="-127"/>
              </a:rPr>
              <a:t>We have used 3 models to predict the accuracies. The best fit model which gave the accuracy was Gradient boosting, with it’s recall value at 0.94 &amp; 0.97,Precision value at 0.93 &amp; 0.98.</a:t>
            </a:r>
          </a:p>
          <a:p>
            <a:pPr marL="0" indent="0">
              <a:buNone/>
            </a:pPr>
            <a:endParaRPr lang="en-US" sz="1400" dirty="0">
              <a:latin typeface="Dotum" panose="020B0600000101010101" pitchFamily="34" charset="-127"/>
              <a:ea typeface="Dotum" panose="020B0600000101010101" pitchFamily="34" charset="-127"/>
            </a:endParaRPr>
          </a:p>
          <a:p>
            <a:r>
              <a:rPr lang="en-US" sz="1400" dirty="0">
                <a:latin typeface="Dotum" panose="020B0600000101010101" pitchFamily="34" charset="-127"/>
                <a:ea typeface="Dotum" panose="020B0600000101010101" pitchFamily="34" charset="-127"/>
              </a:rPr>
              <a:t>Cross Validation scores above 0.95 tested on the sample numbers of 10 and 20.</a:t>
            </a:r>
          </a:p>
          <a:p>
            <a:endParaRPr lang="en-US" sz="1400" dirty="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130508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55FF-CDF5-E84A-9CB7-A1EE442BFC13}"/>
              </a:ext>
            </a:extLst>
          </p:cNvPr>
          <p:cNvSpPr>
            <a:spLocks noGrp="1"/>
          </p:cNvSpPr>
          <p:nvPr>
            <p:ph type="title"/>
          </p:nvPr>
        </p:nvSpPr>
        <p:spPr>
          <a:xfrm>
            <a:off x="0" y="288248"/>
            <a:ext cx="8259098" cy="763526"/>
          </a:xfrm>
        </p:spPr>
        <p:txBody>
          <a:bodyPr/>
          <a:lstStyle/>
          <a:p>
            <a:r>
              <a:rPr lang="en-US" b="1" dirty="0">
                <a:latin typeface="Dotum" panose="020B0600000101010101" pitchFamily="34" charset="-127"/>
                <a:ea typeface="Dotum" panose="020B0600000101010101" pitchFamily="34" charset="-127"/>
              </a:rPr>
              <a:t>Name of Scanners to be failed</a:t>
            </a:r>
          </a:p>
        </p:txBody>
      </p:sp>
      <p:sp>
        <p:nvSpPr>
          <p:cNvPr id="3" name="Content Placeholder 2">
            <a:extLst>
              <a:ext uri="{FF2B5EF4-FFF2-40B4-BE49-F238E27FC236}">
                <a16:creationId xmlns:a16="http://schemas.microsoft.com/office/drawing/2014/main" id="{F91D988B-092E-E843-8F4A-DCCB3BE776A1}"/>
              </a:ext>
            </a:extLst>
          </p:cNvPr>
          <p:cNvSpPr>
            <a:spLocks noGrp="1"/>
          </p:cNvSpPr>
          <p:nvPr>
            <p:ph idx="1"/>
          </p:nvPr>
        </p:nvSpPr>
        <p:spPr/>
        <p:txBody>
          <a:bodyPr>
            <a:normAutofit/>
          </a:bodyPr>
          <a:lstStyle/>
          <a:p>
            <a:r>
              <a:rPr lang="en-US" sz="1600" dirty="0">
                <a:latin typeface="Dotum" panose="020B0600000101010101" pitchFamily="34" charset="-127"/>
                <a:ea typeface="Dotum" panose="020B0600000101010101" pitchFamily="34" charset="-127"/>
              </a:rPr>
              <a:t>The total number of scanners which could possible fail is 21.</a:t>
            </a:r>
          </a:p>
          <a:p>
            <a:r>
              <a:rPr lang="en-US" sz="1600" dirty="0">
                <a:latin typeface="Dotum" panose="020B0600000101010101" pitchFamily="34" charset="-127"/>
                <a:ea typeface="Dotum" panose="020B0600000101010101" pitchFamily="34" charset="-127"/>
              </a:rPr>
              <a:t>The possibilities are based on their err and </a:t>
            </a:r>
            <a:r>
              <a:rPr lang="en-US" sz="1600" dirty="0" err="1">
                <a:latin typeface="Dotum" panose="020B0600000101010101" pitchFamily="34" charset="-127"/>
                <a:ea typeface="Dotum" panose="020B0600000101010101" pitchFamily="34" charset="-127"/>
              </a:rPr>
              <a:t>errf</a:t>
            </a:r>
            <a:r>
              <a:rPr lang="en-US" sz="1600" dirty="0">
                <a:latin typeface="Dotum" panose="020B0600000101010101" pitchFamily="34" charset="-127"/>
                <a:ea typeface="Dotum" panose="020B0600000101010101" pitchFamily="34" charset="-127"/>
              </a:rPr>
              <a:t> values repeated according to the date and time.</a:t>
            </a:r>
          </a:p>
          <a:p>
            <a:r>
              <a:rPr lang="en-US" sz="1600" dirty="0">
                <a:latin typeface="Dotum" panose="020B0600000101010101" pitchFamily="34" charset="-127"/>
                <a:ea typeface="Dotum" panose="020B0600000101010101" pitchFamily="34" charset="-127"/>
              </a:rPr>
              <a:t>The names are given below.</a:t>
            </a:r>
          </a:p>
          <a:p>
            <a:pPr marL="0" indent="0">
              <a:buNone/>
            </a:pPr>
            <a:endParaRPr lang="en-US" sz="1600" dirty="0">
              <a:latin typeface="Dotum" panose="020B0600000101010101" pitchFamily="34" charset="-127"/>
              <a:ea typeface="Dotum" panose="020B0600000101010101" pitchFamily="34" charset="-127"/>
            </a:endParaRPr>
          </a:p>
        </p:txBody>
      </p:sp>
      <p:graphicFrame>
        <p:nvGraphicFramePr>
          <p:cNvPr id="13" name="Table 12">
            <a:extLst>
              <a:ext uri="{FF2B5EF4-FFF2-40B4-BE49-F238E27FC236}">
                <a16:creationId xmlns:a16="http://schemas.microsoft.com/office/drawing/2014/main" id="{E401E81F-4055-FD4A-A2C4-1FD9BF88013A}"/>
              </a:ext>
            </a:extLst>
          </p:cNvPr>
          <p:cNvGraphicFramePr>
            <a:graphicFrameLocks noGrp="1"/>
          </p:cNvGraphicFramePr>
          <p:nvPr>
            <p:extLst>
              <p:ext uri="{D42A27DB-BD31-4B8C-83A1-F6EECF244321}">
                <p14:modId xmlns:p14="http://schemas.microsoft.com/office/powerpoint/2010/main" val="1074607323"/>
              </p:ext>
            </p:extLst>
          </p:nvPr>
        </p:nvGraphicFramePr>
        <p:xfrm>
          <a:off x="463714" y="2522956"/>
          <a:ext cx="1905000" cy="2255520"/>
        </p:xfrm>
        <a:graphic>
          <a:graphicData uri="http://schemas.openxmlformats.org/drawingml/2006/table">
            <a:tbl>
              <a:tblPr/>
              <a:tblGrid>
                <a:gridCol w="952500">
                  <a:extLst>
                    <a:ext uri="{9D8B030D-6E8A-4147-A177-3AD203B41FA5}">
                      <a16:colId xmlns:a16="http://schemas.microsoft.com/office/drawing/2014/main" val="1347187824"/>
                    </a:ext>
                  </a:extLst>
                </a:gridCol>
                <a:gridCol w="952500">
                  <a:extLst>
                    <a:ext uri="{9D8B030D-6E8A-4147-A177-3AD203B41FA5}">
                      <a16:colId xmlns:a16="http://schemas.microsoft.com/office/drawing/2014/main" val="3582356919"/>
                    </a:ext>
                  </a:extLst>
                </a:gridCol>
              </a:tblGrid>
              <a:tr h="200025">
                <a:tc>
                  <a:txBody>
                    <a:bodyPr/>
                    <a:lstStyle/>
                    <a:p>
                      <a:pPr algn="ctr" rtl="0" fontAlgn="b"/>
                      <a:r>
                        <a:rPr lang="en-IN" sz="1600" b="1" dirty="0" err="1">
                          <a:effectLst/>
                          <a:latin typeface="+mn-lt"/>
                        </a:rPr>
                        <a:t>S.No</a:t>
                      </a:r>
                      <a:endParaRPr lang="en-IN" sz="1600" b="1" dirty="0">
                        <a:effectLst/>
                        <a:latin typeface="+mn-l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4">
                        <a:lumMod val="40000"/>
                        <a:lumOff val="60000"/>
                      </a:schemeClr>
                    </a:solidFill>
                  </a:tcPr>
                </a:tc>
                <a:tc>
                  <a:txBody>
                    <a:bodyPr/>
                    <a:lstStyle/>
                    <a:p>
                      <a:pPr algn="ctr" rtl="0" fontAlgn="b"/>
                      <a:r>
                        <a:rPr lang="en-IN" sz="1600" b="1" dirty="0">
                          <a:effectLst/>
                          <a:latin typeface="+mn-lt"/>
                        </a:rPr>
                        <a:t>Scanner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032200626"/>
                  </a:ext>
                </a:extLst>
              </a:tr>
              <a:tr h="200025">
                <a:tc>
                  <a:txBody>
                    <a:bodyPr/>
                    <a:lstStyle/>
                    <a:p>
                      <a:pPr algn="ctr" rtl="0" fontAlgn="b"/>
                      <a:r>
                        <a:rPr lang="en-IN" sz="1600" b="0">
                          <a:solidFill>
                            <a:srgbClr val="000000"/>
                          </a:solidFill>
                          <a:effectLst/>
                          <a:latin typeface="+mn-lt"/>
                        </a:rPr>
                        <a:t>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dirty="0">
                          <a:solidFill>
                            <a:srgbClr val="000000"/>
                          </a:solidFill>
                          <a:effectLst/>
                          <a:latin typeface="+mn-lt"/>
                        </a:rPr>
                        <a:t>H173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12638949"/>
                  </a:ext>
                </a:extLst>
              </a:tr>
              <a:tr h="200025">
                <a:tc>
                  <a:txBody>
                    <a:bodyPr/>
                    <a:lstStyle/>
                    <a:p>
                      <a:pPr algn="ctr" rtl="0" fontAlgn="b"/>
                      <a:r>
                        <a:rPr lang="en-IN" sz="1600" b="0" dirty="0">
                          <a:solidFill>
                            <a:srgbClr val="000000"/>
                          </a:solidFill>
                          <a:effectLst/>
                          <a:latin typeface="+mn-lt"/>
                        </a:rPr>
                        <a:t>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H127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70922359"/>
                  </a:ext>
                </a:extLst>
              </a:tr>
              <a:tr h="200025">
                <a:tc>
                  <a:txBody>
                    <a:bodyPr/>
                    <a:lstStyle/>
                    <a:p>
                      <a:pPr algn="ctr" rtl="0" fontAlgn="b"/>
                      <a:r>
                        <a:rPr lang="en-IN" sz="1600" b="0">
                          <a:solidFill>
                            <a:srgbClr val="000000"/>
                          </a:solidFill>
                          <a:effectLst/>
                          <a:latin typeface="+mn-lt"/>
                        </a:rPr>
                        <a:t>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K115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45818675"/>
                  </a:ext>
                </a:extLst>
              </a:tr>
              <a:tr h="200025">
                <a:tc>
                  <a:txBody>
                    <a:bodyPr/>
                    <a:lstStyle/>
                    <a:p>
                      <a:pPr algn="ctr" rtl="0" fontAlgn="b"/>
                      <a:r>
                        <a:rPr lang="en-IN" sz="1600" b="0">
                          <a:solidFill>
                            <a:srgbClr val="000000"/>
                          </a:solidFill>
                          <a:effectLst/>
                          <a:latin typeface="+mn-lt"/>
                        </a:rPr>
                        <a:t>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H161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02219264"/>
                  </a:ext>
                </a:extLst>
              </a:tr>
              <a:tr h="200025">
                <a:tc>
                  <a:txBody>
                    <a:bodyPr/>
                    <a:lstStyle/>
                    <a:p>
                      <a:pPr algn="ctr" rtl="0" fontAlgn="b"/>
                      <a:r>
                        <a:rPr lang="en-IN" sz="1600" b="0">
                          <a:solidFill>
                            <a:srgbClr val="000000"/>
                          </a:solidFill>
                          <a:effectLst/>
                          <a:latin typeface="+mn-lt"/>
                        </a:rPr>
                        <a:t>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H174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66589114"/>
                  </a:ext>
                </a:extLst>
              </a:tr>
              <a:tr h="200025">
                <a:tc>
                  <a:txBody>
                    <a:bodyPr/>
                    <a:lstStyle/>
                    <a:p>
                      <a:pPr algn="ctr" rtl="0" fontAlgn="b"/>
                      <a:r>
                        <a:rPr lang="en-IN" sz="1600" b="0">
                          <a:solidFill>
                            <a:srgbClr val="000000"/>
                          </a:solidFill>
                          <a:effectLst/>
                          <a:latin typeface="+mn-lt"/>
                        </a:rPr>
                        <a:t>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H128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97883262"/>
                  </a:ext>
                </a:extLst>
              </a:tr>
              <a:tr h="200025">
                <a:tc>
                  <a:txBody>
                    <a:bodyPr/>
                    <a:lstStyle/>
                    <a:p>
                      <a:pPr algn="ctr" rtl="0" fontAlgn="b"/>
                      <a:r>
                        <a:rPr lang="en-IN" sz="1600" b="0">
                          <a:solidFill>
                            <a:srgbClr val="000000"/>
                          </a:solidFill>
                          <a:effectLst/>
                          <a:latin typeface="+mn-lt"/>
                        </a:rPr>
                        <a:t>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IN" sz="1600" b="0" dirty="0">
                          <a:solidFill>
                            <a:srgbClr val="000000"/>
                          </a:solidFill>
                          <a:effectLst/>
                          <a:latin typeface="+mn-lt"/>
                        </a:rPr>
                        <a:t>K141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2152365"/>
                  </a:ext>
                </a:extLst>
              </a:tr>
            </a:tbl>
          </a:graphicData>
        </a:graphic>
      </p:graphicFrame>
      <p:graphicFrame>
        <p:nvGraphicFramePr>
          <p:cNvPr id="14" name="Table 13">
            <a:extLst>
              <a:ext uri="{FF2B5EF4-FFF2-40B4-BE49-F238E27FC236}">
                <a16:creationId xmlns:a16="http://schemas.microsoft.com/office/drawing/2014/main" id="{13DA5E9B-D6C9-4841-8A45-27D25B59D327}"/>
              </a:ext>
            </a:extLst>
          </p:cNvPr>
          <p:cNvGraphicFramePr>
            <a:graphicFrameLocks noGrp="1"/>
          </p:cNvGraphicFramePr>
          <p:nvPr>
            <p:extLst>
              <p:ext uri="{D42A27DB-BD31-4B8C-83A1-F6EECF244321}">
                <p14:modId xmlns:p14="http://schemas.microsoft.com/office/powerpoint/2010/main" val="598947943"/>
              </p:ext>
            </p:extLst>
          </p:nvPr>
        </p:nvGraphicFramePr>
        <p:xfrm>
          <a:off x="3173506" y="2522956"/>
          <a:ext cx="2016270" cy="2255520"/>
        </p:xfrm>
        <a:graphic>
          <a:graphicData uri="http://schemas.openxmlformats.org/drawingml/2006/table">
            <a:tbl>
              <a:tblPr/>
              <a:tblGrid>
                <a:gridCol w="1008135">
                  <a:extLst>
                    <a:ext uri="{9D8B030D-6E8A-4147-A177-3AD203B41FA5}">
                      <a16:colId xmlns:a16="http://schemas.microsoft.com/office/drawing/2014/main" val="1373727846"/>
                    </a:ext>
                  </a:extLst>
                </a:gridCol>
                <a:gridCol w="1008135">
                  <a:extLst>
                    <a:ext uri="{9D8B030D-6E8A-4147-A177-3AD203B41FA5}">
                      <a16:colId xmlns:a16="http://schemas.microsoft.com/office/drawing/2014/main" val="2950551574"/>
                    </a:ext>
                  </a:extLst>
                </a:gridCol>
              </a:tblGrid>
              <a:tr h="200025">
                <a:tc>
                  <a:txBody>
                    <a:bodyPr/>
                    <a:lstStyle/>
                    <a:p>
                      <a:pPr algn="ctr" rtl="0" fontAlgn="b"/>
                      <a:r>
                        <a:rPr lang="en-IN" sz="1600" b="1" dirty="0" err="1">
                          <a:effectLst/>
                          <a:latin typeface="+mn-lt"/>
                        </a:rPr>
                        <a:t>S.No</a:t>
                      </a:r>
                      <a:endParaRPr lang="en-IN" sz="1600" b="1" dirty="0">
                        <a:effectLst/>
                        <a:latin typeface="+mn-l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4">
                        <a:lumMod val="40000"/>
                        <a:lumOff val="60000"/>
                      </a:schemeClr>
                    </a:solidFill>
                  </a:tcPr>
                </a:tc>
                <a:tc>
                  <a:txBody>
                    <a:bodyPr/>
                    <a:lstStyle/>
                    <a:p>
                      <a:pPr algn="ctr" rtl="0" fontAlgn="b"/>
                      <a:r>
                        <a:rPr lang="en-IN" sz="1600" b="1" dirty="0">
                          <a:effectLst/>
                          <a:latin typeface="+mn-lt"/>
                        </a:rPr>
                        <a:t>Scanner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003550799"/>
                  </a:ext>
                </a:extLst>
              </a:tr>
              <a:tr h="200025">
                <a:tc>
                  <a:txBody>
                    <a:bodyPr/>
                    <a:lstStyle/>
                    <a:p>
                      <a:pPr algn="ctr" rtl="0" fontAlgn="b"/>
                      <a:r>
                        <a:rPr lang="en-IN" sz="1600" b="0">
                          <a:solidFill>
                            <a:srgbClr val="000000"/>
                          </a:solidFill>
                          <a:effectLst/>
                          <a:latin typeface="+mn-lt"/>
                        </a:rPr>
                        <a:t>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K169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22436643"/>
                  </a:ext>
                </a:extLst>
              </a:tr>
              <a:tr h="200025">
                <a:tc>
                  <a:txBody>
                    <a:bodyPr/>
                    <a:lstStyle/>
                    <a:p>
                      <a:pPr algn="ctr" rtl="0" fontAlgn="b"/>
                      <a:r>
                        <a:rPr lang="en-IN" sz="1600" b="0" dirty="0">
                          <a:solidFill>
                            <a:srgbClr val="000000"/>
                          </a:solidFill>
                          <a:effectLst/>
                          <a:latin typeface="+mn-lt"/>
                        </a:rPr>
                        <a:t>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dirty="0">
                          <a:solidFill>
                            <a:srgbClr val="000000"/>
                          </a:solidFill>
                          <a:effectLst/>
                          <a:latin typeface="+mn-lt"/>
                        </a:rPr>
                        <a:t>K172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2192264"/>
                  </a:ext>
                </a:extLst>
              </a:tr>
              <a:tr h="200025">
                <a:tc>
                  <a:txBody>
                    <a:bodyPr/>
                    <a:lstStyle/>
                    <a:p>
                      <a:pPr algn="ctr" rtl="0" fontAlgn="b"/>
                      <a:r>
                        <a:rPr lang="en-IN" sz="1600" b="0" dirty="0">
                          <a:solidFill>
                            <a:srgbClr val="000000"/>
                          </a:solidFill>
                          <a:effectLst/>
                          <a:latin typeface="+mn-lt"/>
                        </a:rPr>
                        <a:t>10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K237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34695816"/>
                  </a:ext>
                </a:extLst>
              </a:tr>
              <a:tr h="200025">
                <a:tc>
                  <a:txBody>
                    <a:bodyPr/>
                    <a:lstStyle/>
                    <a:p>
                      <a:pPr algn="ctr" rtl="0" fontAlgn="b"/>
                      <a:r>
                        <a:rPr lang="en-IN" sz="1600" b="0">
                          <a:solidFill>
                            <a:srgbClr val="000000"/>
                          </a:solidFill>
                          <a:effectLst/>
                          <a:latin typeface="+mn-lt"/>
                        </a:rPr>
                        <a:t>11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K114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7748838"/>
                  </a:ext>
                </a:extLst>
              </a:tr>
              <a:tr h="200025">
                <a:tc>
                  <a:txBody>
                    <a:bodyPr/>
                    <a:lstStyle/>
                    <a:p>
                      <a:pPr algn="ctr" rtl="0" fontAlgn="b"/>
                      <a:r>
                        <a:rPr lang="en-IN" sz="1600" b="0">
                          <a:solidFill>
                            <a:srgbClr val="000000"/>
                          </a:solidFill>
                          <a:effectLst/>
                          <a:latin typeface="+mn-lt"/>
                        </a:rPr>
                        <a:t>12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H162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31838413"/>
                  </a:ext>
                </a:extLst>
              </a:tr>
              <a:tr h="200025">
                <a:tc>
                  <a:txBody>
                    <a:bodyPr/>
                    <a:lstStyle/>
                    <a:p>
                      <a:pPr algn="ctr" rtl="0" fontAlgn="b"/>
                      <a:r>
                        <a:rPr lang="en-IN" sz="1600" b="0">
                          <a:solidFill>
                            <a:srgbClr val="000000"/>
                          </a:solidFill>
                          <a:effectLst/>
                          <a:latin typeface="+mn-lt"/>
                        </a:rPr>
                        <a:t>13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H130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71911503"/>
                  </a:ext>
                </a:extLst>
              </a:tr>
              <a:tr h="200025">
                <a:tc>
                  <a:txBody>
                    <a:bodyPr/>
                    <a:lstStyle/>
                    <a:p>
                      <a:pPr algn="ctr" rtl="0" fontAlgn="b"/>
                      <a:r>
                        <a:rPr lang="en-IN" sz="1600" b="0">
                          <a:solidFill>
                            <a:srgbClr val="000000"/>
                          </a:solidFill>
                          <a:effectLst/>
                          <a:latin typeface="+mn-lt"/>
                        </a:rPr>
                        <a:t>14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IN" sz="1600" b="0" dirty="0">
                          <a:solidFill>
                            <a:srgbClr val="000000"/>
                          </a:solidFill>
                          <a:effectLst/>
                          <a:latin typeface="+mn-lt"/>
                        </a:rPr>
                        <a:t>K150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031969"/>
                  </a:ext>
                </a:extLst>
              </a:tr>
            </a:tbl>
          </a:graphicData>
        </a:graphic>
      </p:graphicFrame>
      <p:graphicFrame>
        <p:nvGraphicFramePr>
          <p:cNvPr id="15" name="Table 14">
            <a:extLst>
              <a:ext uri="{FF2B5EF4-FFF2-40B4-BE49-F238E27FC236}">
                <a16:creationId xmlns:a16="http://schemas.microsoft.com/office/drawing/2014/main" id="{08B7C864-7FBB-CE45-B720-7226FFEE57EE}"/>
              </a:ext>
            </a:extLst>
          </p:cNvPr>
          <p:cNvGraphicFramePr>
            <a:graphicFrameLocks noGrp="1"/>
          </p:cNvGraphicFramePr>
          <p:nvPr>
            <p:extLst>
              <p:ext uri="{D42A27DB-BD31-4B8C-83A1-F6EECF244321}">
                <p14:modId xmlns:p14="http://schemas.microsoft.com/office/powerpoint/2010/main" val="1227494241"/>
              </p:ext>
            </p:extLst>
          </p:nvPr>
        </p:nvGraphicFramePr>
        <p:xfrm>
          <a:off x="5831753" y="2522956"/>
          <a:ext cx="1905000" cy="2255520"/>
        </p:xfrm>
        <a:graphic>
          <a:graphicData uri="http://schemas.openxmlformats.org/drawingml/2006/table">
            <a:tbl>
              <a:tblPr/>
              <a:tblGrid>
                <a:gridCol w="952500">
                  <a:extLst>
                    <a:ext uri="{9D8B030D-6E8A-4147-A177-3AD203B41FA5}">
                      <a16:colId xmlns:a16="http://schemas.microsoft.com/office/drawing/2014/main" val="589896704"/>
                    </a:ext>
                  </a:extLst>
                </a:gridCol>
                <a:gridCol w="952500">
                  <a:extLst>
                    <a:ext uri="{9D8B030D-6E8A-4147-A177-3AD203B41FA5}">
                      <a16:colId xmlns:a16="http://schemas.microsoft.com/office/drawing/2014/main" val="3735554725"/>
                    </a:ext>
                  </a:extLst>
                </a:gridCol>
              </a:tblGrid>
              <a:tr h="200025">
                <a:tc>
                  <a:txBody>
                    <a:bodyPr/>
                    <a:lstStyle/>
                    <a:p>
                      <a:pPr algn="ctr" rtl="0" fontAlgn="b"/>
                      <a:r>
                        <a:rPr lang="en-IN" sz="1600" b="1" dirty="0" err="1">
                          <a:effectLst/>
                          <a:latin typeface="+mn-lt"/>
                        </a:rPr>
                        <a:t>S.No</a:t>
                      </a:r>
                      <a:endParaRPr lang="en-IN" sz="1600" b="1" dirty="0">
                        <a:effectLst/>
                        <a:latin typeface="+mn-l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4">
                        <a:lumMod val="40000"/>
                        <a:lumOff val="60000"/>
                      </a:schemeClr>
                    </a:solidFill>
                  </a:tcPr>
                </a:tc>
                <a:tc>
                  <a:txBody>
                    <a:bodyPr/>
                    <a:lstStyle/>
                    <a:p>
                      <a:pPr algn="ctr" rtl="0" fontAlgn="b"/>
                      <a:r>
                        <a:rPr lang="en-IN" sz="1600" b="1" dirty="0">
                          <a:effectLst/>
                          <a:latin typeface="+mn-lt"/>
                        </a:rPr>
                        <a:t>Scanner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807513058"/>
                  </a:ext>
                </a:extLst>
              </a:tr>
              <a:tr h="200025">
                <a:tc>
                  <a:txBody>
                    <a:bodyPr/>
                    <a:lstStyle/>
                    <a:p>
                      <a:pPr algn="ctr" rtl="0" fontAlgn="b"/>
                      <a:r>
                        <a:rPr lang="en-IN" sz="1600" b="0">
                          <a:solidFill>
                            <a:srgbClr val="000000"/>
                          </a:solidFill>
                          <a:effectLst/>
                          <a:latin typeface="+mn-lt"/>
                        </a:rPr>
                        <a:t>15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dirty="0">
                          <a:solidFill>
                            <a:srgbClr val="000000"/>
                          </a:solidFill>
                          <a:effectLst/>
                          <a:latin typeface="+mn-lt"/>
                        </a:rPr>
                        <a:t>K120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30500855"/>
                  </a:ext>
                </a:extLst>
              </a:tr>
              <a:tr h="200025">
                <a:tc>
                  <a:txBody>
                    <a:bodyPr/>
                    <a:lstStyle/>
                    <a:p>
                      <a:pPr algn="ctr" rtl="0" fontAlgn="b"/>
                      <a:r>
                        <a:rPr lang="en-IN" sz="1600" b="0">
                          <a:solidFill>
                            <a:srgbClr val="000000"/>
                          </a:solidFill>
                          <a:effectLst/>
                          <a:latin typeface="+mn-lt"/>
                        </a:rPr>
                        <a:t>16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K168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21806705"/>
                  </a:ext>
                </a:extLst>
              </a:tr>
              <a:tr h="200025">
                <a:tc>
                  <a:txBody>
                    <a:bodyPr/>
                    <a:lstStyle/>
                    <a:p>
                      <a:pPr algn="ctr" rtl="0" fontAlgn="b"/>
                      <a:r>
                        <a:rPr lang="en-IN" sz="1600" b="0">
                          <a:solidFill>
                            <a:srgbClr val="000000"/>
                          </a:solidFill>
                          <a:effectLst/>
                          <a:latin typeface="+mn-lt"/>
                        </a:rPr>
                        <a:t>17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K218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11375474"/>
                  </a:ext>
                </a:extLst>
              </a:tr>
              <a:tr h="200025">
                <a:tc>
                  <a:txBody>
                    <a:bodyPr/>
                    <a:lstStyle/>
                    <a:p>
                      <a:pPr algn="ctr" rtl="0" fontAlgn="b"/>
                      <a:r>
                        <a:rPr lang="en-IN" sz="1600" b="0">
                          <a:solidFill>
                            <a:srgbClr val="000000"/>
                          </a:solidFill>
                          <a:effectLst/>
                          <a:latin typeface="+mn-lt"/>
                        </a:rPr>
                        <a:t>18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K208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39447727"/>
                  </a:ext>
                </a:extLst>
              </a:tr>
              <a:tr h="200025">
                <a:tc>
                  <a:txBody>
                    <a:bodyPr/>
                    <a:lstStyle/>
                    <a:p>
                      <a:pPr algn="ctr" rtl="0" fontAlgn="b"/>
                      <a:r>
                        <a:rPr lang="en-IN" sz="1600" b="0">
                          <a:solidFill>
                            <a:srgbClr val="000000"/>
                          </a:solidFill>
                          <a:effectLst/>
                          <a:latin typeface="+mn-lt"/>
                        </a:rPr>
                        <a:t>19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K220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70709601"/>
                  </a:ext>
                </a:extLst>
              </a:tr>
              <a:tr h="200025">
                <a:tc>
                  <a:txBody>
                    <a:bodyPr/>
                    <a:lstStyle/>
                    <a:p>
                      <a:pPr algn="ctr" rtl="0" fontAlgn="b"/>
                      <a:r>
                        <a:rPr lang="en-IN" sz="1600" b="0">
                          <a:solidFill>
                            <a:srgbClr val="000000"/>
                          </a:solidFill>
                          <a:effectLst/>
                          <a:latin typeface="+mn-lt"/>
                        </a:rPr>
                        <a:t>20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b="0">
                          <a:solidFill>
                            <a:srgbClr val="000000"/>
                          </a:solidFill>
                          <a:effectLst/>
                          <a:latin typeface="+mn-lt"/>
                        </a:rPr>
                        <a:t>H163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24276108"/>
                  </a:ext>
                </a:extLst>
              </a:tr>
              <a:tr h="200025">
                <a:tc>
                  <a:txBody>
                    <a:bodyPr/>
                    <a:lstStyle/>
                    <a:p>
                      <a:pPr algn="ctr" rtl="0" fontAlgn="b"/>
                      <a:r>
                        <a:rPr lang="en-IN" sz="1600" b="0" dirty="0">
                          <a:solidFill>
                            <a:srgbClr val="000000"/>
                          </a:solidFill>
                          <a:effectLst/>
                          <a:latin typeface="+mn-lt"/>
                        </a:rPr>
                        <a:t>21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IN" sz="1600" b="0" dirty="0">
                          <a:solidFill>
                            <a:srgbClr val="000000"/>
                          </a:solidFill>
                          <a:effectLst/>
                          <a:latin typeface="+mn-lt"/>
                        </a:rPr>
                        <a:t>K171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88719625"/>
                  </a:ext>
                </a:extLst>
              </a:tr>
            </a:tbl>
          </a:graphicData>
        </a:graphic>
      </p:graphicFrame>
    </p:spTree>
    <p:extLst>
      <p:ext uri="{BB962C8B-B14F-4D97-AF65-F5344CB8AC3E}">
        <p14:creationId xmlns:p14="http://schemas.microsoft.com/office/powerpoint/2010/main" val="85874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3579" y="322268"/>
            <a:ext cx="6283782" cy="1063455"/>
          </a:xfrm>
        </p:spPr>
        <p:txBody>
          <a:bodyPr>
            <a:normAutofit fontScale="90000"/>
          </a:bodyPr>
          <a:lstStyle/>
          <a:p>
            <a:r>
              <a:rPr lang="en-US" sz="2800" b="1" dirty="0">
                <a:solidFill>
                  <a:schemeClr val="bg1"/>
                </a:solidFill>
                <a:latin typeface="Dotum" panose="020B0600000101010101" pitchFamily="34" charset="-127"/>
                <a:ea typeface="Dotum" panose="020B0600000101010101" pitchFamily="34" charset="-127"/>
              </a:rPr>
              <a:t>Preventive Measures and a figure to explain the exact position of the scanner</a:t>
            </a:r>
          </a:p>
        </p:txBody>
      </p:sp>
      <p:sp>
        <p:nvSpPr>
          <p:cNvPr id="5" name="Content Placeholder 4"/>
          <p:cNvSpPr>
            <a:spLocks noGrp="1"/>
          </p:cNvSpPr>
          <p:nvPr>
            <p:ph idx="1"/>
          </p:nvPr>
        </p:nvSpPr>
        <p:spPr/>
        <p:txBody>
          <a:bodyPr>
            <a:normAutofit/>
          </a:bodyPr>
          <a:lstStyle/>
          <a:p>
            <a:r>
              <a:rPr lang="en-US" sz="1400" dirty="0">
                <a:latin typeface="Dotum" panose="020B0600000101010101" pitchFamily="34" charset="-127"/>
                <a:ea typeface="Dotum" panose="020B0600000101010101" pitchFamily="34" charset="-127"/>
              </a:rPr>
              <a:t>How to identify a failure</a:t>
            </a:r>
          </a:p>
          <a:p>
            <a:r>
              <a:rPr lang="en-US" sz="1400" dirty="0">
                <a:latin typeface="Dotum" panose="020B0600000101010101" pitchFamily="34" charset="-127"/>
                <a:ea typeface="Dotum" panose="020B0600000101010101" pitchFamily="34" charset="-127"/>
              </a:rPr>
              <a:t>How to prevent the failure</a:t>
            </a:r>
          </a:p>
          <a:p>
            <a:r>
              <a:rPr lang="en-US" sz="1400" dirty="0">
                <a:latin typeface="Dotum" panose="020B0600000101010101" pitchFamily="34" charset="-127"/>
                <a:ea typeface="Dotum" panose="020B0600000101010101" pitchFamily="34" charset="-127"/>
              </a:rPr>
              <a:t>When can we expect a scanner to go ahead with the maintenance service</a:t>
            </a:r>
          </a:p>
          <a:p>
            <a:r>
              <a:rPr lang="en-US" sz="1400" dirty="0">
                <a:latin typeface="Dotum" panose="020B0600000101010101" pitchFamily="34" charset="-127"/>
                <a:ea typeface="Dotum" panose="020B0600000101010101" pitchFamily="34" charset="-127"/>
              </a:rPr>
              <a:t>How can we cut cost on this unexpected failures and maintenance.</a:t>
            </a:r>
          </a:p>
          <a:p>
            <a:pPr marL="0" indent="0">
              <a:buNone/>
            </a:pPr>
            <a:endParaRPr lang="en-US" sz="1400" b="1" dirty="0">
              <a:latin typeface="Dotum" panose="020B0600000101010101" pitchFamily="34" charset="-127"/>
              <a:ea typeface="Dotum" panose="020B0600000101010101" pitchFamily="34" charset="-127"/>
            </a:endParaRPr>
          </a:p>
          <a:p>
            <a:pPr marL="0" indent="0">
              <a:buNone/>
            </a:pPr>
            <a:r>
              <a:rPr lang="en-US" sz="1400" b="1" dirty="0">
                <a:latin typeface="Dotum" panose="020B0600000101010101" pitchFamily="34" charset="-127"/>
                <a:ea typeface="Dotum" panose="020B0600000101010101" pitchFamily="34" charset="-127"/>
              </a:rPr>
              <a:t>Note: The highlighted area shows the LED lights near the window barrier.</a:t>
            </a:r>
          </a:p>
          <a:p>
            <a:pPr marL="0" indent="0">
              <a:buNone/>
            </a:pPr>
            <a:endParaRPr lang="en-US" sz="1400" dirty="0">
              <a:latin typeface="Dotum" panose="020B0600000101010101" pitchFamily="34" charset="-127"/>
              <a:ea typeface="Dotum" panose="020B0600000101010101" pitchFamily="34" charset="-127"/>
            </a:endParaRPr>
          </a:p>
          <a:p>
            <a:pPr marL="0" indent="0">
              <a:buNone/>
            </a:pPr>
            <a:endParaRPr lang="en-US" sz="1400" dirty="0">
              <a:latin typeface="Dotum" panose="020B0600000101010101" pitchFamily="34" charset="-127"/>
              <a:ea typeface="Dotum" panose="020B0600000101010101" pitchFamily="34" charset="-127"/>
            </a:endParaRPr>
          </a:p>
        </p:txBody>
      </p:sp>
      <p:pic>
        <p:nvPicPr>
          <p:cNvPr id="2" name="Picture 1">
            <a:extLst>
              <a:ext uri="{FF2B5EF4-FFF2-40B4-BE49-F238E27FC236}">
                <a16:creationId xmlns:a16="http://schemas.microsoft.com/office/drawing/2014/main" id="{1867B900-4880-C047-9396-9C3EC6917BC1}"/>
              </a:ext>
            </a:extLst>
          </p:cNvPr>
          <p:cNvPicPr>
            <a:picLocks noChangeAspect="1"/>
          </p:cNvPicPr>
          <p:nvPr/>
        </p:nvPicPr>
        <p:blipFill>
          <a:blip r:embed="rId2"/>
          <a:stretch>
            <a:fillRect/>
          </a:stretch>
        </p:blipFill>
        <p:spPr>
          <a:xfrm>
            <a:off x="2983269" y="3450042"/>
            <a:ext cx="4759899" cy="169345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0313BAA-06C0-8A49-BADB-CC882C8049D5}"/>
                  </a:ext>
                </a:extLst>
              </p14:cNvPr>
              <p14:cNvContentPartPr/>
              <p14:nvPr/>
            </p14:nvContentPartPr>
            <p14:xfrm>
              <a:off x="5331888" y="3363768"/>
              <a:ext cx="325080" cy="403560"/>
            </p14:xfrm>
          </p:contentPart>
        </mc:Choice>
        <mc:Fallback xmlns="">
          <p:pic>
            <p:nvPicPr>
              <p:cNvPr id="6" name="Ink 5">
                <a:extLst>
                  <a:ext uri="{FF2B5EF4-FFF2-40B4-BE49-F238E27FC236}">
                    <a16:creationId xmlns:a16="http://schemas.microsoft.com/office/drawing/2014/main" id="{A0313BAA-06C0-8A49-BADB-CC882C8049D5}"/>
                  </a:ext>
                </a:extLst>
              </p:cNvPr>
              <p:cNvPicPr/>
              <p:nvPr/>
            </p:nvPicPr>
            <p:blipFill>
              <a:blip r:embed="rId4"/>
              <a:stretch>
                <a:fillRect/>
              </a:stretch>
            </p:blipFill>
            <p:spPr>
              <a:xfrm>
                <a:off x="5277888" y="3256128"/>
                <a:ext cx="43272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FC130632-D159-9243-872B-5C6CE7A54F6F}"/>
                  </a:ext>
                </a:extLst>
              </p14:cNvPr>
              <p14:cNvContentPartPr/>
              <p14:nvPr/>
            </p14:nvContentPartPr>
            <p14:xfrm>
              <a:off x="7365528" y="3976848"/>
              <a:ext cx="525240" cy="367200"/>
            </p14:xfrm>
          </p:contentPart>
        </mc:Choice>
        <mc:Fallback xmlns="">
          <p:pic>
            <p:nvPicPr>
              <p:cNvPr id="7" name="Ink 6">
                <a:extLst>
                  <a:ext uri="{FF2B5EF4-FFF2-40B4-BE49-F238E27FC236}">
                    <a16:creationId xmlns:a16="http://schemas.microsoft.com/office/drawing/2014/main" id="{FC130632-D159-9243-872B-5C6CE7A54F6F}"/>
                  </a:ext>
                </a:extLst>
              </p:cNvPr>
              <p:cNvPicPr/>
              <p:nvPr/>
            </p:nvPicPr>
            <p:blipFill>
              <a:blip r:embed="rId6"/>
              <a:stretch>
                <a:fillRect/>
              </a:stretch>
            </p:blipFill>
            <p:spPr>
              <a:xfrm>
                <a:off x="7311528" y="3868848"/>
                <a:ext cx="632880" cy="582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B924891A-A87C-F149-9B7D-45B63B47758C}"/>
                  </a:ext>
                </a:extLst>
              </p14:cNvPr>
              <p14:cNvContentPartPr/>
              <p14:nvPr/>
            </p14:nvContentPartPr>
            <p14:xfrm>
              <a:off x="7606008" y="4173768"/>
              <a:ext cx="137160" cy="37080"/>
            </p14:xfrm>
          </p:contentPart>
        </mc:Choice>
        <mc:Fallback xmlns="">
          <p:pic>
            <p:nvPicPr>
              <p:cNvPr id="8" name="Ink 7">
                <a:extLst>
                  <a:ext uri="{FF2B5EF4-FFF2-40B4-BE49-F238E27FC236}">
                    <a16:creationId xmlns:a16="http://schemas.microsoft.com/office/drawing/2014/main" id="{B924891A-A87C-F149-9B7D-45B63B47758C}"/>
                  </a:ext>
                </a:extLst>
              </p:cNvPr>
              <p:cNvPicPr/>
              <p:nvPr/>
            </p:nvPicPr>
            <p:blipFill>
              <a:blip r:embed="rId8"/>
              <a:stretch>
                <a:fillRect/>
              </a:stretch>
            </p:blipFill>
            <p:spPr>
              <a:xfrm>
                <a:off x="7552368" y="4065768"/>
                <a:ext cx="2448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1B2A59D-D2EB-5041-8850-37D4876B82B2}"/>
                  </a:ext>
                </a:extLst>
              </p14:cNvPr>
              <p14:cNvContentPartPr/>
              <p14:nvPr/>
            </p14:nvContentPartPr>
            <p14:xfrm>
              <a:off x="5434488" y="3621888"/>
              <a:ext cx="144720" cy="7560"/>
            </p14:xfrm>
          </p:contentPart>
        </mc:Choice>
        <mc:Fallback xmlns="">
          <p:pic>
            <p:nvPicPr>
              <p:cNvPr id="9" name="Ink 8">
                <a:extLst>
                  <a:ext uri="{FF2B5EF4-FFF2-40B4-BE49-F238E27FC236}">
                    <a16:creationId xmlns:a16="http://schemas.microsoft.com/office/drawing/2014/main" id="{61B2A59D-D2EB-5041-8850-37D4876B82B2}"/>
                  </a:ext>
                </a:extLst>
              </p:cNvPr>
              <p:cNvPicPr/>
              <p:nvPr/>
            </p:nvPicPr>
            <p:blipFill>
              <a:blip r:embed="rId10"/>
              <a:stretch>
                <a:fillRect/>
              </a:stretch>
            </p:blipFill>
            <p:spPr>
              <a:xfrm>
                <a:off x="5380848" y="3513888"/>
                <a:ext cx="252360" cy="223200"/>
              </a:xfrm>
              <a:prstGeom prst="rect">
                <a:avLst/>
              </a:prstGeom>
            </p:spPr>
          </p:pic>
        </mc:Fallback>
      </mc:AlternateContent>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E257-415D-B749-BDF9-901E289C43EC}"/>
              </a:ext>
            </a:extLst>
          </p:cNvPr>
          <p:cNvSpPr>
            <a:spLocks noGrp="1"/>
          </p:cNvSpPr>
          <p:nvPr>
            <p:ph type="title"/>
          </p:nvPr>
        </p:nvSpPr>
        <p:spPr/>
        <p:txBody>
          <a:bodyPr>
            <a:normAutofit/>
          </a:bodyPr>
          <a:lstStyle/>
          <a:p>
            <a:r>
              <a:rPr lang="en-US" b="1" dirty="0">
                <a:latin typeface="Dotum" panose="020B0600000101010101" pitchFamily="34" charset="-127"/>
                <a:ea typeface="Dotum" panose="020B0600000101010101" pitchFamily="34" charset="-127"/>
              </a:rPr>
              <a:t>Identifying a Failure</a:t>
            </a:r>
          </a:p>
        </p:txBody>
      </p:sp>
      <p:sp>
        <p:nvSpPr>
          <p:cNvPr id="3" name="Content Placeholder 2">
            <a:extLst>
              <a:ext uri="{FF2B5EF4-FFF2-40B4-BE49-F238E27FC236}">
                <a16:creationId xmlns:a16="http://schemas.microsoft.com/office/drawing/2014/main" id="{6F5785DC-AC7B-8B4A-BA6D-533787EE67AE}"/>
              </a:ext>
            </a:extLst>
          </p:cNvPr>
          <p:cNvSpPr>
            <a:spLocks noGrp="1"/>
          </p:cNvSpPr>
          <p:nvPr>
            <p:ph idx="1"/>
          </p:nvPr>
        </p:nvSpPr>
        <p:spPr/>
        <p:txBody>
          <a:bodyPr>
            <a:normAutofit/>
          </a:bodyPr>
          <a:lstStyle/>
          <a:p>
            <a:r>
              <a:rPr lang="en-US" sz="1400" dirty="0">
                <a:latin typeface="Dotum" panose="020B0600000101010101" pitchFamily="34" charset="-127"/>
                <a:ea typeface="Dotum" panose="020B0600000101010101" pitchFamily="34" charset="-127"/>
              </a:rPr>
              <a:t>We aware that the err and </a:t>
            </a:r>
            <a:r>
              <a:rPr lang="en-US" sz="1400" dirty="0" err="1">
                <a:latin typeface="Dotum" panose="020B0600000101010101" pitchFamily="34" charset="-127"/>
                <a:ea typeface="Dotum" panose="020B0600000101010101" pitchFamily="34" charset="-127"/>
              </a:rPr>
              <a:t>errf</a:t>
            </a:r>
            <a:r>
              <a:rPr lang="en-US" sz="1400" dirty="0">
                <a:latin typeface="Dotum" panose="020B0600000101010101" pitchFamily="34" charset="-127"/>
                <a:ea typeface="Dotum" panose="020B0600000101010101" pitchFamily="34" charset="-127"/>
              </a:rPr>
              <a:t> values help us with the error of the encoder component from   the dataset  provided.</a:t>
            </a:r>
          </a:p>
          <a:p>
            <a:r>
              <a:rPr lang="en-US" sz="1400" dirty="0">
                <a:latin typeface="Dotum" panose="020B0600000101010101" pitchFamily="34" charset="-127"/>
                <a:ea typeface="Dotum" panose="020B0600000101010101" pitchFamily="34" charset="-127"/>
              </a:rPr>
              <a:t>We will have consider here that the dataset totally has 2752 rows and 11 columns. Which means it is easily understandable that we have 2752 scanners.</a:t>
            </a:r>
          </a:p>
          <a:p>
            <a:r>
              <a:rPr lang="en-US" sz="1400" dirty="0">
                <a:latin typeface="Dotum" panose="020B0600000101010101" pitchFamily="34" charset="-127"/>
                <a:ea typeface="Dotum" panose="020B0600000101010101" pitchFamily="34" charset="-127"/>
              </a:rPr>
              <a:t> But well, here is the challenge, considering the understanding of the dataset, was able to figure out that there are totally 73 scanners in total which show repetitiveness according to the date and time.</a:t>
            </a:r>
          </a:p>
          <a:p>
            <a:r>
              <a:rPr lang="en-US" sz="1400" dirty="0">
                <a:latin typeface="Dotum" panose="020B0600000101010101" pitchFamily="34" charset="-127"/>
                <a:ea typeface="Dotum" panose="020B0600000101010101" pitchFamily="34" charset="-127"/>
              </a:rPr>
              <a:t>With the continuous err and </a:t>
            </a:r>
            <a:r>
              <a:rPr lang="en-US" sz="1400" dirty="0" err="1">
                <a:latin typeface="Dotum" panose="020B0600000101010101" pitchFamily="34" charset="-127"/>
                <a:ea typeface="Dotum" panose="020B0600000101010101" pitchFamily="34" charset="-127"/>
              </a:rPr>
              <a:t>errf</a:t>
            </a:r>
            <a:r>
              <a:rPr lang="en-US" sz="1400" dirty="0">
                <a:latin typeface="Dotum" panose="020B0600000101010101" pitchFamily="34" charset="-127"/>
                <a:ea typeface="Dotum" panose="020B0600000101010101" pitchFamily="34" charset="-127"/>
              </a:rPr>
              <a:t> values for a particular scanner, we will be able to detect the possibility of the failure.</a:t>
            </a:r>
          </a:p>
          <a:p>
            <a:endParaRPr lang="en-US" sz="1400" dirty="0">
              <a:latin typeface="Dotum" panose="020B0600000101010101" pitchFamily="34" charset="-127"/>
              <a:ea typeface="Dotum" panose="020B0600000101010101" pitchFamily="34" charset="-127"/>
            </a:endParaRPr>
          </a:p>
          <a:p>
            <a:pPr marL="0" indent="0">
              <a:buNone/>
            </a:pPr>
            <a:r>
              <a:rPr lang="en-US" sz="1400" dirty="0">
                <a:latin typeface="Dotum" panose="020B0600000101010101" pitchFamily="34" charset="-127"/>
                <a:ea typeface="Dotum" panose="020B0600000101010101" pitchFamily="34" charset="-127"/>
              </a:rPr>
              <a:t>For </a:t>
            </a:r>
            <a:r>
              <a:rPr lang="en-US" sz="1400" dirty="0" err="1">
                <a:latin typeface="Dotum" panose="020B0600000101010101" pitchFamily="34" charset="-127"/>
                <a:ea typeface="Dotum" panose="020B0600000101010101" pitchFamily="34" charset="-127"/>
              </a:rPr>
              <a:t>eg</a:t>
            </a:r>
            <a:r>
              <a:rPr lang="en-US" sz="1400" dirty="0">
                <a:latin typeface="Dotum" panose="020B0600000101010101" pitchFamily="34" charset="-127"/>
                <a:ea typeface="Dotum" panose="020B0600000101010101" pitchFamily="34" charset="-127"/>
              </a:rPr>
              <a:t>:</a:t>
            </a:r>
          </a:p>
          <a:p>
            <a:pPr marL="0" indent="0">
              <a:buNone/>
            </a:pPr>
            <a:r>
              <a:rPr lang="en-US" sz="1400" dirty="0">
                <a:latin typeface="Dotum" panose="020B0600000101010101" pitchFamily="34" charset="-127"/>
                <a:ea typeface="Dotum" panose="020B0600000101010101" pitchFamily="34" charset="-127"/>
              </a:rPr>
              <a:t>Found out that the scanner-H173 shows the err and </a:t>
            </a:r>
            <a:r>
              <a:rPr lang="en-US" sz="1400" dirty="0" err="1">
                <a:latin typeface="Dotum" panose="020B0600000101010101" pitchFamily="34" charset="-127"/>
                <a:ea typeface="Dotum" panose="020B0600000101010101" pitchFamily="34" charset="-127"/>
              </a:rPr>
              <a:t>errf</a:t>
            </a:r>
            <a:r>
              <a:rPr lang="en-US" sz="1400" dirty="0">
                <a:latin typeface="Dotum" panose="020B0600000101010101" pitchFamily="34" charset="-127"/>
                <a:ea typeface="Dotum" panose="020B0600000101010101" pitchFamily="34" charset="-127"/>
              </a:rPr>
              <a:t> values from the year 2017 December 17</a:t>
            </a:r>
            <a:r>
              <a:rPr lang="en-US" sz="1400" baseline="30000" dirty="0">
                <a:latin typeface="Dotum" panose="020B0600000101010101" pitchFamily="34" charset="-127"/>
                <a:ea typeface="Dotum" panose="020B0600000101010101" pitchFamily="34" charset="-127"/>
              </a:rPr>
              <a:t>th</a:t>
            </a:r>
            <a:r>
              <a:rPr lang="en-US" sz="1400" dirty="0">
                <a:latin typeface="Dotum" panose="020B0600000101010101" pitchFamily="34" charset="-127"/>
                <a:ea typeface="Dotum" panose="020B0600000101010101" pitchFamily="34" charset="-127"/>
              </a:rPr>
              <a:t> and is continued to the following year 2018 March 6</a:t>
            </a:r>
            <a:r>
              <a:rPr lang="en-US" sz="1400" baseline="30000" dirty="0">
                <a:latin typeface="Dotum" panose="020B0600000101010101" pitchFamily="34" charset="-127"/>
                <a:ea typeface="Dotum" panose="020B0600000101010101" pitchFamily="34" charset="-127"/>
              </a:rPr>
              <a:t>th</a:t>
            </a:r>
            <a:r>
              <a:rPr lang="en-US" sz="1400" dirty="0">
                <a:latin typeface="Dotum" panose="020B0600000101010101" pitchFamily="34" charset="-127"/>
                <a:ea typeface="Dotum" panose="020B0600000101010101" pitchFamily="34" charset="-127"/>
              </a:rPr>
              <a:t> . Considering this a constant err and </a:t>
            </a:r>
            <a:r>
              <a:rPr lang="en-US" sz="1400" dirty="0" err="1">
                <a:latin typeface="Dotum" panose="020B0600000101010101" pitchFamily="34" charset="-127"/>
                <a:ea typeface="Dotum" panose="020B0600000101010101" pitchFamily="34" charset="-127"/>
              </a:rPr>
              <a:t>errf</a:t>
            </a:r>
            <a:r>
              <a:rPr lang="en-US" sz="1400" dirty="0">
                <a:latin typeface="Dotum" panose="020B0600000101010101" pitchFamily="34" charset="-127"/>
                <a:ea typeface="Dotum" panose="020B0600000101010101" pitchFamily="34" charset="-127"/>
              </a:rPr>
              <a:t> values for a longer period may cause the scanner to fail.</a:t>
            </a:r>
          </a:p>
        </p:txBody>
      </p:sp>
    </p:spTree>
    <p:extLst>
      <p:ext uri="{BB962C8B-B14F-4D97-AF65-F5344CB8AC3E}">
        <p14:creationId xmlns:p14="http://schemas.microsoft.com/office/powerpoint/2010/main" val="408580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BFD4-8AF4-FD41-BBFA-D7F88AA3F85A}"/>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Identifying a Failure</a:t>
            </a:r>
          </a:p>
        </p:txBody>
      </p:sp>
      <p:sp>
        <p:nvSpPr>
          <p:cNvPr id="3" name="Content Placeholder 2">
            <a:extLst>
              <a:ext uri="{FF2B5EF4-FFF2-40B4-BE49-F238E27FC236}">
                <a16:creationId xmlns:a16="http://schemas.microsoft.com/office/drawing/2014/main" id="{86FD80AB-042F-534F-81CD-0212817853D2}"/>
              </a:ext>
            </a:extLst>
          </p:cNvPr>
          <p:cNvSpPr>
            <a:spLocks noGrp="1"/>
          </p:cNvSpPr>
          <p:nvPr>
            <p:ph idx="1"/>
          </p:nvPr>
        </p:nvSpPr>
        <p:spPr>
          <a:xfrm>
            <a:off x="463714" y="1172498"/>
            <a:ext cx="8375486" cy="3605978"/>
          </a:xfrm>
        </p:spPr>
        <p:txBody>
          <a:bodyPr>
            <a:normAutofit/>
          </a:bodyPr>
          <a:lstStyle/>
          <a:p>
            <a:r>
              <a:rPr lang="en-US" sz="1400" dirty="0">
                <a:latin typeface="Dotum" panose="020B0600000101010101" pitchFamily="34" charset="-127"/>
                <a:ea typeface="Dotum" panose="020B0600000101010101" pitchFamily="34" charset="-127"/>
              </a:rPr>
              <a:t>From the given dataset , 7 scanners were founded with the err &gt; = 12% values. Fig :1 could explain.</a:t>
            </a:r>
          </a:p>
          <a:p>
            <a:r>
              <a:rPr lang="en-US" sz="1400" dirty="0">
                <a:latin typeface="Dotum" panose="020B0600000101010101" pitchFamily="34" charset="-127"/>
                <a:ea typeface="Dotum" panose="020B0600000101010101" pitchFamily="34" charset="-127"/>
              </a:rPr>
              <a:t>Scanner K 250 has the highest of all at a range of 200.01 err value.</a:t>
            </a:r>
          </a:p>
          <a:p>
            <a:r>
              <a:rPr lang="en-US" sz="1400" dirty="0">
                <a:latin typeface="Dotum" panose="020B0600000101010101" pitchFamily="34" charset="-127"/>
                <a:ea typeface="Dotum" panose="020B0600000101010101" pitchFamily="34" charset="-127"/>
              </a:rPr>
              <a:t>The same does not match with </a:t>
            </a:r>
            <a:r>
              <a:rPr lang="en-US" sz="1400" dirty="0" err="1">
                <a:latin typeface="Dotum" panose="020B0600000101010101" pitchFamily="34" charset="-127"/>
                <a:ea typeface="Dotum" panose="020B0600000101010101" pitchFamily="34" charset="-127"/>
              </a:rPr>
              <a:t>errf</a:t>
            </a:r>
            <a:r>
              <a:rPr lang="en-US" sz="1400" dirty="0">
                <a:latin typeface="Dotum" panose="020B0600000101010101" pitchFamily="34" charset="-127"/>
                <a:ea typeface="Dotum" panose="020B0600000101010101" pitchFamily="34" charset="-127"/>
              </a:rPr>
              <a:t> values &gt; = 0.50 values. Fig :2 could explain</a:t>
            </a:r>
          </a:p>
          <a:p>
            <a:r>
              <a:rPr lang="en-US" sz="1400" dirty="0">
                <a:latin typeface="Dotum" panose="020B0600000101010101" pitchFamily="34" charset="-127"/>
                <a:ea typeface="Dotum" panose="020B0600000101010101" pitchFamily="34" charset="-127"/>
              </a:rPr>
              <a:t>The scanners, H162, H163,H161,H153 does not show up in the Fig: 1 since the </a:t>
            </a:r>
            <a:r>
              <a:rPr lang="en-US" sz="1400" dirty="0" err="1">
                <a:latin typeface="Dotum" panose="020B0600000101010101" pitchFamily="34" charset="-127"/>
                <a:ea typeface="Dotum" panose="020B0600000101010101" pitchFamily="34" charset="-127"/>
              </a:rPr>
              <a:t>errf</a:t>
            </a:r>
            <a:r>
              <a:rPr lang="en-US" sz="1400" dirty="0">
                <a:latin typeface="Dotum" panose="020B0600000101010101" pitchFamily="34" charset="-127"/>
                <a:ea typeface="Dotum" panose="020B0600000101010101" pitchFamily="34" charset="-127"/>
              </a:rPr>
              <a:t> values and err values are not correlated.</a:t>
            </a:r>
          </a:p>
          <a:p>
            <a:r>
              <a:rPr lang="en-US" sz="1400" dirty="0">
                <a:latin typeface="Dotum" panose="020B0600000101010101" pitchFamily="34" charset="-127"/>
                <a:ea typeface="Dotum" panose="020B0600000101010101" pitchFamily="34" charset="-127"/>
              </a:rPr>
              <a:t>They have to be handled individually and check on the err and </a:t>
            </a:r>
            <a:r>
              <a:rPr lang="en-US" sz="1400" dirty="0" err="1">
                <a:latin typeface="Dotum" panose="020B0600000101010101" pitchFamily="34" charset="-127"/>
                <a:ea typeface="Dotum" panose="020B0600000101010101" pitchFamily="34" charset="-127"/>
              </a:rPr>
              <a:t>errf</a:t>
            </a:r>
            <a:r>
              <a:rPr lang="en-US" sz="1400" dirty="0">
                <a:latin typeface="Dotum" panose="020B0600000101010101" pitchFamily="34" charset="-127"/>
                <a:ea typeface="Dotum" panose="020B0600000101010101" pitchFamily="34" charset="-127"/>
              </a:rPr>
              <a:t> values and take necessary action.</a:t>
            </a:r>
          </a:p>
          <a:p>
            <a:pPr marL="0" indent="0">
              <a:buNone/>
            </a:pPr>
            <a:r>
              <a:rPr lang="en-US" sz="1400" dirty="0">
                <a:latin typeface="Dotum" panose="020B0600000101010101" pitchFamily="34" charset="-127"/>
                <a:ea typeface="Dotum" panose="020B0600000101010101" pitchFamily="34" charset="-127"/>
              </a:rPr>
              <a:t>                              </a:t>
            </a:r>
            <a:r>
              <a:rPr lang="en-US" sz="1800" dirty="0">
                <a:latin typeface="Dotum" panose="020B0600000101010101" pitchFamily="34" charset="-127"/>
                <a:ea typeface="Dotum" panose="020B0600000101010101" pitchFamily="34" charset="-127"/>
              </a:rPr>
              <a:t>Fig: 1</a:t>
            </a:r>
          </a:p>
          <a:p>
            <a:endParaRPr lang="en-US" sz="1400" dirty="0">
              <a:latin typeface="Dotum" panose="020B0600000101010101" pitchFamily="34" charset="-127"/>
              <a:ea typeface="Dotum" panose="020B0600000101010101" pitchFamily="34" charset="-127"/>
            </a:endParaRPr>
          </a:p>
        </p:txBody>
      </p:sp>
      <p:graphicFrame>
        <p:nvGraphicFramePr>
          <p:cNvPr id="4" name="Table 3">
            <a:extLst>
              <a:ext uri="{FF2B5EF4-FFF2-40B4-BE49-F238E27FC236}">
                <a16:creationId xmlns:a16="http://schemas.microsoft.com/office/drawing/2014/main" id="{C4A51B82-E1E7-BF4D-86F8-85F6D9FF1279}"/>
              </a:ext>
            </a:extLst>
          </p:cNvPr>
          <p:cNvGraphicFramePr>
            <a:graphicFrameLocks noGrp="1"/>
          </p:cNvGraphicFramePr>
          <p:nvPr>
            <p:extLst>
              <p:ext uri="{D42A27DB-BD31-4B8C-83A1-F6EECF244321}">
                <p14:modId xmlns:p14="http://schemas.microsoft.com/office/powerpoint/2010/main" val="3563334357"/>
              </p:ext>
            </p:extLst>
          </p:nvPr>
        </p:nvGraphicFramePr>
        <p:xfrm>
          <a:off x="116538" y="3622580"/>
          <a:ext cx="4787152" cy="1429020"/>
        </p:xfrm>
        <a:graphic>
          <a:graphicData uri="http://schemas.openxmlformats.org/drawingml/2006/table">
            <a:tbl>
              <a:tblPr/>
              <a:tblGrid>
                <a:gridCol w="598394">
                  <a:extLst>
                    <a:ext uri="{9D8B030D-6E8A-4147-A177-3AD203B41FA5}">
                      <a16:colId xmlns:a16="http://schemas.microsoft.com/office/drawing/2014/main" val="1632960135"/>
                    </a:ext>
                  </a:extLst>
                </a:gridCol>
                <a:gridCol w="598394">
                  <a:extLst>
                    <a:ext uri="{9D8B030D-6E8A-4147-A177-3AD203B41FA5}">
                      <a16:colId xmlns:a16="http://schemas.microsoft.com/office/drawing/2014/main" val="768606038"/>
                    </a:ext>
                  </a:extLst>
                </a:gridCol>
                <a:gridCol w="598394">
                  <a:extLst>
                    <a:ext uri="{9D8B030D-6E8A-4147-A177-3AD203B41FA5}">
                      <a16:colId xmlns:a16="http://schemas.microsoft.com/office/drawing/2014/main" val="3202721002"/>
                    </a:ext>
                  </a:extLst>
                </a:gridCol>
                <a:gridCol w="598394">
                  <a:extLst>
                    <a:ext uri="{9D8B030D-6E8A-4147-A177-3AD203B41FA5}">
                      <a16:colId xmlns:a16="http://schemas.microsoft.com/office/drawing/2014/main" val="3379090956"/>
                    </a:ext>
                  </a:extLst>
                </a:gridCol>
                <a:gridCol w="598394">
                  <a:extLst>
                    <a:ext uri="{9D8B030D-6E8A-4147-A177-3AD203B41FA5}">
                      <a16:colId xmlns:a16="http://schemas.microsoft.com/office/drawing/2014/main" val="518178806"/>
                    </a:ext>
                  </a:extLst>
                </a:gridCol>
                <a:gridCol w="598394">
                  <a:extLst>
                    <a:ext uri="{9D8B030D-6E8A-4147-A177-3AD203B41FA5}">
                      <a16:colId xmlns:a16="http://schemas.microsoft.com/office/drawing/2014/main" val="770671189"/>
                    </a:ext>
                  </a:extLst>
                </a:gridCol>
                <a:gridCol w="598394">
                  <a:extLst>
                    <a:ext uri="{9D8B030D-6E8A-4147-A177-3AD203B41FA5}">
                      <a16:colId xmlns:a16="http://schemas.microsoft.com/office/drawing/2014/main" val="784890050"/>
                    </a:ext>
                  </a:extLst>
                </a:gridCol>
                <a:gridCol w="598394">
                  <a:extLst>
                    <a:ext uri="{9D8B030D-6E8A-4147-A177-3AD203B41FA5}">
                      <a16:colId xmlns:a16="http://schemas.microsoft.com/office/drawing/2014/main" val="2808309041"/>
                    </a:ext>
                  </a:extLst>
                </a:gridCol>
              </a:tblGrid>
              <a:tr h="156754">
                <a:tc>
                  <a:txBody>
                    <a:bodyPr/>
                    <a:lstStyle/>
                    <a:p>
                      <a:pPr algn="ctr" fontAlgn="b"/>
                      <a:r>
                        <a:rPr lang="en-IN" sz="1100" b="1" i="0" u="none" strike="noStrike" dirty="0">
                          <a:solidFill>
                            <a:srgbClr val="000000"/>
                          </a:solidFill>
                          <a:effectLst/>
                          <a:latin typeface="Calibri" panose="020F0502020204030204" pitchFamily="34" charset="0"/>
                        </a:rPr>
                        <a:t>scanner</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min</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max</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err</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pixels</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err="1">
                          <a:solidFill>
                            <a:srgbClr val="000000"/>
                          </a:solidFill>
                          <a:effectLst/>
                          <a:latin typeface="Calibri" panose="020F0502020204030204" pitchFamily="34" charset="0"/>
                        </a:rPr>
                        <a:t>minf</a:t>
                      </a:r>
                      <a:endParaRPr lang="en-IN" sz="1100" b="1" i="0" u="none" strike="noStrike" dirty="0">
                        <a:solidFill>
                          <a:srgbClr val="000000"/>
                        </a:solidFill>
                        <a:effectLst/>
                        <a:latin typeface="Calibri" panose="020F0502020204030204" pitchFamily="34" charset="0"/>
                      </a:endParaRP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err="1">
                          <a:solidFill>
                            <a:srgbClr val="000000"/>
                          </a:solidFill>
                          <a:effectLst/>
                          <a:latin typeface="Calibri" panose="020F0502020204030204" pitchFamily="34" charset="0"/>
                        </a:rPr>
                        <a:t>maxf</a:t>
                      </a:r>
                      <a:endParaRPr lang="en-IN" sz="1100" b="1" i="0" u="none" strike="noStrike" dirty="0">
                        <a:solidFill>
                          <a:srgbClr val="000000"/>
                        </a:solidFill>
                        <a:effectLst/>
                        <a:latin typeface="Calibri" panose="020F0502020204030204" pitchFamily="34" charset="0"/>
                      </a:endParaRP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err="1">
                          <a:solidFill>
                            <a:srgbClr val="000000"/>
                          </a:solidFill>
                          <a:effectLst/>
                          <a:latin typeface="Calibri" panose="020F0502020204030204" pitchFamily="34" charset="0"/>
                        </a:rPr>
                        <a:t>errf</a:t>
                      </a:r>
                      <a:endParaRPr lang="en-IN" sz="1100" b="1" i="0" u="none" strike="noStrike" dirty="0">
                        <a:solidFill>
                          <a:srgbClr val="000000"/>
                        </a:solidFill>
                        <a:effectLst/>
                        <a:latin typeface="Calibri" panose="020F0502020204030204" pitchFamily="34" charset="0"/>
                      </a:endParaRP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987607867"/>
                  </a:ext>
                </a:extLst>
              </a:tr>
              <a:tr h="156754">
                <a:tc>
                  <a:txBody>
                    <a:bodyPr/>
                    <a:lstStyle/>
                    <a:p>
                      <a:pPr algn="ctr" fontAlgn="b"/>
                      <a:r>
                        <a:rPr lang="en-IN" sz="900" b="0" i="0" u="none" strike="noStrike">
                          <a:solidFill>
                            <a:srgbClr val="000000"/>
                          </a:solidFill>
                          <a:effectLst/>
                          <a:latin typeface="Calibri" panose="020F0502020204030204" pitchFamily="34" charset="0"/>
                        </a:rPr>
                        <a:t>K250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36017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200.01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35707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200.01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258595269"/>
                  </a:ext>
                </a:extLst>
              </a:tr>
              <a:tr h="156754">
                <a:tc>
                  <a:txBody>
                    <a:bodyPr/>
                    <a:lstStyle/>
                    <a:p>
                      <a:pPr algn="ctr" fontAlgn="b"/>
                      <a:r>
                        <a:rPr lang="en-IN" sz="900" b="0" i="0" u="none" strike="noStrike">
                          <a:solidFill>
                            <a:srgbClr val="000000"/>
                          </a:solidFill>
                          <a:effectLst/>
                          <a:latin typeface="Calibri" panose="020F0502020204030204" pitchFamily="34" charset="0"/>
                        </a:rPr>
                        <a:t>H152</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29649</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41793</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dirty="0">
                          <a:solidFill>
                            <a:srgbClr val="000000"/>
                          </a:solidFill>
                          <a:effectLst/>
                          <a:latin typeface="Calibri" panose="020F0502020204030204" pitchFamily="34" charset="0"/>
                        </a:rPr>
                        <a:t>34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35693</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35789</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0.27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243394490"/>
                  </a:ext>
                </a:extLst>
              </a:tr>
              <a:tr h="156754">
                <a:tc>
                  <a:txBody>
                    <a:bodyPr/>
                    <a:lstStyle/>
                    <a:p>
                      <a:pPr algn="ctr" fontAlgn="b"/>
                      <a:r>
                        <a:rPr lang="en-IN" sz="900" b="0" i="0" u="none" strike="noStrike">
                          <a:solidFill>
                            <a:srgbClr val="000000"/>
                          </a:solidFill>
                          <a:effectLst/>
                          <a:latin typeface="Calibri" panose="020F0502020204030204" pitchFamily="34" charset="0"/>
                        </a:rPr>
                        <a:t>H152</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29600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41809</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34.19</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dirty="0">
                          <a:solidFill>
                            <a:srgbClr val="000000"/>
                          </a:solidFill>
                          <a:effectLst/>
                          <a:latin typeface="Calibri" panose="020F0502020204030204" pitchFamily="34" charset="0"/>
                        </a:rPr>
                        <a:t>15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35683</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35804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0.34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782814499"/>
                  </a:ext>
                </a:extLst>
              </a:tr>
              <a:tr h="156754">
                <a:tc>
                  <a:txBody>
                    <a:bodyPr/>
                    <a:lstStyle/>
                    <a:p>
                      <a:pPr algn="ctr" fontAlgn="b"/>
                      <a:r>
                        <a:rPr lang="en-IN" sz="900" b="0" i="0" u="none" strike="noStrike">
                          <a:solidFill>
                            <a:srgbClr val="000000"/>
                          </a:solidFill>
                          <a:effectLst/>
                          <a:latin typeface="Calibri" panose="020F0502020204030204" pitchFamily="34" charset="0"/>
                        </a:rPr>
                        <a:t>K150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33509</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37801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12.04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18</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35708</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35726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0.05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316630498"/>
                  </a:ext>
                </a:extLst>
              </a:tr>
              <a:tr h="156754">
                <a:tc>
                  <a:txBody>
                    <a:bodyPr/>
                    <a:lstStyle/>
                    <a:p>
                      <a:pPr algn="ctr" fontAlgn="b"/>
                      <a:r>
                        <a:rPr lang="en-IN" sz="900" b="0" i="0" u="none" strike="noStrike">
                          <a:solidFill>
                            <a:srgbClr val="000000"/>
                          </a:solidFill>
                          <a:effectLst/>
                          <a:latin typeface="Calibri" panose="020F0502020204030204" pitchFamily="34" charset="0"/>
                        </a:rPr>
                        <a:t>K150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33509</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37792</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12.01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18</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35709</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35725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0.04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603574510"/>
                  </a:ext>
                </a:extLst>
              </a:tr>
              <a:tr h="156754">
                <a:tc>
                  <a:txBody>
                    <a:bodyPr/>
                    <a:lstStyle/>
                    <a:p>
                      <a:pPr algn="ctr" fontAlgn="b"/>
                      <a:r>
                        <a:rPr lang="en-IN" sz="900" b="0" i="0" u="none" strike="noStrike">
                          <a:solidFill>
                            <a:srgbClr val="000000"/>
                          </a:solidFill>
                          <a:effectLst/>
                          <a:latin typeface="Calibri" panose="020F0502020204030204" pitchFamily="34" charset="0"/>
                        </a:rPr>
                        <a:t>K150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33478</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37815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12.17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35707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35728</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0.06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155546755"/>
                  </a:ext>
                </a:extLst>
              </a:tr>
              <a:tr h="156754">
                <a:tc>
                  <a:txBody>
                    <a:bodyPr/>
                    <a:lstStyle/>
                    <a:p>
                      <a:pPr algn="ctr" fontAlgn="b"/>
                      <a:r>
                        <a:rPr lang="en-IN" sz="900" b="0" i="0" u="none" strike="noStrike">
                          <a:solidFill>
                            <a:srgbClr val="000000"/>
                          </a:solidFill>
                          <a:effectLst/>
                          <a:latin typeface="Calibri" panose="020F0502020204030204" pitchFamily="34" charset="0"/>
                        </a:rPr>
                        <a:t>K150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27443</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43960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46.26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35708</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35727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0.05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867383423"/>
                  </a:ext>
                </a:extLst>
              </a:tr>
              <a:tr h="156754">
                <a:tc>
                  <a:txBody>
                    <a:bodyPr/>
                    <a:lstStyle/>
                    <a:p>
                      <a:pPr algn="ctr" fontAlgn="b"/>
                      <a:r>
                        <a:rPr lang="en-IN" sz="900" b="0" i="0" u="none" strike="noStrike">
                          <a:solidFill>
                            <a:srgbClr val="000000"/>
                          </a:solidFill>
                          <a:effectLst/>
                          <a:latin typeface="Calibri" panose="020F0502020204030204" pitchFamily="34" charset="0"/>
                        </a:rPr>
                        <a:t>K150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27443</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43960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46.26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35708</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35727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dirty="0">
                          <a:solidFill>
                            <a:srgbClr val="000000"/>
                          </a:solidFill>
                          <a:effectLst/>
                          <a:latin typeface="Calibri" panose="020F0502020204030204" pitchFamily="34" charset="0"/>
                        </a:rPr>
                        <a:t>0.05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835684875"/>
                  </a:ext>
                </a:extLst>
              </a:tr>
            </a:tbl>
          </a:graphicData>
        </a:graphic>
      </p:graphicFrame>
      <p:sp>
        <p:nvSpPr>
          <p:cNvPr id="6" name="TextBox 5">
            <a:extLst>
              <a:ext uri="{FF2B5EF4-FFF2-40B4-BE49-F238E27FC236}">
                <a16:creationId xmlns:a16="http://schemas.microsoft.com/office/drawing/2014/main" id="{3A208A25-5575-E04A-B846-075487EC15E1}"/>
              </a:ext>
            </a:extLst>
          </p:cNvPr>
          <p:cNvSpPr txBox="1"/>
          <p:nvPr/>
        </p:nvSpPr>
        <p:spPr>
          <a:xfrm>
            <a:off x="6521932" y="3083418"/>
            <a:ext cx="803425" cy="369332"/>
          </a:xfrm>
          <a:prstGeom prst="rect">
            <a:avLst/>
          </a:prstGeom>
          <a:noFill/>
        </p:spPr>
        <p:txBody>
          <a:bodyPr wrap="none" rtlCol="0">
            <a:spAutoFit/>
          </a:bodyPr>
          <a:lstStyle/>
          <a:p>
            <a:r>
              <a:rPr lang="en-US" dirty="0">
                <a:latin typeface="Dotum" panose="020B0600000101010101" pitchFamily="34" charset="-127"/>
                <a:ea typeface="Dotum" panose="020B0600000101010101" pitchFamily="34" charset="-127"/>
              </a:rPr>
              <a:t>Fig: 2</a:t>
            </a:r>
          </a:p>
        </p:txBody>
      </p:sp>
      <p:graphicFrame>
        <p:nvGraphicFramePr>
          <p:cNvPr id="7" name="Table 6">
            <a:extLst>
              <a:ext uri="{FF2B5EF4-FFF2-40B4-BE49-F238E27FC236}">
                <a16:creationId xmlns:a16="http://schemas.microsoft.com/office/drawing/2014/main" id="{23C7D358-3188-5C49-8E6B-53A9CB6042A1}"/>
              </a:ext>
            </a:extLst>
          </p:cNvPr>
          <p:cNvGraphicFramePr>
            <a:graphicFrameLocks noGrp="1"/>
          </p:cNvGraphicFramePr>
          <p:nvPr>
            <p:extLst>
              <p:ext uri="{D42A27DB-BD31-4B8C-83A1-F6EECF244321}">
                <p14:modId xmlns:p14="http://schemas.microsoft.com/office/powerpoint/2010/main" val="3753022318"/>
              </p:ext>
            </p:extLst>
          </p:nvPr>
        </p:nvGraphicFramePr>
        <p:xfrm>
          <a:off x="5056094" y="3589312"/>
          <a:ext cx="3971368" cy="1418340"/>
        </p:xfrm>
        <a:graphic>
          <a:graphicData uri="http://schemas.openxmlformats.org/drawingml/2006/table">
            <a:tbl>
              <a:tblPr/>
              <a:tblGrid>
                <a:gridCol w="496421">
                  <a:extLst>
                    <a:ext uri="{9D8B030D-6E8A-4147-A177-3AD203B41FA5}">
                      <a16:colId xmlns:a16="http://schemas.microsoft.com/office/drawing/2014/main" val="987400620"/>
                    </a:ext>
                  </a:extLst>
                </a:gridCol>
                <a:gridCol w="496421">
                  <a:extLst>
                    <a:ext uri="{9D8B030D-6E8A-4147-A177-3AD203B41FA5}">
                      <a16:colId xmlns:a16="http://schemas.microsoft.com/office/drawing/2014/main" val="2088964455"/>
                    </a:ext>
                  </a:extLst>
                </a:gridCol>
                <a:gridCol w="496421">
                  <a:extLst>
                    <a:ext uri="{9D8B030D-6E8A-4147-A177-3AD203B41FA5}">
                      <a16:colId xmlns:a16="http://schemas.microsoft.com/office/drawing/2014/main" val="1161126582"/>
                    </a:ext>
                  </a:extLst>
                </a:gridCol>
                <a:gridCol w="496421">
                  <a:extLst>
                    <a:ext uri="{9D8B030D-6E8A-4147-A177-3AD203B41FA5}">
                      <a16:colId xmlns:a16="http://schemas.microsoft.com/office/drawing/2014/main" val="332865123"/>
                    </a:ext>
                  </a:extLst>
                </a:gridCol>
                <a:gridCol w="496421">
                  <a:extLst>
                    <a:ext uri="{9D8B030D-6E8A-4147-A177-3AD203B41FA5}">
                      <a16:colId xmlns:a16="http://schemas.microsoft.com/office/drawing/2014/main" val="277092356"/>
                    </a:ext>
                  </a:extLst>
                </a:gridCol>
                <a:gridCol w="496421">
                  <a:extLst>
                    <a:ext uri="{9D8B030D-6E8A-4147-A177-3AD203B41FA5}">
                      <a16:colId xmlns:a16="http://schemas.microsoft.com/office/drawing/2014/main" val="98828034"/>
                    </a:ext>
                  </a:extLst>
                </a:gridCol>
                <a:gridCol w="496421">
                  <a:extLst>
                    <a:ext uri="{9D8B030D-6E8A-4147-A177-3AD203B41FA5}">
                      <a16:colId xmlns:a16="http://schemas.microsoft.com/office/drawing/2014/main" val="735244838"/>
                    </a:ext>
                  </a:extLst>
                </a:gridCol>
                <a:gridCol w="496421">
                  <a:extLst>
                    <a:ext uri="{9D8B030D-6E8A-4147-A177-3AD203B41FA5}">
                      <a16:colId xmlns:a16="http://schemas.microsoft.com/office/drawing/2014/main" val="2805992027"/>
                    </a:ext>
                  </a:extLst>
                </a:gridCol>
              </a:tblGrid>
              <a:tr h="236390">
                <a:tc>
                  <a:txBody>
                    <a:bodyPr/>
                    <a:lstStyle/>
                    <a:p>
                      <a:pPr algn="ctr" fontAlgn="b"/>
                      <a:r>
                        <a:rPr lang="en-IN" sz="1100" b="1" i="0" u="none" strike="noStrike" dirty="0">
                          <a:solidFill>
                            <a:srgbClr val="000000"/>
                          </a:solidFill>
                          <a:effectLst/>
                          <a:latin typeface="Calibri" panose="020F0502020204030204" pitchFamily="34" charset="0"/>
                        </a:rPr>
                        <a:t>scanner</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min</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max</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err</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pixels</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err="1">
                          <a:solidFill>
                            <a:srgbClr val="000000"/>
                          </a:solidFill>
                          <a:effectLst/>
                          <a:latin typeface="Calibri" panose="020F0502020204030204" pitchFamily="34" charset="0"/>
                        </a:rPr>
                        <a:t>minf</a:t>
                      </a:r>
                      <a:endParaRPr lang="en-IN" sz="1100" b="1" i="0" u="none" strike="noStrike" dirty="0">
                        <a:solidFill>
                          <a:srgbClr val="000000"/>
                        </a:solidFill>
                        <a:effectLst/>
                        <a:latin typeface="Calibri" panose="020F0502020204030204" pitchFamily="34" charset="0"/>
                      </a:endParaRP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err="1">
                          <a:solidFill>
                            <a:srgbClr val="000000"/>
                          </a:solidFill>
                          <a:effectLst/>
                          <a:latin typeface="Calibri" panose="020F0502020204030204" pitchFamily="34" charset="0"/>
                        </a:rPr>
                        <a:t>maxf</a:t>
                      </a:r>
                      <a:endParaRPr lang="en-IN" sz="1100" b="1" i="0" u="none" strike="noStrike" dirty="0">
                        <a:solidFill>
                          <a:srgbClr val="000000"/>
                        </a:solidFill>
                        <a:effectLst/>
                        <a:latin typeface="Calibri" panose="020F0502020204030204" pitchFamily="34" charset="0"/>
                      </a:endParaRP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1100" b="1" i="0" u="none" strike="noStrike" dirty="0" err="1">
                          <a:solidFill>
                            <a:srgbClr val="000000"/>
                          </a:solidFill>
                          <a:effectLst/>
                          <a:latin typeface="Calibri" panose="020F0502020204030204" pitchFamily="34" charset="0"/>
                        </a:rPr>
                        <a:t>errf</a:t>
                      </a:r>
                      <a:endParaRPr lang="en-IN" sz="1100" b="1" i="0" u="none" strike="noStrike" dirty="0">
                        <a:solidFill>
                          <a:srgbClr val="000000"/>
                        </a:solidFill>
                        <a:effectLst/>
                        <a:latin typeface="Calibri" panose="020F0502020204030204" pitchFamily="34" charset="0"/>
                      </a:endParaRP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262933229"/>
                  </a:ext>
                </a:extLst>
              </a:tr>
              <a:tr h="236390">
                <a:tc>
                  <a:txBody>
                    <a:bodyPr/>
                    <a:lstStyle/>
                    <a:p>
                      <a:pPr algn="ctr" fontAlgn="b"/>
                      <a:r>
                        <a:rPr lang="en-IN" sz="900" b="0" i="0" u="none" strike="noStrike">
                          <a:solidFill>
                            <a:srgbClr val="000000"/>
                          </a:solidFill>
                          <a:effectLst/>
                          <a:latin typeface="Calibri" panose="020F0502020204030204" pitchFamily="34" charset="0"/>
                        </a:rPr>
                        <a:t>H162</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44521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45766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2.76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dirty="0">
                          <a:solidFill>
                            <a:srgbClr val="000000"/>
                          </a:solidFill>
                          <a:effectLst/>
                          <a:latin typeface="Calibri" panose="020F0502020204030204" pitchFamily="34" charset="0"/>
                        </a:rPr>
                        <a:t>36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44824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45424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1.33</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545127214"/>
                  </a:ext>
                </a:extLst>
              </a:tr>
              <a:tr h="236390">
                <a:tc>
                  <a:txBody>
                    <a:bodyPr/>
                    <a:lstStyle/>
                    <a:p>
                      <a:pPr algn="ctr" fontAlgn="b"/>
                      <a:r>
                        <a:rPr lang="en-IN" sz="900" b="0" i="0" u="none" strike="noStrike">
                          <a:solidFill>
                            <a:srgbClr val="000000"/>
                          </a:solidFill>
                          <a:effectLst/>
                          <a:latin typeface="Calibri" panose="020F0502020204030204" pitchFamily="34" charset="0"/>
                        </a:rPr>
                        <a:t>H163</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45275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46775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3.26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59</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45695</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46323</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1.36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701545325"/>
                  </a:ext>
                </a:extLst>
              </a:tr>
              <a:tr h="236390">
                <a:tc>
                  <a:txBody>
                    <a:bodyPr/>
                    <a:lstStyle/>
                    <a:p>
                      <a:pPr algn="ctr" fontAlgn="b"/>
                      <a:r>
                        <a:rPr lang="en-IN" sz="900" b="0" i="0" u="none" strike="noStrike">
                          <a:solidFill>
                            <a:srgbClr val="000000"/>
                          </a:solidFill>
                          <a:effectLst/>
                          <a:latin typeface="Calibri" panose="020F0502020204030204" pitchFamily="34" charset="0"/>
                        </a:rPr>
                        <a:t>K250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36017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dirty="0">
                          <a:solidFill>
                            <a:srgbClr val="000000"/>
                          </a:solidFill>
                          <a:effectLst/>
                          <a:latin typeface="Calibri" panose="020F0502020204030204" pitchFamily="34" charset="0"/>
                        </a:rPr>
                        <a:t>200.01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35707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200.01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19192563"/>
                  </a:ext>
                </a:extLst>
              </a:tr>
              <a:tr h="236390">
                <a:tc>
                  <a:txBody>
                    <a:bodyPr/>
                    <a:lstStyle/>
                    <a:p>
                      <a:pPr algn="ctr" fontAlgn="b"/>
                      <a:r>
                        <a:rPr lang="en-IN" sz="900" b="0" i="0" u="none" strike="noStrike">
                          <a:solidFill>
                            <a:srgbClr val="000000"/>
                          </a:solidFill>
                          <a:effectLst/>
                          <a:latin typeface="Calibri" panose="020F0502020204030204" pitchFamily="34" charset="0"/>
                        </a:rPr>
                        <a:t>H161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45136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47057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4.17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20</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45717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46344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1.36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498128189"/>
                  </a:ext>
                </a:extLst>
              </a:tr>
              <a:tr h="236390">
                <a:tc>
                  <a:txBody>
                    <a:bodyPr/>
                    <a:lstStyle/>
                    <a:p>
                      <a:pPr algn="ctr" fontAlgn="b"/>
                      <a:r>
                        <a:rPr lang="en-IN" sz="900" b="0" i="0" u="none" strike="noStrike">
                          <a:solidFill>
                            <a:srgbClr val="000000"/>
                          </a:solidFill>
                          <a:effectLst/>
                          <a:latin typeface="Calibri" panose="020F0502020204030204" pitchFamily="34" charset="0"/>
                        </a:rPr>
                        <a:t>H153</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44909</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46444</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3.36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67</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45498</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a:solidFill>
                            <a:srgbClr val="000000"/>
                          </a:solidFill>
                          <a:effectLst/>
                          <a:latin typeface="Calibri" panose="020F0502020204030204" pitchFamily="34" charset="0"/>
                        </a:rPr>
                        <a:t>46121</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IN" sz="900" b="0" i="0" u="none" strike="noStrike" dirty="0">
                          <a:solidFill>
                            <a:srgbClr val="000000"/>
                          </a:solidFill>
                          <a:effectLst/>
                          <a:latin typeface="Calibri" panose="020F0502020204030204" pitchFamily="34" charset="0"/>
                        </a:rPr>
                        <a:t>1.36</a:t>
                      </a:r>
                    </a:p>
                  </a:txBody>
                  <a:tcPr marL="7348" marR="7348" marT="73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872597970"/>
                  </a:ext>
                </a:extLst>
              </a:tr>
            </a:tbl>
          </a:graphicData>
        </a:graphic>
      </p:graphicFrame>
    </p:spTree>
    <p:extLst>
      <p:ext uri="{BB962C8B-B14F-4D97-AF65-F5344CB8AC3E}">
        <p14:creationId xmlns:p14="http://schemas.microsoft.com/office/powerpoint/2010/main" val="335180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F466-0CCC-A14A-B87B-1B81FFEA39BB}"/>
              </a:ext>
            </a:extLst>
          </p:cNvPr>
          <p:cNvSpPr>
            <a:spLocks noGrp="1"/>
          </p:cNvSpPr>
          <p:nvPr>
            <p:ph type="title"/>
          </p:nvPr>
        </p:nvSpPr>
        <p:spPr>
          <a:xfrm>
            <a:off x="463714" y="252389"/>
            <a:ext cx="8259098" cy="763526"/>
          </a:xfrm>
        </p:spPr>
        <p:txBody>
          <a:bodyPr>
            <a:normAutofit fontScale="90000"/>
          </a:bodyPr>
          <a:lstStyle/>
          <a:p>
            <a:r>
              <a:rPr lang="en-US" b="1" dirty="0">
                <a:latin typeface="Dotum" panose="020B0600000101010101" pitchFamily="34" charset="-127"/>
                <a:ea typeface="Dotum" panose="020B0600000101010101" pitchFamily="34" charset="-127"/>
              </a:rPr>
              <a:t>Preventive measures for the failure</a:t>
            </a:r>
            <a:br>
              <a:rPr lang="en-US" b="1" dirty="0">
                <a:latin typeface="Dotum" panose="020B0600000101010101" pitchFamily="34" charset="-127"/>
                <a:ea typeface="Dotum" panose="020B0600000101010101" pitchFamily="34" charset="-127"/>
              </a:rPr>
            </a:br>
            <a:endParaRPr lang="en-US" b="1" dirty="0">
              <a:latin typeface="Dotum" panose="020B0600000101010101" pitchFamily="34" charset="-127"/>
              <a:ea typeface="Dotum" panose="020B0600000101010101" pitchFamily="34" charset="-127"/>
            </a:endParaRPr>
          </a:p>
        </p:txBody>
      </p:sp>
      <p:sp>
        <p:nvSpPr>
          <p:cNvPr id="3" name="Content Placeholder 2">
            <a:extLst>
              <a:ext uri="{FF2B5EF4-FFF2-40B4-BE49-F238E27FC236}">
                <a16:creationId xmlns:a16="http://schemas.microsoft.com/office/drawing/2014/main" id="{178A1EEA-482B-6847-9F5E-D35A43EB463C}"/>
              </a:ext>
            </a:extLst>
          </p:cNvPr>
          <p:cNvSpPr>
            <a:spLocks noGrp="1"/>
          </p:cNvSpPr>
          <p:nvPr>
            <p:ph idx="1"/>
          </p:nvPr>
        </p:nvSpPr>
        <p:spPr/>
        <p:txBody>
          <a:bodyPr>
            <a:normAutofit/>
          </a:bodyPr>
          <a:lstStyle/>
          <a:p>
            <a:r>
              <a:rPr lang="en-US" sz="1600" dirty="0">
                <a:latin typeface="Dotum" panose="020B0600000101010101" pitchFamily="34" charset="-127"/>
                <a:ea typeface="Dotum" panose="020B0600000101010101" pitchFamily="34" charset="-127"/>
              </a:rPr>
              <a:t>As we can find out that both err and the </a:t>
            </a:r>
            <a:r>
              <a:rPr lang="en-US" sz="1600" dirty="0" err="1">
                <a:latin typeface="Dotum" panose="020B0600000101010101" pitchFamily="34" charset="-127"/>
                <a:ea typeface="Dotum" panose="020B0600000101010101" pitchFamily="34" charset="-127"/>
              </a:rPr>
              <a:t>errf</a:t>
            </a:r>
            <a:r>
              <a:rPr lang="en-US" sz="1600" dirty="0">
                <a:latin typeface="Dotum" panose="020B0600000101010101" pitchFamily="34" charset="-127"/>
                <a:ea typeface="Dotum" panose="020B0600000101010101" pitchFamily="34" charset="-127"/>
              </a:rPr>
              <a:t> values plays a substantial role in the programming of the scanner, we need to take preventive steps to handle this.</a:t>
            </a:r>
          </a:p>
          <a:p>
            <a:endParaRPr lang="en-US" sz="1600" dirty="0">
              <a:latin typeface="Dotum" panose="020B0600000101010101" pitchFamily="34" charset="-127"/>
              <a:ea typeface="Dotum" panose="020B0600000101010101" pitchFamily="34" charset="-127"/>
            </a:endParaRPr>
          </a:p>
          <a:p>
            <a:r>
              <a:rPr lang="en-US" sz="1600" dirty="0">
                <a:latin typeface="Dotum" panose="020B0600000101010101" pitchFamily="34" charset="-127"/>
                <a:ea typeface="Dotum" panose="020B0600000101010101" pitchFamily="34" charset="-127"/>
              </a:rPr>
              <a:t>With the use of algorithms , henceforth we can get a track on all the scanners , on when and how a scanner will work and the time for the same to be given for a service before even we could expect a failure .</a:t>
            </a:r>
          </a:p>
          <a:p>
            <a:r>
              <a:rPr lang="en-US" sz="1600" dirty="0">
                <a:latin typeface="Dotum" panose="020B0600000101010101" pitchFamily="34" charset="-127"/>
                <a:ea typeface="Dotum" panose="020B0600000101010101" pitchFamily="34" charset="-127"/>
              </a:rPr>
              <a:t>With the algorithms we can also figure out the number of scanners working perfectly fine and also detect in between the err and </a:t>
            </a:r>
            <a:r>
              <a:rPr lang="en-US" sz="1600" dirty="0" err="1">
                <a:latin typeface="Dotum" panose="020B0600000101010101" pitchFamily="34" charset="-127"/>
                <a:ea typeface="Dotum" panose="020B0600000101010101" pitchFamily="34" charset="-127"/>
              </a:rPr>
              <a:t>errf</a:t>
            </a:r>
            <a:r>
              <a:rPr lang="en-US" sz="1600" dirty="0">
                <a:latin typeface="Dotum" panose="020B0600000101010101" pitchFamily="34" charset="-127"/>
                <a:ea typeface="Dotum" panose="020B0600000101010101" pitchFamily="34" charset="-127"/>
              </a:rPr>
              <a:t> values to predict the same.</a:t>
            </a:r>
          </a:p>
          <a:p>
            <a:r>
              <a:rPr lang="en-US" sz="1600" dirty="0">
                <a:latin typeface="Dotum" panose="020B0600000101010101" pitchFamily="34" charset="-127"/>
                <a:ea typeface="Dotum" panose="020B0600000101010101" pitchFamily="34" charset="-127"/>
              </a:rPr>
              <a:t>This would also help us on cost cut to the organization for the maintenance and sudden unexpected failure expenses.</a:t>
            </a:r>
          </a:p>
        </p:txBody>
      </p:sp>
    </p:spTree>
    <p:extLst>
      <p:ext uri="{BB962C8B-B14F-4D97-AF65-F5344CB8AC3E}">
        <p14:creationId xmlns:p14="http://schemas.microsoft.com/office/powerpoint/2010/main" val="120187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FF38-8E71-F04C-831E-A1B4215171F3}"/>
              </a:ext>
            </a:extLst>
          </p:cNvPr>
          <p:cNvSpPr>
            <a:spLocks noGrp="1"/>
          </p:cNvSpPr>
          <p:nvPr>
            <p:ph type="title"/>
          </p:nvPr>
        </p:nvSpPr>
        <p:spPr>
          <a:xfrm>
            <a:off x="0" y="216530"/>
            <a:ext cx="8259098" cy="763526"/>
          </a:xfrm>
        </p:spPr>
        <p:txBody>
          <a:bodyPr/>
          <a:lstStyle/>
          <a:p>
            <a:r>
              <a:rPr lang="en-US" b="1" dirty="0">
                <a:latin typeface="Dotum" panose="020B0600000101010101" pitchFamily="34" charset="-127"/>
                <a:ea typeface="Dotum" panose="020B0600000101010101" pitchFamily="34" charset="-127"/>
              </a:rPr>
              <a:t>Understanding the error values</a:t>
            </a:r>
          </a:p>
        </p:txBody>
      </p:sp>
      <p:sp>
        <p:nvSpPr>
          <p:cNvPr id="3" name="Content Placeholder 2">
            <a:extLst>
              <a:ext uri="{FF2B5EF4-FFF2-40B4-BE49-F238E27FC236}">
                <a16:creationId xmlns:a16="http://schemas.microsoft.com/office/drawing/2014/main" id="{8B486649-6103-4241-A087-AAE393481A54}"/>
              </a:ext>
            </a:extLst>
          </p:cNvPr>
          <p:cNvSpPr>
            <a:spLocks noGrp="1"/>
          </p:cNvSpPr>
          <p:nvPr>
            <p:ph idx="1"/>
          </p:nvPr>
        </p:nvSpPr>
        <p:spPr/>
        <p:txBody>
          <a:bodyPr>
            <a:normAutofit/>
          </a:bodyPr>
          <a:lstStyle/>
          <a:p>
            <a:r>
              <a:rPr lang="en-US" sz="1200" dirty="0">
                <a:latin typeface="Dotum" panose="020B0600000101010101" pitchFamily="34" charset="-127"/>
                <a:ea typeface="Dotum" panose="020B0600000101010101" pitchFamily="34" charset="-127"/>
              </a:rPr>
              <a:t>The figure :1 below shows the variation of the err value in between 0-200 and a random count of the scanners.</a:t>
            </a:r>
          </a:p>
          <a:p>
            <a:r>
              <a:rPr lang="en-US" sz="1200" dirty="0">
                <a:latin typeface="Dotum" panose="020B0600000101010101" pitchFamily="34" charset="-127"/>
                <a:ea typeface="Dotum" panose="020B0600000101010101" pitchFamily="34" charset="-127"/>
              </a:rPr>
              <a:t>The figure :2 shows the variation of the </a:t>
            </a:r>
            <a:r>
              <a:rPr lang="en-US" sz="1200" dirty="0" err="1">
                <a:latin typeface="Dotum" panose="020B0600000101010101" pitchFamily="34" charset="-127"/>
                <a:ea typeface="Dotum" panose="020B0600000101010101" pitchFamily="34" charset="-127"/>
              </a:rPr>
              <a:t>errf</a:t>
            </a:r>
            <a:r>
              <a:rPr lang="en-US" sz="1200" dirty="0">
                <a:latin typeface="Dotum" panose="020B0600000101010101" pitchFamily="34" charset="-127"/>
                <a:ea typeface="Dotum" panose="020B0600000101010101" pitchFamily="34" charset="-127"/>
              </a:rPr>
              <a:t> value 0-200 and a random count of the scanners . We are also able to see that there is one value in err and </a:t>
            </a:r>
            <a:r>
              <a:rPr lang="en-US" sz="1200" dirty="0" err="1">
                <a:latin typeface="Dotum" panose="020B0600000101010101" pitchFamily="34" charset="-127"/>
                <a:ea typeface="Dotum" panose="020B0600000101010101" pitchFamily="34" charset="-127"/>
              </a:rPr>
              <a:t>errf</a:t>
            </a:r>
            <a:r>
              <a:rPr lang="en-US" sz="1200" dirty="0">
                <a:latin typeface="Dotum" panose="020B0600000101010101" pitchFamily="34" charset="-127"/>
                <a:ea typeface="Dotum" panose="020B0600000101010101" pitchFamily="34" charset="-127"/>
              </a:rPr>
              <a:t> at 200</a:t>
            </a:r>
            <a:r>
              <a:rPr lang="en-US" sz="1200" baseline="30000" dirty="0">
                <a:latin typeface="Dotum" panose="020B0600000101010101" pitchFamily="34" charset="-127"/>
                <a:ea typeface="Dotum" panose="020B0600000101010101" pitchFamily="34" charset="-127"/>
              </a:rPr>
              <a:t>th</a:t>
            </a:r>
            <a:r>
              <a:rPr lang="en-US" sz="1200" dirty="0">
                <a:latin typeface="Dotum" panose="020B0600000101010101" pitchFamily="34" charset="-127"/>
                <a:ea typeface="Dotum" panose="020B0600000101010101" pitchFamily="34" charset="-127"/>
              </a:rPr>
              <a:t> point.</a:t>
            </a:r>
          </a:p>
          <a:p>
            <a:endParaRPr lang="en-US" sz="1200" dirty="0">
              <a:latin typeface="Dotum" panose="020B0600000101010101" pitchFamily="34" charset="-127"/>
              <a:ea typeface="Dotum" panose="020B0600000101010101" pitchFamily="34" charset="-127"/>
            </a:endParaRPr>
          </a:p>
          <a:p>
            <a:pPr marL="0" indent="0">
              <a:buNone/>
            </a:pPr>
            <a:r>
              <a:rPr lang="en-US" sz="1200" b="1" dirty="0">
                <a:latin typeface="Dotum" panose="020B0600000101010101" pitchFamily="34" charset="-127"/>
                <a:ea typeface="Dotum" panose="020B0600000101010101" pitchFamily="34" charset="-127"/>
              </a:rPr>
              <a:t>Note: The figure does not include the repetitive number of the scanners.</a:t>
            </a:r>
          </a:p>
          <a:p>
            <a:pPr marL="0" indent="0">
              <a:buNone/>
            </a:pPr>
            <a:r>
              <a:rPr lang="en-US" sz="1400" dirty="0">
                <a:latin typeface="Dotum" panose="020B0600000101010101" pitchFamily="34" charset="-127"/>
                <a:ea typeface="Dotum" panose="020B0600000101010101" pitchFamily="34" charset="-127"/>
              </a:rPr>
              <a:t>                                   Fig :1                                                                    Fig :2    </a:t>
            </a:r>
          </a:p>
        </p:txBody>
      </p:sp>
      <p:pic>
        <p:nvPicPr>
          <p:cNvPr id="2050" name="Picture 2">
            <a:extLst>
              <a:ext uri="{FF2B5EF4-FFF2-40B4-BE49-F238E27FC236}">
                <a16:creationId xmlns:a16="http://schemas.microsoft.com/office/drawing/2014/main" id="{E583D649-6272-4849-B9AB-FD62B4A11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68" y="2882911"/>
            <a:ext cx="4098316" cy="2176181"/>
          </a:xfrm>
          <a:prstGeom prst="rect">
            <a:avLst/>
          </a:prstGeom>
          <a:solidFill>
            <a:schemeClr val="accent4">
              <a:lumMod val="60000"/>
              <a:lumOff val="40000"/>
            </a:schemeClr>
          </a:solidFill>
        </p:spPr>
      </p:pic>
      <p:pic>
        <p:nvPicPr>
          <p:cNvPr id="2052" name="Picture 4">
            <a:extLst>
              <a:ext uri="{FF2B5EF4-FFF2-40B4-BE49-F238E27FC236}">
                <a16:creationId xmlns:a16="http://schemas.microsoft.com/office/drawing/2014/main" id="{C58D6A31-4AEC-384B-8707-C72571235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030" y="2882911"/>
            <a:ext cx="4374776" cy="2176182"/>
          </a:xfrm>
          <a:prstGeom prst="rect">
            <a:avLst/>
          </a:prstGeom>
          <a:solidFill>
            <a:schemeClr val="accent4">
              <a:lumMod val="60000"/>
              <a:lumOff val="40000"/>
            </a:schemeClr>
          </a:solidFill>
        </p:spPr>
      </p:pic>
    </p:spTree>
    <p:extLst>
      <p:ext uri="{BB962C8B-B14F-4D97-AF65-F5344CB8AC3E}">
        <p14:creationId xmlns:p14="http://schemas.microsoft.com/office/powerpoint/2010/main" val="119347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1FB0-A675-D341-AD2F-EB559154A931}"/>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Algorithmic Approach</a:t>
            </a:r>
          </a:p>
        </p:txBody>
      </p:sp>
      <p:sp>
        <p:nvSpPr>
          <p:cNvPr id="3" name="Content Placeholder 2">
            <a:extLst>
              <a:ext uri="{FF2B5EF4-FFF2-40B4-BE49-F238E27FC236}">
                <a16:creationId xmlns:a16="http://schemas.microsoft.com/office/drawing/2014/main" id="{8DD0C8AA-5234-AB40-9AB8-8539AD44907B}"/>
              </a:ext>
            </a:extLst>
          </p:cNvPr>
          <p:cNvSpPr>
            <a:spLocks noGrp="1"/>
          </p:cNvSpPr>
          <p:nvPr>
            <p:ph idx="1"/>
          </p:nvPr>
        </p:nvSpPr>
        <p:spPr>
          <a:xfrm>
            <a:off x="463713" y="1172498"/>
            <a:ext cx="8492027" cy="3605978"/>
          </a:xfrm>
        </p:spPr>
        <p:txBody>
          <a:bodyPr>
            <a:normAutofit/>
          </a:bodyPr>
          <a:lstStyle/>
          <a:p>
            <a:r>
              <a:rPr lang="en-US" sz="1400" dirty="0">
                <a:latin typeface="Dotum" panose="020B0600000101010101" pitchFamily="34" charset="-127"/>
                <a:ea typeface="Dotum" panose="020B0600000101010101" pitchFamily="34" charset="-127"/>
              </a:rPr>
              <a:t>Taking into account that the dataset is not a linear one since the err and </a:t>
            </a:r>
            <a:r>
              <a:rPr lang="en-US" sz="1400" dirty="0" err="1">
                <a:latin typeface="Dotum" panose="020B0600000101010101" pitchFamily="34" charset="-127"/>
                <a:ea typeface="Dotum" panose="020B0600000101010101" pitchFamily="34" charset="-127"/>
              </a:rPr>
              <a:t>errf</a:t>
            </a:r>
            <a:r>
              <a:rPr lang="en-US" sz="1400" dirty="0">
                <a:latin typeface="Dotum" panose="020B0600000101010101" pitchFamily="34" charset="-127"/>
                <a:ea typeface="Dotum" panose="020B0600000101010101" pitchFamily="34" charset="-127"/>
              </a:rPr>
              <a:t> values do not correlate, we have considered the dataset to be fit into three major algorithms, which gives us three different accuracy . </a:t>
            </a:r>
          </a:p>
          <a:p>
            <a:pPr marL="0" indent="0">
              <a:buNone/>
            </a:pPr>
            <a:endParaRPr lang="en-US" sz="1400" dirty="0">
              <a:latin typeface="Dotum" panose="020B0600000101010101" pitchFamily="34" charset="-127"/>
              <a:ea typeface="Dotum" panose="020B0600000101010101" pitchFamily="34" charset="-127"/>
            </a:endParaRPr>
          </a:p>
          <a:p>
            <a:pPr marL="0" indent="0">
              <a:buNone/>
            </a:pPr>
            <a:r>
              <a:rPr lang="en-US" sz="1400" dirty="0">
                <a:latin typeface="Dotum" panose="020B0600000101010101" pitchFamily="34" charset="-127"/>
                <a:ea typeface="Dotum" panose="020B0600000101010101" pitchFamily="34" charset="-127"/>
              </a:rPr>
              <a:t>The three algorithms are as follows, and will also be explaining why was a perfect pick done on the final algorithm.</a:t>
            </a:r>
          </a:p>
          <a:p>
            <a:endParaRPr lang="en-US" sz="1400" dirty="0">
              <a:latin typeface="Dotum" panose="020B0600000101010101" pitchFamily="34" charset="-127"/>
              <a:ea typeface="Dotum" panose="020B0600000101010101" pitchFamily="34" charset="-127"/>
            </a:endParaRPr>
          </a:p>
          <a:p>
            <a:endParaRPr lang="en-US" sz="1400" dirty="0">
              <a:latin typeface="Dotum" panose="020B0600000101010101" pitchFamily="34" charset="-127"/>
              <a:ea typeface="Dotum" panose="020B0600000101010101" pitchFamily="34" charset="-127"/>
            </a:endParaRPr>
          </a:p>
        </p:txBody>
      </p:sp>
      <p:pic>
        <p:nvPicPr>
          <p:cNvPr id="4" name="Picture 3">
            <a:extLst>
              <a:ext uri="{FF2B5EF4-FFF2-40B4-BE49-F238E27FC236}">
                <a16:creationId xmlns:a16="http://schemas.microsoft.com/office/drawing/2014/main" id="{CB1DE041-BB0E-F044-85F5-BE7BFA549773}"/>
              </a:ext>
            </a:extLst>
          </p:cNvPr>
          <p:cNvPicPr>
            <a:picLocks noChangeAspect="1"/>
          </p:cNvPicPr>
          <p:nvPr/>
        </p:nvPicPr>
        <p:blipFill>
          <a:blip r:embed="rId2"/>
          <a:stretch>
            <a:fillRect/>
          </a:stretch>
        </p:blipFill>
        <p:spPr>
          <a:xfrm>
            <a:off x="17929" y="2859742"/>
            <a:ext cx="2594909" cy="1777626"/>
          </a:xfrm>
          <a:prstGeom prst="rect">
            <a:avLst/>
          </a:prstGeom>
        </p:spPr>
      </p:pic>
      <p:pic>
        <p:nvPicPr>
          <p:cNvPr id="5" name="Picture 4">
            <a:extLst>
              <a:ext uri="{FF2B5EF4-FFF2-40B4-BE49-F238E27FC236}">
                <a16:creationId xmlns:a16="http://schemas.microsoft.com/office/drawing/2014/main" id="{FD21E428-A82E-4640-8ABD-028357AB05BD}"/>
              </a:ext>
            </a:extLst>
          </p:cNvPr>
          <p:cNvPicPr>
            <a:picLocks noChangeAspect="1"/>
          </p:cNvPicPr>
          <p:nvPr/>
        </p:nvPicPr>
        <p:blipFill>
          <a:blip r:embed="rId3"/>
          <a:stretch>
            <a:fillRect/>
          </a:stretch>
        </p:blipFill>
        <p:spPr>
          <a:xfrm>
            <a:off x="2922493" y="2862888"/>
            <a:ext cx="2924361" cy="1915588"/>
          </a:xfrm>
          <a:prstGeom prst="rect">
            <a:avLst/>
          </a:prstGeom>
        </p:spPr>
      </p:pic>
      <p:pic>
        <p:nvPicPr>
          <p:cNvPr id="7" name="Picture 6">
            <a:extLst>
              <a:ext uri="{FF2B5EF4-FFF2-40B4-BE49-F238E27FC236}">
                <a16:creationId xmlns:a16="http://schemas.microsoft.com/office/drawing/2014/main" id="{8A912C29-A399-9E41-9E68-B539F6361533}"/>
              </a:ext>
            </a:extLst>
          </p:cNvPr>
          <p:cNvPicPr>
            <a:picLocks noChangeAspect="1"/>
          </p:cNvPicPr>
          <p:nvPr/>
        </p:nvPicPr>
        <p:blipFill>
          <a:blip r:embed="rId4"/>
          <a:stretch>
            <a:fillRect/>
          </a:stretch>
        </p:blipFill>
        <p:spPr>
          <a:xfrm>
            <a:off x="5846853" y="2859741"/>
            <a:ext cx="3172585" cy="1777627"/>
          </a:xfrm>
          <a:prstGeom prst="rect">
            <a:avLst/>
          </a:prstGeom>
        </p:spPr>
      </p:pic>
    </p:spTree>
    <p:extLst>
      <p:ext uri="{BB962C8B-B14F-4D97-AF65-F5344CB8AC3E}">
        <p14:creationId xmlns:p14="http://schemas.microsoft.com/office/powerpoint/2010/main" val="133296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A5DB-B452-B344-8B48-C950C83E3118}"/>
              </a:ext>
            </a:extLst>
          </p:cNvPr>
          <p:cNvSpPr>
            <a:spLocks noGrp="1"/>
          </p:cNvSpPr>
          <p:nvPr>
            <p:ph type="title"/>
          </p:nvPr>
        </p:nvSpPr>
        <p:spPr/>
        <p:txBody>
          <a:bodyPr/>
          <a:lstStyle/>
          <a:p>
            <a:r>
              <a:rPr lang="en-US" b="1" dirty="0">
                <a:latin typeface="Dotum" panose="020B0600000101010101" pitchFamily="34" charset="-127"/>
                <a:ea typeface="Dotum" panose="020B0600000101010101" pitchFamily="34" charset="-127"/>
              </a:rPr>
              <a:t>Decision Tree Model</a:t>
            </a:r>
          </a:p>
        </p:txBody>
      </p:sp>
      <p:sp>
        <p:nvSpPr>
          <p:cNvPr id="3" name="Content Placeholder 2">
            <a:extLst>
              <a:ext uri="{FF2B5EF4-FFF2-40B4-BE49-F238E27FC236}">
                <a16:creationId xmlns:a16="http://schemas.microsoft.com/office/drawing/2014/main" id="{6203841A-381C-3042-8224-DFF002B989B5}"/>
              </a:ext>
            </a:extLst>
          </p:cNvPr>
          <p:cNvSpPr>
            <a:spLocks noGrp="1"/>
          </p:cNvSpPr>
          <p:nvPr>
            <p:ph idx="1"/>
          </p:nvPr>
        </p:nvSpPr>
        <p:spPr>
          <a:ln>
            <a:solidFill>
              <a:srgbClr val="92D050"/>
            </a:solidFill>
          </a:ln>
        </p:spPr>
        <p:txBody>
          <a:bodyPr>
            <a:normAutofit/>
          </a:bodyPr>
          <a:lstStyle/>
          <a:p>
            <a:pPr marL="0" indent="0">
              <a:buNone/>
            </a:pPr>
            <a:r>
              <a:rPr lang="en-US" sz="1600" dirty="0">
                <a:latin typeface="Dotum" panose="020B0600000101010101" pitchFamily="34" charset="-127"/>
                <a:ea typeface="Dotum" panose="020B0600000101010101" pitchFamily="34" charset="-127"/>
              </a:rPr>
              <a:t>Pros of Decision Tree</a:t>
            </a:r>
          </a:p>
          <a:p>
            <a:endParaRPr lang="en-US" sz="1600" dirty="0">
              <a:latin typeface="Dotum" panose="020B0600000101010101" pitchFamily="34" charset="-127"/>
              <a:ea typeface="Dotum" panose="020B0600000101010101" pitchFamily="34" charset="-127"/>
            </a:endParaRPr>
          </a:p>
          <a:p>
            <a:r>
              <a:rPr lang="en-US" sz="1600" dirty="0">
                <a:latin typeface="Dotum" panose="020B0600000101010101" pitchFamily="34" charset="-127"/>
                <a:ea typeface="Dotum" panose="020B0600000101010101" pitchFamily="34" charset="-127"/>
              </a:rPr>
              <a:t>This algorithm is a quiet easy one to be approached and gives a clear vision of the accuracy in a tree format as it’s name is.</a:t>
            </a:r>
          </a:p>
          <a:p>
            <a:pPr marL="0" indent="0">
              <a:buNone/>
            </a:pPr>
            <a:endParaRPr lang="en-US" sz="1600" dirty="0">
              <a:latin typeface="Dotum" panose="020B0600000101010101" pitchFamily="34" charset="-127"/>
              <a:ea typeface="Dotum" panose="020B0600000101010101" pitchFamily="34" charset="-127"/>
            </a:endParaRPr>
          </a:p>
          <a:p>
            <a:r>
              <a:rPr lang="en-US" sz="1600" dirty="0">
                <a:latin typeface="Dotum" panose="020B0600000101010101" pitchFamily="34" charset="-127"/>
                <a:ea typeface="Dotum" panose="020B0600000101010101" pitchFamily="34" charset="-127"/>
              </a:rPr>
              <a:t>Each branch of the tree represents the outcome of the test sample</a:t>
            </a:r>
          </a:p>
          <a:p>
            <a:endParaRPr lang="en-US" sz="1600" dirty="0">
              <a:latin typeface="Dotum" panose="020B0600000101010101" pitchFamily="34" charset="-127"/>
              <a:ea typeface="Dotum" panose="020B0600000101010101" pitchFamily="34" charset="-127"/>
            </a:endParaRPr>
          </a:p>
          <a:p>
            <a:r>
              <a:rPr lang="en-US" sz="1600" dirty="0">
                <a:latin typeface="Dotum" panose="020B0600000101010101" pitchFamily="34" charset="-127"/>
                <a:ea typeface="Dotum" panose="020B0600000101010101" pitchFamily="34" charset="-127"/>
              </a:rPr>
              <a:t>It is also considered to be one of the best algorithms to be used in supervised learning methods.</a:t>
            </a:r>
          </a:p>
          <a:p>
            <a:pPr marL="0" indent="0">
              <a:buNone/>
            </a:pPr>
            <a:endParaRPr lang="en-US" sz="1600" dirty="0">
              <a:latin typeface="Dotum" panose="020B0600000101010101" pitchFamily="34" charset="-127"/>
              <a:ea typeface="Dotum" panose="020B0600000101010101" pitchFamily="34" charset="-127"/>
            </a:endParaRPr>
          </a:p>
          <a:p>
            <a:r>
              <a:rPr lang="en-US" sz="1600" dirty="0">
                <a:latin typeface="Dotum" panose="020B0600000101010101" pitchFamily="34" charset="-127"/>
                <a:ea typeface="Dotum" panose="020B0600000101010101" pitchFamily="34" charset="-127"/>
              </a:rPr>
              <a:t>We use this to also  predict for a medium sized dataset where we can expect the accuracy to be accurately given.</a:t>
            </a:r>
          </a:p>
          <a:p>
            <a:pPr marL="0" indent="0">
              <a:buNone/>
            </a:pPr>
            <a:endParaRPr lang="en-US" sz="1600" dirty="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411036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0978-background-dack-template-16x9" id="{700F5CA7-72E0-C742-910F-F86669D991B7}" vid="{FE53568E-3C0B-DC41-88C7-1F66A61212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2425</Words>
  <Application>Microsoft Macintosh PowerPoint</Application>
  <PresentationFormat>On-screen Show (16:9)</PresentationFormat>
  <Paragraphs>379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Dotum</vt:lpstr>
      <vt:lpstr>Arial</vt:lpstr>
      <vt:lpstr>Calibri</vt:lpstr>
      <vt:lpstr>Wingdings</vt:lpstr>
      <vt:lpstr>Office Theme</vt:lpstr>
      <vt:lpstr>Predictive Maintenance : Encoder Data Project</vt:lpstr>
      <vt:lpstr>Problem Description</vt:lpstr>
      <vt:lpstr>Preventive Measures and a figure to explain the exact position of the scanner</vt:lpstr>
      <vt:lpstr>Identifying a Failure</vt:lpstr>
      <vt:lpstr>Identifying a Failure</vt:lpstr>
      <vt:lpstr>Preventive measures for the failure </vt:lpstr>
      <vt:lpstr>Understanding the error values</vt:lpstr>
      <vt:lpstr>Algorithmic Approach</vt:lpstr>
      <vt:lpstr>Decision Tree Model</vt:lpstr>
      <vt:lpstr>Decision Tree Accuracy</vt:lpstr>
      <vt:lpstr>Decision Tree Accuracy</vt:lpstr>
      <vt:lpstr>Decision Tree Diagrammatic Understanding</vt:lpstr>
      <vt:lpstr>Cons of Decision Tree</vt:lpstr>
      <vt:lpstr>Random Forest</vt:lpstr>
      <vt:lpstr>Random Forest Accuracy</vt:lpstr>
      <vt:lpstr>Random Forest Accuracy</vt:lpstr>
      <vt:lpstr>Random Forest Diagrammatic    Understanding</vt:lpstr>
      <vt:lpstr>Cons of Random Forest</vt:lpstr>
      <vt:lpstr>Gradient Boosting</vt:lpstr>
      <vt:lpstr>Gradient Boosting Accuracy</vt:lpstr>
      <vt:lpstr>Gradient Boosting Accuracy</vt:lpstr>
      <vt:lpstr>Gradient Boosting Diagrammatic Understanding</vt:lpstr>
      <vt:lpstr>Results</vt:lpstr>
      <vt:lpstr>Name of Scanners to be failed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2020-05-09T11:39:46Z</dcterms:created>
  <dcterms:modified xsi:type="dcterms:W3CDTF">2020-05-10T10:01:03Z</dcterms:modified>
</cp:coreProperties>
</file>