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3" r:id="rId3"/>
    <p:sldId id="274" r:id="rId4"/>
    <p:sldId id="273" r:id="rId5"/>
    <p:sldId id="275" r:id="rId6"/>
    <p:sldId id="276" r:id="rId7"/>
    <p:sldId id="281" r:id="rId8"/>
    <p:sldId id="282" r:id="rId9"/>
    <p:sldId id="271"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DE48D-C8B2-6232-7737-E96C304F2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F84F295-EFB5-E315-AD13-98C1EB03D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D2C2183-04E1-C6B5-0BAE-003C39528092}"/>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3FA41693-1CD5-599D-075D-204634930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9516F0-3994-F0A0-7B71-444CAF464888}"/>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16011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F7E88-8F1B-E1C3-BC87-C6B7CD00C7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F307546-452D-8B6B-F7BD-69DA958A2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A25081-EAE8-2648-E27E-CBFCE4495511}"/>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559911FE-48B8-D093-9087-9598FC67D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2C6D42B-488A-C812-5B26-4B92714A2CE8}"/>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33819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46F4863-5081-86D7-5D38-5AC8EC83F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E166143-0908-2500-6947-A6FB3C4E0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D0AF9F-C947-6F07-192C-2C07E643BC29}"/>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9BDED9EA-CFC2-CFDE-EC73-14219D75A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B58D0-83AF-BD46-A1C5-D1075E7606E3}"/>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91493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7117F-D2ED-CD0B-266C-E6B91D737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960E5-CD6A-403A-F075-1D1EB5FFB9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18F2C4-1295-7EB1-F8D9-B4E34F6E90BC}"/>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3BC604E0-50CA-1CB5-0817-8419999CA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DAA51FB-E6C8-765E-E29D-29C20B786BBC}"/>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14134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E1577-42F7-69F4-E900-9726C057AB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18BF192-63A1-58F2-9DD8-6A9E7C2A1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78F0C9-1281-8B21-D039-393C54BB3024}"/>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A4AE04FC-0015-813E-4A9F-84498DFF7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93C7D1-9F04-E673-B3D1-2DC8EF37301D}"/>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246083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4F183-B63C-5431-8600-DFFBD22F3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4BDE14-B394-3D6F-4561-B38C6D761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5985ED3-61C4-C94F-A568-D26D69D84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3051F4B-E40E-D73C-D6E4-35A3A4B1F626}"/>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6" name="Footer Placeholder 5">
            <a:extLst>
              <a:ext uri="{FF2B5EF4-FFF2-40B4-BE49-F238E27FC236}">
                <a16:creationId xmlns:a16="http://schemas.microsoft.com/office/drawing/2014/main" xmlns="" id="{E01AD4CF-19B2-8C7E-491B-F086294789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AA6112-C576-1873-A148-4D90CB9C981B}"/>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62460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9C357-98D9-8A62-4527-FD7B1E31D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5241EA6-3A9C-5DF4-68C3-EC95D8F11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D482123-DECA-D0DD-C341-A606BD325D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09C48CB-A5D5-B589-661B-41FDDED76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329BCCC-680F-7806-AA56-48F527AB8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2AB2682-1A60-0F34-CEDE-C8183E19F75D}"/>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8" name="Footer Placeholder 7">
            <a:extLst>
              <a:ext uri="{FF2B5EF4-FFF2-40B4-BE49-F238E27FC236}">
                <a16:creationId xmlns:a16="http://schemas.microsoft.com/office/drawing/2014/main" xmlns="" id="{900FFEC2-06D3-55FA-CF57-5D14E3E1E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A73DCFA-69B3-0231-A6A4-26303435CDC6}"/>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67414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B34365-5344-F98D-CB3D-16C1842BE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2A3151-0C90-A88D-61B1-99C7968175ED}"/>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4" name="Footer Placeholder 3">
            <a:extLst>
              <a:ext uri="{FF2B5EF4-FFF2-40B4-BE49-F238E27FC236}">
                <a16:creationId xmlns:a16="http://schemas.microsoft.com/office/drawing/2014/main" xmlns="" id="{E6494105-D990-37B6-DF01-A2ED5C10D7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8F3DF8B-6C6F-A1EB-FADB-3179C8B3F550}"/>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70001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D6AF6F-91FB-EE23-9260-BBFE908AD4BC}"/>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3" name="Footer Placeholder 2">
            <a:extLst>
              <a:ext uri="{FF2B5EF4-FFF2-40B4-BE49-F238E27FC236}">
                <a16:creationId xmlns:a16="http://schemas.microsoft.com/office/drawing/2014/main" xmlns="" id="{BEFB5782-97BC-FBEC-DDAE-28C3053113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461EFAC-3E7C-80B2-7F12-374207F5A353}"/>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03772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DB14B0-0752-1EA3-95DB-79FF3454C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77AB535-8318-0F52-DE38-E93A21600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6C0C6C6-E16E-2AE2-1100-BC602CBC0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ECC033-9E0E-C23A-AE5C-E475F915AA10}"/>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6" name="Footer Placeholder 5">
            <a:extLst>
              <a:ext uri="{FF2B5EF4-FFF2-40B4-BE49-F238E27FC236}">
                <a16:creationId xmlns:a16="http://schemas.microsoft.com/office/drawing/2014/main" xmlns="" id="{10E23DF0-78AD-F6A3-F6BF-3A2F57269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BC87CC-4DD2-55AA-A2D3-598B1FCE581F}"/>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148744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612AB-61CB-1E27-3E39-F3B681730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DDB5C37-7F0D-2D8C-2884-8223D70AF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816D541-FD21-2021-00A2-3391A761C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03913E-90FB-9150-B6F0-21E659F1CFC7}"/>
              </a:ext>
            </a:extLst>
          </p:cNvPr>
          <p:cNvSpPr>
            <a:spLocks noGrp="1"/>
          </p:cNvSpPr>
          <p:nvPr>
            <p:ph type="dt" sz="half" idx="10"/>
          </p:nvPr>
        </p:nvSpPr>
        <p:spPr/>
        <p:txBody>
          <a:bodyPr/>
          <a:lstStyle/>
          <a:p>
            <a:fld id="{5BCE35FA-7EA4-4DFF-A8A3-15D8DBD9C6F2}" type="datetimeFigureOut">
              <a:rPr lang="en-US" smtClean="0"/>
              <a:t>6/15/2023</a:t>
            </a:fld>
            <a:endParaRPr lang="en-US"/>
          </a:p>
        </p:txBody>
      </p:sp>
      <p:sp>
        <p:nvSpPr>
          <p:cNvPr id="6" name="Footer Placeholder 5">
            <a:extLst>
              <a:ext uri="{FF2B5EF4-FFF2-40B4-BE49-F238E27FC236}">
                <a16:creationId xmlns:a16="http://schemas.microsoft.com/office/drawing/2014/main" xmlns="" id="{773492E4-655C-167C-14F3-A4F4B5464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DC0A46-9F27-73C8-A1C5-3F8411E194CC}"/>
              </a:ext>
            </a:extLst>
          </p:cNvPr>
          <p:cNvSpPr>
            <a:spLocks noGrp="1"/>
          </p:cNvSpPr>
          <p:nvPr>
            <p:ph type="sldNum" sz="quarter" idx="12"/>
          </p:nvPr>
        </p:nvSpPr>
        <p:spPr/>
        <p:txBody>
          <a:bodyPr/>
          <a:lstStyle/>
          <a:p>
            <a:fld id="{DBF5A13A-BE74-4ED5-8F1B-1988A234B7B3}" type="slidenum">
              <a:rPr lang="en-US" smtClean="0"/>
              <a:t>‹#›</a:t>
            </a:fld>
            <a:endParaRPr lang="en-US"/>
          </a:p>
        </p:txBody>
      </p:sp>
    </p:spTree>
    <p:extLst>
      <p:ext uri="{BB962C8B-B14F-4D97-AF65-F5344CB8AC3E}">
        <p14:creationId xmlns:p14="http://schemas.microsoft.com/office/powerpoint/2010/main" val="359118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686EAA-7CC0-B570-0FB0-9E9E3BA2F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4747F9A-3128-6396-FD88-FD940FBA7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E608D5D-980F-A6A9-3A9F-140FFF441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E35FA-7EA4-4DFF-A8A3-15D8DBD9C6F2}" type="datetimeFigureOut">
              <a:rPr lang="en-US" smtClean="0"/>
              <a:t>6/15/2023</a:t>
            </a:fld>
            <a:endParaRPr lang="en-US"/>
          </a:p>
        </p:txBody>
      </p:sp>
      <p:sp>
        <p:nvSpPr>
          <p:cNvPr id="5" name="Footer Placeholder 4">
            <a:extLst>
              <a:ext uri="{FF2B5EF4-FFF2-40B4-BE49-F238E27FC236}">
                <a16:creationId xmlns:a16="http://schemas.microsoft.com/office/drawing/2014/main" xmlns="" id="{303BA2E4-5AD4-01DE-B20A-822A6E930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F2E6109-1ECC-CBF9-A18E-955F717ED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5A13A-BE74-4ED5-8F1B-1988A234B7B3}" type="slidenum">
              <a:rPr lang="en-US" smtClean="0"/>
              <a:t>‹#›</a:t>
            </a:fld>
            <a:endParaRPr lang="en-US"/>
          </a:p>
        </p:txBody>
      </p:sp>
    </p:spTree>
    <p:extLst>
      <p:ext uri="{BB962C8B-B14F-4D97-AF65-F5344CB8AC3E}">
        <p14:creationId xmlns:p14="http://schemas.microsoft.com/office/powerpoint/2010/main" val="99265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115ACA3-12AA-DC9E-7C8C-11C5D4E4D9C3}"/>
              </a:ext>
            </a:extLst>
          </p:cNvPr>
          <p:cNvSpPr/>
          <p:nvPr/>
        </p:nvSpPr>
        <p:spPr>
          <a:xfrm>
            <a:off x="0" y="0"/>
            <a:ext cx="337863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ED8E4C4D-BB1F-DBD8-AE66-883AFED5976B}"/>
              </a:ext>
            </a:extLst>
          </p:cNvPr>
          <p:cNvSpPr txBox="1"/>
          <p:nvPr/>
        </p:nvSpPr>
        <p:spPr>
          <a:xfrm>
            <a:off x="960895" y="3044279"/>
            <a:ext cx="1643157" cy="769441"/>
          </a:xfrm>
          <a:prstGeom prst="rect">
            <a:avLst/>
          </a:prstGeom>
          <a:noFill/>
        </p:spPr>
        <p:txBody>
          <a:bodyPr wrap="square" rtlCol="0">
            <a:spAutoFit/>
          </a:bodyPr>
          <a:lstStyle/>
          <a:p>
            <a:r>
              <a:rPr lang="en-US" sz="4400" dirty="0">
                <a:solidFill>
                  <a:schemeClr val="bg2">
                    <a:lumMod val="90000"/>
                  </a:schemeClr>
                </a:solidFill>
                <a:latin typeface="Agency FB" panose="020B0503020202020204" pitchFamily="34" charset="0"/>
              </a:rPr>
              <a:t>Group 3</a:t>
            </a:r>
          </a:p>
        </p:txBody>
      </p:sp>
      <p:sp>
        <p:nvSpPr>
          <p:cNvPr id="6" name="TextBox 5">
            <a:extLst>
              <a:ext uri="{FF2B5EF4-FFF2-40B4-BE49-F238E27FC236}">
                <a16:creationId xmlns:a16="http://schemas.microsoft.com/office/drawing/2014/main" xmlns="" id="{DCA682D0-AA33-8831-1C46-C20204A64F25}"/>
              </a:ext>
            </a:extLst>
          </p:cNvPr>
          <p:cNvSpPr txBox="1"/>
          <p:nvPr/>
        </p:nvSpPr>
        <p:spPr>
          <a:xfrm>
            <a:off x="4055887" y="3143866"/>
            <a:ext cx="7891670" cy="1538883"/>
          </a:xfrm>
          <a:prstGeom prst="rect">
            <a:avLst/>
          </a:prstGeom>
          <a:noFill/>
        </p:spPr>
        <p:txBody>
          <a:bodyPr wrap="square" rtlCol="0">
            <a:spAutoFit/>
          </a:bodyPr>
          <a:lstStyle/>
          <a:p>
            <a:r>
              <a:rPr lang="en-US" sz="3000" b="1" i="0" dirty="0">
                <a:solidFill>
                  <a:srgbClr val="202124"/>
                </a:solidFill>
                <a:effectLst/>
                <a:latin typeface="zeitung"/>
              </a:rPr>
              <a:t>Electric Vehicle Population Data Analysis</a:t>
            </a:r>
          </a:p>
          <a:p>
            <a:endParaRPr lang="en-US" sz="2800" b="1" dirty="0">
              <a:solidFill>
                <a:srgbClr val="202124"/>
              </a:solidFill>
              <a:latin typeface="zeitung"/>
            </a:endParaRPr>
          </a:p>
          <a:p>
            <a:endParaRPr lang="en-US" b="1" i="0" dirty="0">
              <a:solidFill>
                <a:srgbClr val="202124"/>
              </a:solidFill>
              <a:effectLst/>
              <a:latin typeface="zeitung"/>
            </a:endParaRPr>
          </a:p>
          <a:p>
            <a:endParaRPr lang="en-US" dirty="0"/>
          </a:p>
        </p:txBody>
      </p:sp>
    </p:spTree>
    <p:extLst>
      <p:ext uri="{BB962C8B-B14F-4D97-AF65-F5344CB8AC3E}">
        <p14:creationId xmlns:p14="http://schemas.microsoft.com/office/powerpoint/2010/main" val="172975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115ACA3-12AA-DC9E-7C8C-11C5D4E4D9C3}"/>
              </a:ext>
            </a:extLst>
          </p:cNvPr>
          <p:cNvSpPr/>
          <p:nvPr/>
        </p:nvSpPr>
        <p:spPr>
          <a:xfrm>
            <a:off x="0" y="-1"/>
            <a:ext cx="1262053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Box 3">
            <a:extLst>
              <a:ext uri="{FF2B5EF4-FFF2-40B4-BE49-F238E27FC236}">
                <a16:creationId xmlns:a16="http://schemas.microsoft.com/office/drawing/2014/main" xmlns="" id="{ED8E4C4D-BB1F-DBD8-AE66-883AFED5976B}"/>
              </a:ext>
            </a:extLst>
          </p:cNvPr>
          <p:cNvSpPr txBox="1"/>
          <p:nvPr/>
        </p:nvSpPr>
        <p:spPr>
          <a:xfrm>
            <a:off x="4685782" y="2875001"/>
            <a:ext cx="3248966" cy="1107996"/>
          </a:xfrm>
          <a:prstGeom prst="rect">
            <a:avLst/>
          </a:prstGeom>
          <a:noFill/>
        </p:spPr>
        <p:txBody>
          <a:bodyPr wrap="square" rtlCol="0">
            <a:spAutoFit/>
          </a:bodyPr>
          <a:lstStyle/>
          <a:p>
            <a:r>
              <a:rPr lang="en-US" sz="6600" dirty="0" smtClean="0">
                <a:solidFill>
                  <a:srgbClr val="E7E6E6">
                    <a:lumMod val="90000"/>
                  </a:srgbClr>
                </a:solidFill>
                <a:latin typeface="Agency FB" panose="020B0503020202020204" pitchFamily="34" charset="0"/>
              </a:rPr>
              <a:t>Thank You</a:t>
            </a:r>
            <a:endParaRPr lang="en-US" sz="6600" dirty="0">
              <a:solidFill>
                <a:srgbClr val="E7E6E6">
                  <a:lumMod val="90000"/>
                </a:srgbClr>
              </a:solidFill>
              <a:latin typeface="Agency FB" panose="020B0503020202020204" pitchFamily="34" charset="0"/>
            </a:endParaRPr>
          </a:p>
        </p:txBody>
      </p:sp>
      <p:sp>
        <p:nvSpPr>
          <p:cNvPr id="6" name="TextBox 5">
            <a:extLst>
              <a:ext uri="{FF2B5EF4-FFF2-40B4-BE49-F238E27FC236}">
                <a16:creationId xmlns:a16="http://schemas.microsoft.com/office/drawing/2014/main" xmlns="" id="{DCA682D0-AA33-8831-1C46-C20204A64F25}"/>
              </a:ext>
            </a:extLst>
          </p:cNvPr>
          <p:cNvSpPr txBox="1"/>
          <p:nvPr/>
        </p:nvSpPr>
        <p:spPr>
          <a:xfrm>
            <a:off x="6527482" y="3198187"/>
            <a:ext cx="2498822" cy="1077218"/>
          </a:xfrm>
          <a:prstGeom prst="rect">
            <a:avLst/>
          </a:prstGeom>
          <a:noFill/>
        </p:spPr>
        <p:txBody>
          <a:bodyPr wrap="square" rtlCol="0">
            <a:spAutoFit/>
          </a:bodyPr>
          <a:lstStyle/>
          <a:p>
            <a:endParaRPr lang="en-US" sz="2800" b="1" dirty="0">
              <a:solidFill>
                <a:srgbClr val="202124"/>
              </a:solidFill>
              <a:latin typeface="zeitung"/>
            </a:endParaRPr>
          </a:p>
          <a:p>
            <a:endParaRPr lang="en-US" b="1" dirty="0">
              <a:solidFill>
                <a:srgbClr val="202124"/>
              </a:solidFill>
              <a:latin typeface="zeitung"/>
            </a:endParaRPr>
          </a:p>
          <a:p>
            <a:endParaRPr lang="en-US" dirty="0">
              <a:solidFill>
                <a:prstClr val="black"/>
              </a:solidFill>
            </a:endParaRPr>
          </a:p>
        </p:txBody>
      </p:sp>
    </p:spTree>
    <p:extLst>
      <p:ext uri="{BB962C8B-B14F-4D97-AF65-F5344CB8AC3E}">
        <p14:creationId xmlns:p14="http://schemas.microsoft.com/office/powerpoint/2010/main" val="343559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414433" y="0"/>
            <a:ext cx="3363132" cy="769441"/>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Intro</a:t>
            </a:r>
          </a:p>
        </p:txBody>
      </p:sp>
      <p:sp>
        <p:nvSpPr>
          <p:cNvPr id="6" name="TextBox 5">
            <a:extLst>
              <a:ext uri="{FF2B5EF4-FFF2-40B4-BE49-F238E27FC236}">
                <a16:creationId xmlns:a16="http://schemas.microsoft.com/office/drawing/2014/main" xmlns="" id="{0D84179B-D273-8BCC-D496-76AD99C388E3}"/>
              </a:ext>
            </a:extLst>
          </p:cNvPr>
          <p:cNvSpPr txBox="1"/>
          <p:nvPr/>
        </p:nvSpPr>
        <p:spPr>
          <a:xfrm>
            <a:off x="271668" y="1460955"/>
            <a:ext cx="11648661" cy="4862870"/>
          </a:xfrm>
          <a:prstGeom prst="rect">
            <a:avLst/>
          </a:prstGeom>
          <a:noFill/>
        </p:spPr>
        <p:txBody>
          <a:bodyPr wrap="square" rtlCol="0">
            <a:spAutoFit/>
          </a:bodyPr>
          <a:lstStyle/>
          <a:p>
            <a:r>
              <a:rPr lang="en-US" sz="2400" b="1" i="0" dirty="0">
                <a:solidFill>
                  <a:srgbClr val="202124"/>
                </a:solidFill>
                <a:effectLst/>
                <a:latin typeface="zeitung"/>
              </a:rPr>
              <a:t>Electric Vehicle Population Data Analysis</a:t>
            </a:r>
          </a:p>
          <a:p>
            <a:endParaRPr lang="en-US" sz="2400" b="1" dirty="0">
              <a:solidFill>
                <a:srgbClr val="202124"/>
              </a:solidFill>
              <a:latin typeface="zeitung"/>
            </a:endParaRPr>
          </a:p>
          <a:p>
            <a:r>
              <a:rPr lang="en-US" sz="2400" b="1" i="0" dirty="0">
                <a:solidFill>
                  <a:srgbClr val="202124"/>
                </a:solidFill>
                <a:effectLst/>
                <a:latin typeface="zeitung"/>
              </a:rPr>
              <a:t>[Washington US]</a:t>
            </a:r>
          </a:p>
          <a:p>
            <a:endParaRPr lang="en-US" dirty="0"/>
          </a:p>
          <a:p>
            <a:endParaRPr lang="en-US" sz="2000" dirty="0" smtClean="0">
              <a:solidFill>
                <a:srgbClr val="5F6368"/>
              </a:solidFill>
              <a:latin typeface="Inter"/>
            </a:endParaRPr>
          </a:p>
          <a:p>
            <a:r>
              <a:rPr lang="en-US" sz="2000" dirty="0">
                <a:solidFill>
                  <a:srgbClr val="3C4043"/>
                </a:solidFill>
                <a:latin typeface="Inter"/>
              </a:rPr>
              <a:t>Objective: To Analyze EV growth and distribution in Washington, US. </a:t>
            </a:r>
          </a:p>
          <a:p>
            <a:endParaRPr lang="en-US" sz="2000" dirty="0">
              <a:solidFill>
                <a:srgbClr val="5F6368"/>
              </a:solidFill>
              <a:latin typeface="Inter"/>
            </a:endParaRPr>
          </a:p>
          <a:p>
            <a:r>
              <a:rPr lang="en-US" sz="2000" b="0" i="0" dirty="0">
                <a:solidFill>
                  <a:srgbClr val="3C4043"/>
                </a:solidFill>
                <a:effectLst/>
                <a:latin typeface="Inter"/>
              </a:rPr>
              <a:t>This dataset shows the Battery Electric Vehicles (BEVs) and Plug-in Hybrid Electric Vehicles (PHEVs) that are currently registered through the Washington State Department of Licensing (DOL) as of February 28, 2023.</a:t>
            </a:r>
          </a:p>
          <a:p>
            <a:endParaRPr lang="en-US" sz="2000" dirty="0">
              <a:solidFill>
                <a:srgbClr val="3C4043"/>
              </a:solidFill>
              <a:latin typeface="Inter"/>
            </a:endParaRPr>
          </a:p>
          <a:p>
            <a:endParaRPr lang="en-US" sz="2000" dirty="0">
              <a:solidFill>
                <a:srgbClr val="5F6368"/>
              </a:solidFill>
              <a:latin typeface="Inter"/>
            </a:endParaRPr>
          </a:p>
          <a:p>
            <a:r>
              <a:rPr lang="en-US" sz="2000" dirty="0">
                <a:solidFill>
                  <a:srgbClr val="5F6368"/>
                </a:solidFill>
                <a:latin typeface="Inter"/>
              </a:rPr>
              <a:t>Source : Kaggle</a:t>
            </a:r>
          </a:p>
          <a:p>
            <a:endParaRPr lang="en-US" sz="2000" dirty="0">
              <a:solidFill>
                <a:srgbClr val="5F6368"/>
              </a:solidFill>
              <a:latin typeface="Inter"/>
            </a:endParaRPr>
          </a:p>
          <a:p>
            <a:r>
              <a:rPr lang="en-US" sz="2000" dirty="0">
                <a:solidFill>
                  <a:srgbClr val="5F6368"/>
                </a:solidFill>
                <a:latin typeface="Inter"/>
              </a:rPr>
              <a:t>Tool : Jupyter Notebook</a:t>
            </a:r>
          </a:p>
        </p:txBody>
      </p:sp>
    </p:spTree>
    <p:extLst>
      <p:ext uri="{BB962C8B-B14F-4D97-AF65-F5344CB8AC3E}">
        <p14:creationId xmlns:p14="http://schemas.microsoft.com/office/powerpoint/2010/main" val="24570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044474" y="0"/>
            <a:ext cx="3363132" cy="1046440"/>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Methodology</a:t>
            </a:r>
            <a:r>
              <a:rPr lang="en-US" sz="3600" dirty="0">
                <a:solidFill>
                  <a:schemeClr val="bg2">
                    <a:lumMod val="90000"/>
                  </a:schemeClr>
                </a:solidFill>
                <a:latin typeface="Agency FB" panose="020B0503020202020204" pitchFamily="34" charset="0"/>
              </a:rPr>
              <a:t> </a:t>
            </a:r>
            <a:endParaRPr lang="en-US" sz="1800" dirty="0">
              <a:solidFill>
                <a:schemeClr val="bg2">
                  <a:lumMod val="90000"/>
                </a:schemeClr>
              </a:solidFill>
              <a:latin typeface="Agency FB" panose="020B0503020202020204" pitchFamily="34" charset="0"/>
            </a:endParaRPr>
          </a:p>
          <a:p>
            <a:endParaRPr lang="en-US" dirty="0"/>
          </a:p>
        </p:txBody>
      </p:sp>
      <p:cxnSp>
        <p:nvCxnSpPr>
          <p:cNvPr id="2" name="Straight Connector 1">
            <a:extLst>
              <a:ext uri="{FF2B5EF4-FFF2-40B4-BE49-F238E27FC236}">
                <a16:creationId xmlns:a16="http://schemas.microsoft.com/office/drawing/2014/main" xmlns="" id="{745F83F2-B099-71FD-6CFD-0BEADEEC2A91}"/>
              </a:ext>
            </a:extLst>
          </p:cNvPr>
          <p:cNvCxnSpPr>
            <a:cxnSpLocks/>
          </p:cNvCxnSpPr>
          <p:nvPr/>
        </p:nvCxnSpPr>
        <p:spPr>
          <a:xfrm flipV="1">
            <a:off x="3941122" y="1739109"/>
            <a:ext cx="0" cy="11580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98AA05FC-7095-9F86-F855-CA00AA4D174E}"/>
              </a:ext>
            </a:extLst>
          </p:cNvPr>
          <p:cNvCxnSpPr>
            <a:cxnSpLocks/>
          </p:cNvCxnSpPr>
          <p:nvPr/>
        </p:nvCxnSpPr>
        <p:spPr>
          <a:xfrm>
            <a:off x="3331522" y="1736729"/>
            <a:ext cx="62865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75B9B37F-7DCC-D297-3EA1-5670AA311E1F}"/>
              </a:ext>
            </a:extLst>
          </p:cNvPr>
          <p:cNvCxnSpPr>
            <a:cxnSpLocks/>
          </p:cNvCxnSpPr>
          <p:nvPr/>
        </p:nvCxnSpPr>
        <p:spPr>
          <a:xfrm flipV="1">
            <a:off x="6216918" y="3396459"/>
            <a:ext cx="749187" cy="2380"/>
          </a:xfrm>
          <a:prstGeom prst="line">
            <a:avLst/>
          </a:prstGeom>
          <a:ln w="38100">
            <a:solidFill>
              <a:srgbClr val="FEC63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B5CC4AA-D06B-4247-BCE6-6284005B027D}"/>
              </a:ext>
            </a:extLst>
          </p:cNvPr>
          <p:cNvCxnSpPr>
            <a:cxnSpLocks/>
          </p:cNvCxnSpPr>
          <p:nvPr/>
        </p:nvCxnSpPr>
        <p:spPr>
          <a:xfrm flipV="1">
            <a:off x="7499731" y="1739109"/>
            <a:ext cx="0" cy="1158083"/>
          </a:xfrm>
          <a:prstGeom prst="line">
            <a:avLst/>
          </a:prstGeom>
          <a:ln w="38100">
            <a:solidFill>
              <a:srgbClr val="FEC63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CCCDD36-3E4B-6188-B43E-170E7E6531FB}"/>
              </a:ext>
            </a:extLst>
          </p:cNvPr>
          <p:cNvCxnSpPr>
            <a:cxnSpLocks/>
          </p:cNvCxnSpPr>
          <p:nvPr/>
        </p:nvCxnSpPr>
        <p:spPr>
          <a:xfrm>
            <a:off x="7505620" y="1736729"/>
            <a:ext cx="628650" cy="0"/>
          </a:xfrm>
          <a:prstGeom prst="line">
            <a:avLst/>
          </a:prstGeom>
          <a:ln w="38100">
            <a:solidFill>
              <a:srgbClr val="FEC63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7CDE417B-07F0-D246-23E4-4B972D3A595D}"/>
              </a:ext>
            </a:extLst>
          </p:cNvPr>
          <p:cNvCxnSpPr>
            <a:cxnSpLocks/>
          </p:cNvCxnSpPr>
          <p:nvPr/>
        </p:nvCxnSpPr>
        <p:spPr>
          <a:xfrm flipV="1">
            <a:off x="4432000" y="3396459"/>
            <a:ext cx="749187" cy="2380"/>
          </a:xfrm>
          <a:prstGeom prst="line">
            <a:avLst/>
          </a:prstGeom>
          <a:ln w="38100">
            <a:solidFill>
              <a:srgbClr val="52CBBE"/>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226FB38-90E1-0448-2588-936035ECB897}"/>
              </a:ext>
            </a:extLst>
          </p:cNvPr>
          <p:cNvCxnSpPr>
            <a:cxnSpLocks/>
          </p:cNvCxnSpPr>
          <p:nvPr/>
        </p:nvCxnSpPr>
        <p:spPr>
          <a:xfrm flipV="1">
            <a:off x="5726040" y="3862549"/>
            <a:ext cx="0" cy="1158083"/>
          </a:xfrm>
          <a:prstGeom prst="line">
            <a:avLst/>
          </a:prstGeom>
          <a:ln w="38100">
            <a:solidFill>
              <a:srgbClr val="52CBBE"/>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C973E932-21E8-F7B7-C249-DC906CEE87FE}"/>
              </a:ext>
            </a:extLst>
          </p:cNvPr>
          <p:cNvSpPr/>
          <p:nvPr/>
        </p:nvSpPr>
        <p:spPr>
          <a:xfrm>
            <a:off x="3417247" y="2872584"/>
            <a:ext cx="1047750" cy="1047750"/>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xmlns="" id="{F193EF6A-8DC3-5759-D57D-C668F941EA81}"/>
              </a:ext>
            </a:extLst>
          </p:cNvPr>
          <p:cNvSpPr/>
          <p:nvPr/>
        </p:nvSpPr>
        <p:spPr>
          <a:xfrm>
            <a:off x="5202165" y="2872584"/>
            <a:ext cx="1047750" cy="1047750"/>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D37E1D65-0A95-9C60-D2B5-5B669BC7127A}"/>
              </a:ext>
            </a:extLst>
          </p:cNvPr>
          <p:cNvSpPr/>
          <p:nvPr/>
        </p:nvSpPr>
        <p:spPr>
          <a:xfrm>
            <a:off x="6975856" y="2872584"/>
            <a:ext cx="1047750" cy="1047750"/>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A25B3669-E58F-6F27-A611-8EE67588E099}"/>
              </a:ext>
            </a:extLst>
          </p:cNvPr>
          <p:cNvSpPr txBox="1"/>
          <p:nvPr/>
        </p:nvSpPr>
        <p:spPr>
          <a:xfrm>
            <a:off x="3620908" y="2983709"/>
            <a:ext cx="640428" cy="830997"/>
          </a:xfrm>
          <a:prstGeom prst="rect">
            <a:avLst/>
          </a:prstGeom>
          <a:noFill/>
        </p:spPr>
        <p:txBody>
          <a:bodyPr wrap="square" rtlCol="0">
            <a:spAutoFit/>
          </a:bodyPr>
          <a:lstStyle/>
          <a:p>
            <a:pPr algn="ctr"/>
            <a:r>
              <a:rPr lang="en-US" sz="4800" b="1" dirty="0">
                <a:solidFill>
                  <a:schemeClr val="accent6">
                    <a:lumMod val="75000"/>
                  </a:schemeClr>
                </a:solidFill>
                <a:latin typeface="Tw Cen MT" panose="020B0602020104020603" pitchFamily="34" charset="0"/>
              </a:rPr>
              <a:t>1</a:t>
            </a:r>
          </a:p>
        </p:txBody>
      </p:sp>
      <p:sp>
        <p:nvSpPr>
          <p:cNvPr id="15" name="TextBox 14">
            <a:extLst>
              <a:ext uri="{FF2B5EF4-FFF2-40B4-BE49-F238E27FC236}">
                <a16:creationId xmlns:a16="http://schemas.microsoft.com/office/drawing/2014/main" xmlns="" id="{76C6DBAC-4946-C764-8507-FDF53727DA07}"/>
              </a:ext>
            </a:extLst>
          </p:cNvPr>
          <p:cNvSpPr txBox="1"/>
          <p:nvPr/>
        </p:nvSpPr>
        <p:spPr>
          <a:xfrm>
            <a:off x="5405826" y="2983709"/>
            <a:ext cx="640428" cy="830997"/>
          </a:xfrm>
          <a:prstGeom prst="rect">
            <a:avLst/>
          </a:prstGeom>
          <a:noFill/>
        </p:spPr>
        <p:txBody>
          <a:bodyPr wrap="square" rtlCol="0">
            <a:spAutoFit/>
          </a:bodyPr>
          <a:lstStyle/>
          <a:p>
            <a:pPr algn="ctr"/>
            <a:r>
              <a:rPr lang="en-US" sz="4800" b="1" dirty="0">
                <a:solidFill>
                  <a:srgbClr val="00B0F0"/>
                </a:solidFill>
                <a:latin typeface="Tw Cen MT" panose="020B0602020104020603" pitchFamily="34" charset="0"/>
              </a:rPr>
              <a:t>2</a:t>
            </a:r>
          </a:p>
        </p:txBody>
      </p:sp>
      <p:sp>
        <p:nvSpPr>
          <p:cNvPr id="16" name="TextBox 15">
            <a:extLst>
              <a:ext uri="{FF2B5EF4-FFF2-40B4-BE49-F238E27FC236}">
                <a16:creationId xmlns:a16="http://schemas.microsoft.com/office/drawing/2014/main" xmlns="" id="{EF6C25FC-6009-0B0A-5DC0-F2AED5929101}"/>
              </a:ext>
            </a:extLst>
          </p:cNvPr>
          <p:cNvSpPr txBox="1"/>
          <p:nvPr/>
        </p:nvSpPr>
        <p:spPr>
          <a:xfrm>
            <a:off x="7179517" y="2983709"/>
            <a:ext cx="640428" cy="830997"/>
          </a:xfrm>
          <a:prstGeom prst="rect">
            <a:avLst/>
          </a:prstGeom>
          <a:noFill/>
        </p:spPr>
        <p:txBody>
          <a:bodyPr wrap="square" rtlCol="0">
            <a:spAutoFit/>
          </a:bodyPr>
          <a:lstStyle/>
          <a:p>
            <a:pPr algn="ctr"/>
            <a:r>
              <a:rPr lang="en-US" sz="4800" b="1" dirty="0">
                <a:solidFill>
                  <a:srgbClr val="FFC000"/>
                </a:solidFill>
                <a:latin typeface="Tw Cen MT" panose="020B0602020104020603" pitchFamily="34" charset="0"/>
              </a:rPr>
              <a:t>3</a:t>
            </a:r>
          </a:p>
        </p:txBody>
      </p:sp>
      <p:sp>
        <p:nvSpPr>
          <p:cNvPr id="27" name="Rectangle 26">
            <a:extLst>
              <a:ext uri="{FF2B5EF4-FFF2-40B4-BE49-F238E27FC236}">
                <a16:creationId xmlns:a16="http://schemas.microsoft.com/office/drawing/2014/main" xmlns="" id="{8D14EA3C-AA3C-619D-3A98-0D7BE1D7328A}"/>
              </a:ext>
            </a:extLst>
          </p:cNvPr>
          <p:cNvSpPr/>
          <p:nvPr/>
        </p:nvSpPr>
        <p:spPr>
          <a:xfrm>
            <a:off x="318052" y="1152939"/>
            <a:ext cx="2992478" cy="3260035"/>
          </a:xfrm>
          <a:prstGeom prst="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n>
                <a:solidFill>
                  <a:schemeClr val="tx1">
                    <a:lumMod val="50000"/>
                    <a:lumOff val="50000"/>
                  </a:schemeClr>
                </a:solidFill>
              </a:ln>
            </a:endParaRPr>
          </a:p>
          <a:p>
            <a:pPr algn="ctr"/>
            <a:r>
              <a:rPr lang="en-US" sz="2400" u="sng" dirty="0">
                <a:solidFill>
                  <a:schemeClr val="bg2">
                    <a:lumMod val="25000"/>
                  </a:schemeClr>
                </a:solidFill>
              </a:rPr>
              <a:t>Collecting Data</a:t>
            </a:r>
          </a:p>
          <a:p>
            <a:pPr algn="ctr"/>
            <a:endParaRPr lang="en-US" sz="2000" u="sng" dirty="0">
              <a:solidFill>
                <a:schemeClr val="bg2">
                  <a:lumMod val="25000"/>
                </a:schemeClr>
              </a:solidFill>
            </a:endParaRPr>
          </a:p>
          <a:p>
            <a:pPr algn="ctr"/>
            <a:r>
              <a:rPr lang="en-US" sz="2000" dirty="0">
                <a:solidFill>
                  <a:schemeClr val="bg2">
                    <a:lumMod val="25000"/>
                  </a:schemeClr>
                </a:solidFill>
              </a:rPr>
              <a:t>Procurement or creation of Dataset for given problem. This dataset was procured from Kaggle as a raw dataset. </a:t>
            </a:r>
          </a:p>
        </p:txBody>
      </p:sp>
      <p:sp>
        <p:nvSpPr>
          <p:cNvPr id="28" name="Rectangle 27">
            <a:extLst>
              <a:ext uri="{FF2B5EF4-FFF2-40B4-BE49-F238E27FC236}">
                <a16:creationId xmlns:a16="http://schemas.microsoft.com/office/drawing/2014/main" xmlns="" id="{1AADCA48-E811-0D93-9B36-154098EF0396}"/>
              </a:ext>
            </a:extLst>
          </p:cNvPr>
          <p:cNvSpPr/>
          <p:nvPr/>
        </p:nvSpPr>
        <p:spPr>
          <a:xfrm>
            <a:off x="2272592" y="5021880"/>
            <a:ext cx="6906896" cy="1477428"/>
          </a:xfrm>
          <a:prstGeom prst="rect">
            <a:avLst/>
          </a:prstGeom>
          <a:ln w="571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u="sng" dirty="0"/>
          </a:p>
          <a:p>
            <a:pPr algn="ctr"/>
            <a:r>
              <a:rPr lang="en-US" sz="2400" u="sng" dirty="0">
                <a:solidFill>
                  <a:schemeClr val="bg2">
                    <a:lumMod val="25000"/>
                  </a:schemeClr>
                </a:solidFill>
              </a:rPr>
              <a:t>Data Cleaning</a:t>
            </a:r>
          </a:p>
          <a:p>
            <a:pPr algn="ctr"/>
            <a:r>
              <a:rPr lang="en-US" sz="2000" dirty="0">
                <a:solidFill>
                  <a:schemeClr val="bg2">
                    <a:lumMod val="25000"/>
                  </a:schemeClr>
                </a:solidFill>
              </a:rPr>
              <a:t>Cleaning the data and preparing it to be taken into Analysis and visualization by making appropriate changes. </a:t>
            </a:r>
          </a:p>
          <a:p>
            <a:pPr algn="ctr"/>
            <a:endParaRPr lang="en-US" sz="2400" u="sng" dirty="0"/>
          </a:p>
          <a:p>
            <a:pPr algn="ctr"/>
            <a:endParaRPr lang="en-US" sz="2400" u="sng" dirty="0"/>
          </a:p>
        </p:txBody>
      </p:sp>
      <p:sp>
        <p:nvSpPr>
          <p:cNvPr id="30" name="Rectangle 29">
            <a:extLst>
              <a:ext uri="{FF2B5EF4-FFF2-40B4-BE49-F238E27FC236}">
                <a16:creationId xmlns:a16="http://schemas.microsoft.com/office/drawing/2014/main" xmlns="" id="{592164EC-4554-4A53-B489-6907C3DE65C8}"/>
              </a:ext>
            </a:extLst>
          </p:cNvPr>
          <p:cNvSpPr/>
          <p:nvPr/>
        </p:nvSpPr>
        <p:spPr>
          <a:xfrm>
            <a:off x="8134270" y="1070521"/>
            <a:ext cx="2992478" cy="3260035"/>
          </a:xfrm>
          <a:prstGeom prst="rect">
            <a:avLst/>
          </a:prstGeom>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n>
                <a:solidFill>
                  <a:schemeClr val="tx1">
                    <a:lumMod val="50000"/>
                    <a:lumOff val="50000"/>
                  </a:schemeClr>
                </a:solidFill>
              </a:ln>
            </a:endParaRPr>
          </a:p>
          <a:p>
            <a:pPr algn="ctr"/>
            <a:r>
              <a:rPr lang="en-US" sz="2400" u="sng" dirty="0">
                <a:solidFill>
                  <a:schemeClr val="bg2">
                    <a:lumMod val="25000"/>
                  </a:schemeClr>
                </a:solidFill>
              </a:rPr>
              <a:t>Data Analysis</a:t>
            </a:r>
          </a:p>
          <a:p>
            <a:pPr algn="ctr"/>
            <a:endParaRPr lang="en-US" sz="2400" u="sng" dirty="0">
              <a:solidFill>
                <a:schemeClr val="bg2">
                  <a:lumMod val="25000"/>
                </a:schemeClr>
              </a:solidFill>
            </a:endParaRPr>
          </a:p>
          <a:p>
            <a:pPr algn="ctr"/>
            <a:r>
              <a:rPr lang="en-US" sz="2000" dirty="0">
                <a:solidFill>
                  <a:schemeClr val="bg2">
                    <a:lumMod val="25000"/>
                  </a:schemeClr>
                </a:solidFill>
              </a:rPr>
              <a:t>Analyzing the data using Python libraries such as Numpy, Pandas and Matplotlib to be visualized into graphs.</a:t>
            </a:r>
          </a:p>
        </p:txBody>
      </p:sp>
    </p:spTree>
    <p:extLst>
      <p:ext uri="{BB962C8B-B14F-4D97-AF65-F5344CB8AC3E}">
        <p14:creationId xmlns:p14="http://schemas.microsoft.com/office/powerpoint/2010/main" val="19752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childTnLst>
                          </p:cTn>
                        </p:par>
                        <p:par>
                          <p:cTn id="14" fill="hold">
                            <p:stCondLst>
                              <p:cond delay="75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250"/>
                                        <p:tgtEl>
                                          <p:spTgt spid="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25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250"/>
                                        <p:tgtEl>
                                          <p:spTgt spid="8"/>
                                        </p:tgtEl>
                                      </p:cBhvr>
                                    </p:animEffect>
                                  </p:childTnLst>
                                </p:cTn>
                              </p:par>
                            </p:childTnLst>
                          </p:cTn>
                        </p:par>
                        <p:par>
                          <p:cTn id="27" fill="hold">
                            <p:stCondLst>
                              <p:cond delay="250"/>
                            </p:stCondLst>
                            <p:childTnLst>
                              <p:par>
                                <p:cTn id="28" presetID="53" presetClass="entr" presetSubtype="16"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750"/>
                            </p:stCondLst>
                            <p:childTnLst>
                              <p:par>
                                <p:cTn id="34" presetID="10"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250"/>
                                        <p:tgtEl>
                                          <p:spTgt spid="15"/>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25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250"/>
                                        <p:tgtEl>
                                          <p:spTgt spid="5"/>
                                        </p:tgtEl>
                                      </p:cBhvr>
                                    </p:animEffect>
                                  </p:childTnLst>
                                </p:cTn>
                              </p:par>
                            </p:childTnLst>
                          </p:cTn>
                        </p:par>
                        <p:par>
                          <p:cTn id="46" fill="hold">
                            <p:stCondLst>
                              <p:cond delay="25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75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250"/>
                                        <p:tgtEl>
                                          <p:spTgt spid="6"/>
                                        </p:tgtEl>
                                      </p:cBhvr>
                                    </p:animEffect>
                                  </p:childTnLst>
                                </p:cTn>
                              </p:par>
                            </p:childTnLst>
                          </p:cTn>
                        </p:par>
                        <p:par>
                          <p:cTn id="60" fill="hold">
                            <p:stCondLst>
                              <p:cond delay="1250"/>
                            </p:stCondLst>
                            <p:childTnLst>
                              <p:par>
                                <p:cTn id="61" presetID="22" presetClass="entr" presetSubtype="2"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right)">
                                      <p:cBhvr>
                                        <p:cTn id="6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381878" y="0"/>
            <a:ext cx="3363132" cy="769441"/>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Analysis</a:t>
            </a:r>
            <a:endParaRPr lang="en-US" sz="3600" dirty="0">
              <a:solidFill>
                <a:schemeClr val="bg2">
                  <a:lumMod val="90000"/>
                </a:schemeClr>
              </a:solidFill>
              <a:latin typeface="Agency FB" panose="020B0503020202020204" pitchFamily="34" charset="0"/>
            </a:endParaRPr>
          </a:p>
        </p:txBody>
      </p:sp>
      <p:pic>
        <p:nvPicPr>
          <p:cNvPr id="2" name="Picture 1"/>
          <p:cNvPicPr>
            <a:picLocks noChangeAspect="1"/>
          </p:cNvPicPr>
          <p:nvPr/>
        </p:nvPicPr>
        <p:blipFill>
          <a:blip r:embed="rId2"/>
          <a:stretch>
            <a:fillRect/>
          </a:stretch>
        </p:blipFill>
        <p:spPr>
          <a:xfrm>
            <a:off x="6504632" y="974049"/>
            <a:ext cx="4893681" cy="4016242"/>
          </a:xfrm>
          <a:prstGeom prst="rect">
            <a:avLst/>
          </a:prstGeom>
        </p:spPr>
      </p:pic>
      <p:pic>
        <p:nvPicPr>
          <p:cNvPr id="4" name="Picture 3"/>
          <p:cNvPicPr>
            <a:picLocks noChangeAspect="1"/>
          </p:cNvPicPr>
          <p:nvPr/>
        </p:nvPicPr>
        <p:blipFill>
          <a:blip r:embed="rId3"/>
          <a:stretch>
            <a:fillRect/>
          </a:stretch>
        </p:blipFill>
        <p:spPr>
          <a:xfrm>
            <a:off x="6504632" y="5299904"/>
            <a:ext cx="4893681" cy="5429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93" y="974050"/>
            <a:ext cx="4784427" cy="4034954"/>
          </a:xfrm>
          <a:prstGeom prst="rect">
            <a:avLst/>
          </a:prstGeom>
        </p:spPr>
      </p:pic>
      <p:pic>
        <p:nvPicPr>
          <p:cNvPr id="7" name="Picture 6"/>
          <p:cNvPicPr>
            <a:picLocks noChangeAspect="1"/>
          </p:cNvPicPr>
          <p:nvPr/>
        </p:nvPicPr>
        <p:blipFill>
          <a:blip r:embed="rId5"/>
          <a:stretch>
            <a:fillRect/>
          </a:stretch>
        </p:blipFill>
        <p:spPr>
          <a:xfrm>
            <a:off x="231193" y="5299903"/>
            <a:ext cx="4784428" cy="542925"/>
          </a:xfrm>
          <a:prstGeom prst="rect">
            <a:avLst/>
          </a:prstGeom>
        </p:spPr>
      </p:pic>
    </p:spTree>
    <p:extLst>
      <p:ext uri="{BB962C8B-B14F-4D97-AF65-F5344CB8AC3E}">
        <p14:creationId xmlns:p14="http://schemas.microsoft.com/office/powerpoint/2010/main" val="133870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562946" y="0"/>
            <a:ext cx="3363132" cy="769441"/>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Analysis</a:t>
            </a:r>
            <a:endParaRPr lang="en-US" sz="3600" dirty="0">
              <a:solidFill>
                <a:schemeClr val="bg2">
                  <a:lumMod val="90000"/>
                </a:schemeClr>
              </a:solidFill>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6" y="1131542"/>
            <a:ext cx="5715047" cy="37120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152" y="1131543"/>
            <a:ext cx="5292034" cy="3712062"/>
          </a:xfrm>
          <a:prstGeom prst="rect">
            <a:avLst/>
          </a:prstGeom>
        </p:spPr>
      </p:pic>
      <p:pic>
        <p:nvPicPr>
          <p:cNvPr id="7" name="Picture 6"/>
          <p:cNvPicPr>
            <a:picLocks noChangeAspect="1"/>
          </p:cNvPicPr>
          <p:nvPr/>
        </p:nvPicPr>
        <p:blipFill>
          <a:blip r:embed="rId4"/>
          <a:stretch>
            <a:fillRect/>
          </a:stretch>
        </p:blipFill>
        <p:spPr>
          <a:xfrm>
            <a:off x="224026" y="5445188"/>
            <a:ext cx="5715047" cy="476250"/>
          </a:xfrm>
          <a:prstGeom prst="rect">
            <a:avLst/>
          </a:prstGeom>
        </p:spPr>
      </p:pic>
      <p:pic>
        <p:nvPicPr>
          <p:cNvPr id="8" name="Picture 7"/>
          <p:cNvPicPr>
            <a:picLocks noChangeAspect="1"/>
          </p:cNvPicPr>
          <p:nvPr/>
        </p:nvPicPr>
        <p:blipFill>
          <a:blip r:embed="rId5"/>
          <a:stretch>
            <a:fillRect/>
          </a:stretch>
        </p:blipFill>
        <p:spPr>
          <a:xfrm>
            <a:off x="6799152" y="5378513"/>
            <a:ext cx="5292034" cy="542925"/>
          </a:xfrm>
          <a:prstGeom prst="rect">
            <a:avLst/>
          </a:prstGeom>
        </p:spPr>
      </p:pic>
    </p:spTree>
    <p:extLst>
      <p:ext uri="{BB962C8B-B14F-4D97-AF65-F5344CB8AC3E}">
        <p14:creationId xmlns:p14="http://schemas.microsoft.com/office/powerpoint/2010/main" val="10788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554196" y="0"/>
            <a:ext cx="3363132" cy="769441"/>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Analysis</a:t>
            </a:r>
            <a:endParaRPr lang="en-US" sz="3600" dirty="0">
              <a:solidFill>
                <a:schemeClr val="bg2">
                  <a:lumMod val="90000"/>
                </a:schemeClr>
              </a:solidFill>
              <a:latin typeface="Agency FB" panose="020B0503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812" y="881989"/>
            <a:ext cx="10058400" cy="4740787"/>
          </a:xfrm>
          <a:prstGeom prst="rect">
            <a:avLst/>
          </a:prstGeom>
        </p:spPr>
      </p:pic>
      <p:pic>
        <p:nvPicPr>
          <p:cNvPr id="4" name="Picture 3"/>
          <p:cNvPicPr>
            <a:picLocks noChangeAspect="1"/>
          </p:cNvPicPr>
          <p:nvPr/>
        </p:nvPicPr>
        <p:blipFill>
          <a:blip r:embed="rId3"/>
          <a:stretch>
            <a:fillRect/>
          </a:stretch>
        </p:blipFill>
        <p:spPr>
          <a:xfrm>
            <a:off x="2592356" y="5735324"/>
            <a:ext cx="7496175" cy="276225"/>
          </a:xfrm>
          <a:prstGeom prst="rect">
            <a:avLst/>
          </a:prstGeom>
        </p:spPr>
      </p:pic>
      <p:sp>
        <p:nvSpPr>
          <p:cNvPr id="6" name="TextBox 5"/>
          <p:cNvSpPr txBox="1"/>
          <p:nvPr/>
        </p:nvSpPr>
        <p:spPr>
          <a:xfrm>
            <a:off x="1892174" y="6365557"/>
            <a:ext cx="9906942" cy="492443"/>
          </a:xfrm>
          <a:prstGeom prst="rect">
            <a:avLst/>
          </a:prstGeom>
          <a:noFill/>
        </p:spPr>
        <p:txBody>
          <a:bodyPr wrap="square" rtlCol="0">
            <a:spAutoFit/>
          </a:bodyPr>
          <a:lstStyle/>
          <a:p>
            <a:r>
              <a:rPr lang="en-US" sz="800" dirty="0" smtClean="0"/>
              <a:t>**Electric </a:t>
            </a:r>
            <a:r>
              <a:rPr lang="en-US" sz="800" dirty="0"/>
              <a:t>Range is no longer maintained for Battery Electric Vehicles (BEV) because new BEVs have an electric range of 30 miles or more. Zero (0) will be entered where the electric range has not been researched.</a:t>
            </a:r>
          </a:p>
          <a:p>
            <a:endParaRPr lang="en-IN" dirty="0"/>
          </a:p>
        </p:txBody>
      </p:sp>
    </p:spTree>
    <p:extLst>
      <p:ext uri="{BB962C8B-B14F-4D97-AF65-F5344CB8AC3E}">
        <p14:creationId xmlns:p14="http://schemas.microsoft.com/office/powerpoint/2010/main" val="115684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Implementation</a:t>
            </a:r>
            <a:endParaRPr lang="en-IN" b="1" dirty="0"/>
          </a:p>
        </p:txBody>
      </p:sp>
      <p:sp>
        <p:nvSpPr>
          <p:cNvPr id="3" name="Content Placeholder 2"/>
          <p:cNvSpPr>
            <a:spLocks noGrp="1"/>
          </p:cNvSpPr>
          <p:nvPr>
            <p:ph sz="half" idx="1"/>
          </p:nvPr>
        </p:nvSpPr>
        <p:spPr>
          <a:xfrm>
            <a:off x="125128" y="1690688"/>
            <a:ext cx="5894672" cy="4486275"/>
          </a:xfrm>
        </p:spPr>
        <p:txBody>
          <a:bodyPr/>
          <a:lstStyle/>
          <a:p>
            <a:r>
              <a:rPr lang="en-US" dirty="0"/>
              <a:t>We used Linear Regression  Model to find out the accuracy of sales data </a:t>
            </a:r>
            <a:r>
              <a:rPr lang="en-US" dirty="0" smtClean="0"/>
              <a:t>prediction</a:t>
            </a:r>
          </a:p>
          <a:p>
            <a:endParaRPr lang="en-US" dirty="0"/>
          </a:p>
          <a:p>
            <a:endParaRPr lang="en-IN" dirty="0"/>
          </a:p>
        </p:txBody>
      </p:sp>
      <p:sp>
        <p:nvSpPr>
          <p:cNvPr id="6" name="Content Placeholder 5"/>
          <p:cNvSpPr>
            <a:spLocks noGrp="1"/>
          </p:cNvSpPr>
          <p:nvPr>
            <p:ph sz="half" idx="2"/>
          </p:nvPr>
        </p:nvSpPr>
        <p:spPr>
          <a:xfrm>
            <a:off x="6946232" y="1774324"/>
            <a:ext cx="5181600" cy="4351338"/>
          </a:xfrm>
        </p:spPr>
        <p:txBody>
          <a:bodyPr/>
          <a:lstStyle/>
          <a:p>
            <a:pPr marL="0" indent="0">
              <a:buNone/>
            </a:pPr>
            <a:r>
              <a:rPr lang="en-US" dirty="0" smtClean="0"/>
              <a:t>  </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99" y="4265515"/>
            <a:ext cx="5810549" cy="68583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99" y="5247158"/>
            <a:ext cx="5912154" cy="12256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89" y="3238756"/>
            <a:ext cx="4540483" cy="711237"/>
          </a:xfrm>
          <a:prstGeom prst="rect">
            <a:avLst/>
          </a:prstGeom>
        </p:spPr>
      </p:pic>
    </p:spTree>
    <p:extLst>
      <p:ext uri="{BB962C8B-B14F-4D97-AF65-F5344CB8AC3E}">
        <p14:creationId xmlns:p14="http://schemas.microsoft.com/office/powerpoint/2010/main" val="268508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895149" y="2444817"/>
            <a:ext cx="3609474" cy="30608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Here we are applying :-</a:t>
            </a:r>
          </a:p>
          <a:p>
            <a:r>
              <a:rPr lang="en-US" sz="1800" dirty="0" smtClean="0"/>
              <a:t> 1-Mean squared Error</a:t>
            </a:r>
          </a:p>
          <a:p>
            <a:r>
              <a:rPr lang="en-US" sz="1800" dirty="0" smtClean="0"/>
              <a:t> 2-Testing Accuracy</a:t>
            </a:r>
          </a:p>
          <a:p>
            <a:r>
              <a:rPr lang="en-US" sz="1800" dirty="0" smtClean="0"/>
              <a:t> 3-Training Accuracy</a:t>
            </a:r>
            <a:endParaRPr lang="en-IN" sz="1800" dirty="0"/>
          </a:p>
        </p:txBody>
      </p:sp>
      <p:sp>
        <p:nvSpPr>
          <p:cNvPr id="4" name="Title 1"/>
          <p:cNvSpPr txBox="1">
            <a:spLocks/>
          </p:cNvSpPr>
          <p:nvPr/>
        </p:nvSpPr>
        <p:spPr>
          <a:xfrm>
            <a:off x="310399" y="457200"/>
            <a:ext cx="3932237" cy="1600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Getting The Accuracy</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281" y="1478681"/>
            <a:ext cx="3695890" cy="12260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281" y="3639329"/>
            <a:ext cx="4195496" cy="2788867"/>
          </a:xfrm>
          <a:prstGeom prst="rect">
            <a:avLst/>
          </a:prstGeom>
        </p:spPr>
      </p:pic>
    </p:spTree>
    <p:extLst>
      <p:ext uri="{BB962C8B-B14F-4D97-AF65-F5344CB8AC3E}">
        <p14:creationId xmlns:p14="http://schemas.microsoft.com/office/powerpoint/2010/main" val="277760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933C50F-A032-E153-42A7-68E494BD1E14}"/>
              </a:ext>
            </a:extLst>
          </p:cNvPr>
          <p:cNvSpPr txBox="1"/>
          <p:nvPr/>
        </p:nvSpPr>
        <p:spPr>
          <a:xfrm>
            <a:off x="4302775" y="0"/>
            <a:ext cx="3363132" cy="769441"/>
          </a:xfrm>
          <a:prstGeom prst="rect">
            <a:avLst/>
          </a:prstGeom>
          <a:solidFill>
            <a:schemeClr val="accent3">
              <a:lumMod val="50000"/>
            </a:schemeClr>
          </a:solidFill>
        </p:spPr>
        <p:txBody>
          <a:bodyPr wrap="square" rtlCol="0">
            <a:spAutoFit/>
          </a:bodyPr>
          <a:lstStyle/>
          <a:p>
            <a:pPr algn="ctr"/>
            <a:r>
              <a:rPr lang="en-US" sz="4400" dirty="0">
                <a:solidFill>
                  <a:schemeClr val="bg2">
                    <a:lumMod val="90000"/>
                  </a:schemeClr>
                </a:solidFill>
                <a:latin typeface="Agency FB" panose="020B0503020202020204" pitchFamily="34" charset="0"/>
              </a:rPr>
              <a:t>Conclusion</a:t>
            </a:r>
            <a:endParaRPr lang="en-US" sz="3600" dirty="0">
              <a:solidFill>
                <a:schemeClr val="bg2">
                  <a:lumMod val="90000"/>
                </a:schemeClr>
              </a:solidFill>
              <a:latin typeface="Agency FB" panose="020B0503020202020204" pitchFamily="34" charset="0"/>
            </a:endParaRPr>
          </a:p>
        </p:txBody>
      </p:sp>
      <p:sp>
        <p:nvSpPr>
          <p:cNvPr id="4" name="TextBox 3"/>
          <p:cNvSpPr txBox="1"/>
          <p:nvPr/>
        </p:nvSpPr>
        <p:spPr>
          <a:xfrm>
            <a:off x="325925" y="4264183"/>
            <a:ext cx="11316832" cy="3139321"/>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t>More </a:t>
            </a:r>
            <a:r>
              <a:rPr lang="en-US" dirty="0"/>
              <a:t>than 70,000 vehicles belong to the Tesla, Nissan and Chevrolet brands. However, the leading company is Tesla according to the </a:t>
            </a:r>
            <a:r>
              <a:rPr lang="en-US" dirty="0" smtClean="0"/>
              <a:t>count.</a:t>
            </a:r>
          </a:p>
          <a:p>
            <a:pPr marL="285750" indent="-285750">
              <a:buFont typeface="Arial" panose="020B0604020202020204" pitchFamily="34" charset="0"/>
              <a:buChar char="•"/>
            </a:pPr>
            <a:r>
              <a:rPr lang="en-US" dirty="0" smtClean="0"/>
              <a:t>1998 – 2010 saw  a meager growth in sales of EVs due to comparatively less awareness. </a:t>
            </a:r>
          </a:p>
          <a:p>
            <a:pPr marL="285750" indent="-285750">
              <a:buFont typeface="Arial" panose="020B0604020202020204" pitchFamily="34" charset="0"/>
              <a:buChar char="•"/>
            </a:pPr>
            <a:r>
              <a:rPr lang="en-US" dirty="0" smtClean="0"/>
              <a:t>2010-2022 was a timeline of significant growth in terms of EV manufacturing and sales because of increasing conventional fuel prices. </a:t>
            </a:r>
          </a:p>
          <a:p>
            <a:pPr marL="285750" indent="-285750">
              <a:buFont typeface="Arial" panose="020B0604020202020204" pitchFamily="34" charset="0"/>
              <a:buChar char="•"/>
            </a:pPr>
            <a:r>
              <a:rPr lang="en-US" dirty="0" smtClean="0"/>
              <a:t>EV revolution saw a hub towards western Washington Counties such as King, Pierce &amp; Clark. </a:t>
            </a:r>
          </a:p>
          <a:p>
            <a:pPr marL="285750" indent="-285750">
              <a:buFont typeface="Arial" panose="020B0604020202020204" pitchFamily="34" charset="0"/>
              <a:buChar char="•"/>
            </a:pPr>
            <a:r>
              <a:rPr lang="en-US" dirty="0" smtClean="0"/>
              <a:t>People prefer buying BEVs more than PHEVs since 2010.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04405197"/>
              </p:ext>
            </p:extLst>
          </p:nvPr>
        </p:nvGraphicFramePr>
        <p:xfrm>
          <a:off x="438591" y="1163287"/>
          <a:ext cx="5265092" cy="2926080"/>
        </p:xfrm>
        <a:graphic>
          <a:graphicData uri="http://schemas.openxmlformats.org/drawingml/2006/table">
            <a:tbl>
              <a:tblPr firstRow="1" bandRow="1">
                <a:tableStyleId>{5940675A-B579-460E-94D1-54222C63F5DA}</a:tableStyleId>
              </a:tblPr>
              <a:tblGrid>
                <a:gridCol w="2632546"/>
                <a:gridCol w="2632546"/>
              </a:tblGrid>
              <a:tr h="329896">
                <a:tc>
                  <a:txBody>
                    <a:bodyPr/>
                    <a:lstStyle/>
                    <a:p>
                      <a:r>
                        <a:rPr lang="en-IN" dirty="0" smtClean="0"/>
                        <a:t>TESLA</a:t>
                      </a:r>
                      <a:endParaRPr lang="en-IN" dirty="0"/>
                    </a:p>
                  </a:txBody>
                  <a:tcPr/>
                </a:tc>
                <a:tc>
                  <a:txBody>
                    <a:bodyPr/>
                    <a:lstStyle/>
                    <a:p>
                      <a:r>
                        <a:rPr lang="en-IN" dirty="0" smtClean="0"/>
                        <a:t>56116</a:t>
                      </a:r>
                    </a:p>
                  </a:txBody>
                  <a:tcPr/>
                </a:tc>
              </a:tr>
              <a:tr h="329896">
                <a:tc>
                  <a:txBody>
                    <a:bodyPr/>
                    <a:lstStyle/>
                    <a:p>
                      <a:r>
                        <a:rPr lang="en-IN" dirty="0" smtClean="0"/>
                        <a:t>NISSAN</a:t>
                      </a:r>
                      <a:endParaRPr lang="en-IN" dirty="0"/>
                    </a:p>
                  </a:txBody>
                  <a:tcPr/>
                </a:tc>
                <a:tc>
                  <a:txBody>
                    <a:bodyPr/>
                    <a:lstStyle/>
                    <a:p>
                      <a:r>
                        <a:rPr lang="en-IN" dirty="0" smtClean="0"/>
                        <a:t>12938</a:t>
                      </a:r>
                    </a:p>
                  </a:txBody>
                  <a:tcPr/>
                </a:tc>
              </a:tr>
              <a:tr h="329896">
                <a:tc>
                  <a:txBody>
                    <a:bodyPr/>
                    <a:lstStyle/>
                    <a:p>
                      <a:r>
                        <a:rPr lang="en-IN" dirty="0" smtClean="0"/>
                        <a:t>CHEVROLET</a:t>
                      </a:r>
                      <a:endParaRPr lang="en-IN" dirty="0"/>
                    </a:p>
                  </a:txBody>
                  <a:tcPr/>
                </a:tc>
                <a:tc>
                  <a:txBody>
                    <a:bodyPr/>
                    <a:lstStyle/>
                    <a:p>
                      <a:r>
                        <a:rPr lang="en-IN" dirty="0" smtClean="0"/>
                        <a:t>10775</a:t>
                      </a:r>
                    </a:p>
                  </a:txBody>
                  <a:tcPr/>
                </a:tc>
              </a:tr>
              <a:tr h="329896">
                <a:tc>
                  <a:txBody>
                    <a:bodyPr/>
                    <a:lstStyle/>
                    <a:p>
                      <a:r>
                        <a:rPr lang="en-IN" dirty="0" smtClean="0"/>
                        <a:t>FORD </a:t>
                      </a:r>
                      <a:endParaRPr lang="en-IN" dirty="0"/>
                    </a:p>
                  </a:txBody>
                  <a:tcPr/>
                </a:tc>
                <a:tc>
                  <a:txBody>
                    <a:bodyPr/>
                    <a:lstStyle/>
                    <a:p>
                      <a:r>
                        <a:rPr lang="en-IN" dirty="0" smtClean="0"/>
                        <a:t>6571</a:t>
                      </a:r>
                    </a:p>
                  </a:txBody>
                  <a:tcPr/>
                </a:tc>
              </a:tr>
              <a:tr h="329896">
                <a:tc>
                  <a:txBody>
                    <a:bodyPr/>
                    <a:lstStyle/>
                    <a:p>
                      <a:r>
                        <a:rPr lang="en-IN" dirty="0" smtClean="0"/>
                        <a:t>BMW</a:t>
                      </a:r>
                      <a:endParaRPr lang="en-IN" dirty="0"/>
                    </a:p>
                  </a:txBody>
                  <a:tcPr/>
                </a:tc>
                <a:tc>
                  <a:txBody>
                    <a:bodyPr/>
                    <a:lstStyle/>
                    <a:p>
                      <a:r>
                        <a:rPr lang="en-IN" dirty="0" smtClean="0"/>
                        <a:t>5350</a:t>
                      </a:r>
                    </a:p>
                  </a:txBody>
                  <a:tcPr/>
                </a:tc>
              </a:tr>
              <a:tr h="329896">
                <a:tc>
                  <a:txBody>
                    <a:bodyPr/>
                    <a:lstStyle/>
                    <a:p>
                      <a:r>
                        <a:rPr lang="en-IN" dirty="0" smtClean="0"/>
                        <a:t>KIA </a:t>
                      </a:r>
                      <a:endParaRPr lang="en-IN" dirty="0"/>
                    </a:p>
                  </a:txBody>
                  <a:tcPr/>
                </a:tc>
                <a:tc>
                  <a:txBody>
                    <a:bodyPr/>
                    <a:lstStyle/>
                    <a:p>
                      <a:r>
                        <a:rPr lang="en-IN" dirty="0" smtClean="0"/>
                        <a:t>4763</a:t>
                      </a:r>
                    </a:p>
                  </a:txBody>
                  <a:tcPr/>
                </a:tc>
              </a:tr>
              <a:tr h="329896">
                <a:tc>
                  <a:txBody>
                    <a:bodyPr/>
                    <a:lstStyle/>
                    <a:p>
                      <a:r>
                        <a:rPr lang="en-IN" dirty="0" smtClean="0"/>
                        <a:t>TOYOTA</a:t>
                      </a:r>
                      <a:endParaRPr lang="en-IN" dirty="0"/>
                    </a:p>
                  </a:txBody>
                  <a:tcPr/>
                </a:tc>
                <a:tc>
                  <a:txBody>
                    <a:bodyPr/>
                    <a:lstStyle/>
                    <a:p>
                      <a:r>
                        <a:rPr lang="en-IN" dirty="0" smtClean="0"/>
                        <a:t>4527</a:t>
                      </a:r>
                    </a:p>
                  </a:txBody>
                  <a:tcPr/>
                </a:tc>
              </a:tr>
              <a:tr h="329896">
                <a:tc>
                  <a:txBody>
                    <a:bodyPr/>
                    <a:lstStyle/>
                    <a:p>
                      <a:r>
                        <a:rPr lang="en-IN" dirty="0" smtClean="0"/>
                        <a:t>VOLKSWAGEN</a:t>
                      </a:r>
                      <a:endParaRPr lang="en-IN" dirty="0"/>
                    </a:p>
                  </a:txBody>
                  <a:tcPr/>
                </a:tc>
                <a:tc>
                  <a:txBody>
                    <a:bodyPr/>
                    <a:lstStyle/>
                    <a:p>
                      <a:r>
                        <a:rPr lang="en-IN" dirty="0" smtClean="0"/>
                        <a:t>3171</a:t>
                      </a:r>
                    </a:p>
                  </a:txBody>
                  <a:tcPr/>
                </a:tc>
              </a:tr>
            </a:tbl>
          </a:graphicData>
        </a:graphic>
      </p:graphicFrame>
    </p:spTree>
    <p:extLst>
      <p:ext uri="{BB962C8B-B14F-4D97-AF65-F5344CB8AC3E}">
        <p14:creationId xmlns:p14="http://schemas.microsoft.com/office/powerpoint/2010/main" val="1216257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300</TotalTime>
  <Words>335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Calibri</vt:lpstr>
      <vt:lpstr>Calibri Light</vt:lpstr>
      <vt:lpstr>Inter</vt:lpstr>
      <vt:lpstr>Tw Cen MT</vt:lpstr>
      <vt:lpstr>zeitung</vt:lpstr>
      <vt:lpstr>Office Theme</vt:lpstr>
      <vt:lpstr>PowerPoint Presentation</vt:lpstr>
      <vt:lpstr>PowerPoint Presentation</vt:lpstr>
      <vt:lpstr>PowerPoint Presentation</vt:lpstr>
      <vt:lpstr>PowerPoint Presentation</vt:lpstr>
      <vt:lpstr>PowerPoint Presentation</vt:lpstr>
      <vt:lpstr>PowerPoint Presentation</vt:lpstr>
      <vt:lpstr>Machine Learning Implementation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Kalpesh Dapurkar</dc:creator>
  <cp:lastModifiedBy>Microsoft account</cp:lastModifiedBy>
  <cp:revision>19</cp:revision>
  <dcterms:created xsi:type="dcterms:W3CDTF">2023-04-12T06:49:07Z</dcterms:created>
  <dcterms:modified xsi:type="dcterms:W3CDTF">2023-06-15T05:01:42Z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2023-04-12T06:49:20Z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c6151cf5-e2b9-4a9f-9a6d-ea3b92721b8a</vt:lpwstr>
  </property>
  <property fmtid="{D5CDD505-2E9C-101B-9397-08002B2CF9AE}" pid="8" name="MSIP_Label_a0819fa7-4367-4500-ba88-dd630d977609_ContentBits">
    <vt:lpwstr>0</vt:lpwstr>
  </property>
</Properties>
</file>