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71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 sz="4000" b="1"/>
              <a:t>Crafting &amp; Compelling Website Analysis, </a:t>
            </a:r>
            <a:br>
              <a:rPr lang="en-US" sz="4000" b="1"/>
            </a:br>
            <a:r>
              <a:rPr lang="en-US" sz="4000" b="1"/>
              <a:t>Audit and Recommendations</a:t>
            </a:r>
            <a:br>
              <a:rPr lang="en-US" b="1"/>
            </a:b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endParaRPr lang="en-US" sz="4000" b="1"/>
          </a:p>
          <a:p>
            <a:pPr algn="l"/>
            <a:r>
              <a:rPr lang="en-US" sz="4000" b="1"/>
              <a:t>Project Title:</a:t>
            </a:r>
            <a:endParaRPr lang="en-US" sz="4000" b="1"/>
          </a:p>
          <a:p>
            <a:pPr algn="ctr"/>
            <a:r>
              <a:rPr lang="en-US" sz="4800" b="1">
                <a:solidFill>
                  <a:srgbClr val="FFC000"/>
                </a:solidFill>
              </a:rPr>
              <a:t>t</a:t>
            </a:r>
            <a:r>
              <a:rPr lang="en-US" sz="4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c</a:t>
            </a:r>
            <a:r>
              <a:rPr lang="en-US" sz="4800" b="1">
                <a:solidFill>
                  <a:srgbClr val="7030A0"/>
                </a:solidFill>
              </a:rPr>
              <a:t>s</a:t>
            </a:r>
            <a:r>
              <a:rPr lang="en-US" sz="4400" b="1">
                <a:solidFill>
                  <a:srgbClr val="7030A0"/>
                </a:solidFill>
              </a:rPr>
              <a:t>      </a:t>
            </a:r>
            <a:endParaRPr lang="en-US" sz="4400"/>
          </a:p>
          <a:p>
            <a:pPr algn="ctr"/>
            <a:r>
              <a:rPr lang="en-US" sz="4000" b="1"/>
              <a:t>TATA CONSULTANCY SERVICE</a:t>
            </a:r>
            <a:endParaRPr lang="en-US" sz="4000" b="1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01895"/>
            <a:ext cx="4081145" cy="18764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43000" y="3712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5145"/>
            <a:ext cx="11582400" cy="1075055"/>
          </a:xfrm>
          <a:solidFill>
            <a:schemeClr val="accent3">
              <a:lumMod val="85000"/>
            </a:schemeClr>
          </a:solidFill>
        </p:spPr>
        <p:txBody>
          <a:bodyPr/>
          <a:p>
            <a:pPr algn="l"/>
            <a:r>
              <a:rPr lang="en-US" sz="3200" b="1">
                <a:sym typeface="+mn-ea"/>
              </a:rPr>
              <a:t> </a:t>
            </a:r>
            <a:r>
              <a:rPr lang="en-US" sz="2800">
                <a:sym typeface="+mn-ea"/>
              </a:rPr>
              <a:t>AI PAGE:(First Contentful Paint (FCP), Minimize main-thread work, Eliminate render-blocking resources ).</a:t>
            </a:r>
            <a:endParaRPr lang="en-US" sz="28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3582670"/>
          </a:xfrm>
          <a:solidFill>
            <a:schemeClr val="accent3">
              <a:lumMod val="85000"/>
            </a:schemeClr>
          </a:solidFill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sz="2800"/>
              <a:t> </a:t>
            </a:r>
            <a:r>
              <a:rPr lang="en-US" sz="2800">
                <a:sym typeface="+mn-ea"/>
              </a:rPr>
              <a:t>SOFTWARE PAGE:</a:t>
            </a:r>
            <a:r>
              <a:rPr lang="en-US" b="1">
                <a:sym typeface="+mn-ea"/>
              </a:rPr>
              <a:t> </a:t>
            </a:r>
            <a:r>
              <a:rPr lang="en-US">
                <a:sym typeface="+mn-ea"/>
              </a:rPr>
              <a:t> </a:t>
            </a:r>
            <a:r>
              <a:rPr lang="en-US" sz="2800">
                <a:sym typeface="+mn-ea"/>
              </a:rPr>
              <a:t>SOFTWARE PAGE: (Cumulative   Layout Shift (CLS), Avoid large layout shifts,Efficiently encode images ).</a:t>
            </a:r>
            <a:endParaRPr lang="en-US" sz="28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>
                <a:sym typeface="+mn-ea"/>
              </a:rPr>
              <a:t>ECOSYSTEM PAGE:</a:t>
            </a:r>
            <a:r>
              <a:rPr lang="en-US">
                <a:sym typeface="+mn-ea"/>
              </a:rPr>
              <a:t> </a:t>
            </a:r>
            <a:r>
              <a:rPr lang="en-US" sz="2800">
                <a:sym typeface="+mn-ea"/>
              </a:rPr>
              <a:t>ECOSYSTEM PAGE: (Minimize main-thread work, Eliminate render-blocking resources ).</a:t>
            </a:r>
            <a:endParaRPr lang="en-US" sz="28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 </a:t>
            </a:r>
            <a:r>
              <a:rPr lang="en-US" sz="2800">
                <a:sym typeface="+mn-ea"/>
              </a:rPr>
              <a:t>CLOUD SERVICES PAGE:(Time to First Byte (TTFB), Reduce the impact of third-party code, Avoid an excessive DOM size ).</a:t>
            </a:r>
            <a:endParaRPr lang="en-US" sz="28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sym typeface="+mn-ea"/>
              </a:rPr>
              <a:t> 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 </a:t>
            </a:r>
            <a:r>
              <a:rPr lang="en-US">
                <a:sym typeface="+mn-ea"/>
              </a:rPr>
              <a:t>   </a:t>
            </a:r>
            <a:r>
              <a:rPr lang="en-US"/>
              <a:t> 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sym typeface="+mn-ea"/>
              </a:rPr>
              <a:t> </a:t>
            </a:r>
            <a:r>
              <a:rPr lang="en-US"/>
              <a:t>                                                                  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53210" y="9372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82235"/>
            <a:ext cx="4850130" cy="1035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 b="1">
                <a:sym typeface="+mn-ea"/>
              </a:rPr>
              <a:t>5. Website Mistakes Identification: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55" y="1600200"/>
            <a:ext cx="11828145" cy="3648075"/>
          </a:xfrm>
          <a:solidFill>
            <a:schemeClr val="accent3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 sz="2800">
                <a:sym typeface="+mn-ea"/>
              </a:rPr>
              <a:t>1. Cluttered and Confusing Layouts: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   Overwhelming mix of content, images, and navigation that hinders website usability.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sym typeface="+mn-ea"/>
              </a:rPr>
              <a:t>2. Slow Loading Times: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        Slow loading times hurt user experience and SEO, impacting all content including videos and photos.</a:t>
            </a:r>
            <a:endParaRPr lang="en-US">
              <a:sym typeface="+mn-ea"/>
            </a:endParaRPr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9445"/>
            <a:ext cx="5459095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590"/>
            <a:ext cx="11582400" cy="1324610"/>
          </a:xfrm>
          <a:solidFill>
            <a:schemeClr val="accent3">
              <a:lumMod val="85000"/>
            </a:schemeClr>
          </a:solidFill>
        </p:spPr>
        <p:txBody>
          <a:bodyPr/>
          <a:p>
            <a:pPr algn="l"/>
            <a:r>
              <a:rPr lang="en-US" sz="2800"/>
              <a:t>3. Mobile Responsiveness Issues: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3896360"/>
          </a:xfrm>
          <a:solidFill>
            <a:schemeClr val="accent3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/>
              <a:t>                                   </a:t>
            </a:r>
            <a:r>
              <a:rPr lang="en-US" sz="2800"/>
              <a:t>A non-mobile-friendly site can </a:t>
            </a:r>
            <a:r>
              <a:rPr lang="en-US" sz="2800">
                <a:sym typeface="+mn-ea"/>
              </a:rPr>
              <a:t>frustrateusers and harm conversions.</a:t>
            </a:r>
            <a:endParaRPr lang="en-US" sz="28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/>
          </a:p>
          <a:p>
            <a:pPr marL="0" indent="0">
              <a:buNone/>
            </a:pPr>
            <a:r>
              <a:rPr lang="en-US"/>
              <a:t>4. Poor Navigation/Usability: 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</a:t>
            </a:r>
            <a:r>
              <a:rPr lang="en-US" sz="2800"/>
              <a:t>A confusing site structure can lead to high bounce rates and low engagement.</a:t>
            </a:r>
            <a:r>
              <a:rPr lang="en-US"/>
              <a:t>                            </a:t>
            </a:r>
            <a:endParaRPr lang="en-US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9445"/>
            <a:ext cx="5459095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1582400" cy="1325245"/>
          </a:xfrm>
          <a:solidFill>
            <a:schemeClr val="accent3">
              <a:lumMod val="85000"/>
            </a:schemeClr>
          </a:solidFill>
        </p:spPr>
        <p:txBody>
          <a:bodyPr/>
          <a:p>
            <a:pPr algn="l"/>
            <a:r>
              <a:rPr lang="en-US" sz="2800"/>
              <a:t>5.Lack of Clear Branding: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3454400"/>
          </a:xfrm>
          <a:solidFill>
            <a:schemeClr val="accent3">
              <a:lumMod val="85000"/>
            </a:schemeClr>
          </a:solidFill>
        </p:spPr>
        <p:txBody>
          <a:bodyPr/>
          <a:p>
            <a:pPr>
              <a:buFont typeface="Wingdings" panose="05000000000000000000" charset="0"/>
              <a:buChar char="ü"/>
            </a:pPr>
            <a:r>
              <a:rPr lang="en-US" sz="2800"/>
              <a:t>  Confusion among customers</a:t>
            </a:r>
            <a:endParaRPr lang="en-US" sz="2800"/>
          </a:p>
          <a:p>
            <a:pPr>
              <a:buFont typeface="Wingdings" panose="05000000000000000000" charset="0"/>
              <a:buChar char="ü"/>
            </a:pPr>
            <a:r>
              <a:rPr lang="en-US" sz="2800"/>
              <a:t>  Difficulty differentiating from competitors</a:t>
            </a:r>
            <a:endParaRPr lang="en-US" sz="2800"/>
          </a:p>
          <a:p>
            <a:pPr>
              <a:buFont typeface="Wingdings" panose="05000000000000000000" charset="0"/>
              <a:buChar char="ü"/>
            </a:pPr>
            <a:r>
              <a:rPr lang="en-US" sz="2800"/>
              <a:t>  Inconsistent messaging and visual identity</a:t>
            </a:r>
            <a:endParaRPr lang="en-US" sz="2800"/>
          </a:p>
          <a:p>
            <a:pPr>
              <a:buFont typeface="Wingdings" panose="05000000000000000000" charset="0"/>
              <a:buChar char="ü"/>
            </a:pPr>
            <a:r>
              <a:rPr lang="en-US" sz="2800"/>
              <a:t>  Weak brand recognition and loyalty</a:t>
            </a:r>
            <a:endParaRPr lang="en-US" sz="2800"/>
          </a:p>
          <a:p>
            <a:pPr>
              <a:buFont typeface="Wingdings" panose="05000000000000000000" charset="0"/>
              <a:buChar char="ü"/>
            </a:pPr>
            <a:r>
              <a:rPr lang="en-US" sz="2800"/>
              <a:t>  Missed business opportunities</a:t>
            </a:r>
            <a:endParaRPr lang="en-US" sz="2800"/>
          </a:p>
          <a:p>
            <a:pPr>
              <a:buFont typeface="Wingdings" panose="05000000000000000000" charset="0"/>
              <a:buChar char="ü"/>
            </a:pPr>
            <a:r>
              <a:rPr lang="en-US" sz="2800"/>
              <a:t>  Decreased customer trust and credibility</a:t>
            </a:r>
            <a:endParaRPr lang="en-US" sz="2800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9445"/>
            <a:ext cx="5459095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 b="1">
                <a:sym typeface="+mn-ea"/>
              </a:rPr>
              <a:t>6. Best Practices List: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3911600"/>
          </a:xfrm>
          <a:solidFill>
            <a:schemeClr val="accent3">
              <a:lumMod val="85000"/>
            </a:schemeClr>
          </a:solidFill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 b="1"/>
              <a:t>Consistent Branding:</a:t>
            </a:r>
            <a:r>
              <a:rPr lang="en-US"/>
              <a:t> </a:t>
            </a:r>
            <a:r>
              <a:rPr lang="en-US" sz="2800"/>
              <a:t>Ensure consistent use of logos, colors, and typography across the website.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 sz="2800" b="1"/>
              <a:t>Simple Navigation:</a:t>
            </a:r>
            <a:r>
              <a:rPr lang="en-US" sz="2800"/>
              <a:t> Use intuitive and simple navigation menus.</a:t>
            </a:r>
            <a:endParaRPr lang="en-US" sz="2800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 sz="2800" b="1"/>
              <a:t>High-Quality Images:</a:t>
            </a:r>
            <a:r>
              <a:rPr lang="en-US" sz="2800"/>
              <a:t> Use high-resolution images that are optimized for web use.</a:t>
            </a:r>
            <a:endParaRPr lang="en-US" sz="2800"/>
          </a:p>
          <a:p>
            <a:pPr marL="0" indent="0">
              <a:buFont typeface="Wingdings" panose="05000000000000000000" charset="0"/>
              <a:buNone/>
            </a:pPr>
            <a:endParaRPr lang="en-US" sz="2800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9445"/>
            <a:ext cx="5459095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1582400" cy="1325245"/>
          </a:xfrm>
          <a:solidFill>
            <a:schemeClr val="accent3">
              <a:lumMod val="85000"/>
            </a:schemeClr>
          </a:solidFill>
        </p:spPr>
        <p:txBody>
          <a:bodyPr/>
          <a:p>
            <a:pPr marL="571500" indent="-571500" algn="l">
              <a:buFont typeface="Wingdings" panose="05000000000000000000" charset="0"/>
              <a:buChar char="v"/>
            </a:pPr>
            <a:r>
              <a:rPr lang="en-US" sz="2800" b="1"/>
              <a:t>Typography:</a:t>
            </a:r>
            <a:r>
              <a:rPr lang="en-US" sz="2800"/>
              <a:t> Use clear, readable fonts and consistent font sizes.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3956050"/>
          </a:xfrm>
          <a:solidFill>
            <a:schemeClr val="accent3">
              <a:lumMod val="85000"/>
            </a:schemeClr>
          </a:solidFill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 b="1"/>
              <a:t>Responsive Design:</a:t>
            </a:r>
            <a:r>
              <a:rPr lang="en-US" sz="2800"/>
              <a:t> Ensure the website is optimized for various devices and screen sizes.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</a:t>
            </a:r>
            <a:r>
              <a:rPr lang="en-US" sz="2800" b="1"/>
              <a:t>Fast Loading Times: </a:t>
            </a:r>
            <a:r>
              <a:rPr lang="en-US" sz="2800"/>
              <a:t>Optimize images and code to ensure fast loading times.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 sz="2800" b="1">
                <a:sym typeface="+mn-ea"/>
              </a:rPr>
              <a:t>Color Scheme:</a:t>
            </a:r>
            <a:r>
              <a:rPr lang="en-US" sz="2800">
                <a:sym typeface="+mn-ea"/>
              </a:rPr>
              <a:t> Select a color scheme that aligns with the brand and is visually appealing.</a:t>
            </a:r>
            <a:endParaRPr lang="en-US" sz="2800"/>
          </a:p>
          <a:p>
            <a:pPr marL="0" indent="0">
              <a:buFont typeface="Wingdings" panose="05000000000000000000" charset="0"/>
              <a:buNone/>
            </a:pPr>
            <a:endParaRPr lang="en-US" sz="2800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9445"/>
            <a:ext cx="5459095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 b="1"/>
              <a:t>7. Website Design:</a:t>
            </a:r>
            <a:endParaRPr lang="en-US" sz="3200" b="1"/>
          </a:p>
        </p:txBody>
      </p:sp>
      <p:pic>
        <p:nvPicPr>
          <p:cNvPr id="4" name="Content Placeholder 3" descr="website desig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1980" y="2127885"/>
            <a:ext cx="6739890" cy="452628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</p:pic>
      <p:sp>
        <p:nvSpPr>
          <p:cNvPr id="6" name="Text Box 5"/>
          <p:cNvSpPr txBox="1"/>
          <p:nvPr/>
        </p:nvSpPr>
        <p:spPr>
          <a:xfrm>
            <a:off x="408940" y="1637030"/>
            <a:ext cx="549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ym typeface="+mn-ea"/>
              </a:rPr>
              <a:t>websitelink</a:t>
            </a:r>
            <a:r>
              <a:rPr lang="en-US">
                <a:sym typeface="+mn-ea"/>
              </a:rPr>
              <a:t>:</a:t>
            </a:r>
            <a:r>
              <a:rPr lang="en-US">
                <a:solidFill>
                  <a:schemeClr val="accent2"/>
                </a:solidFill>
                <a:sym typeface="+mn-ea"/>
              </a:rPr>
              <a:t>http://localhost/web/karishma</a:t>
            </a:r>
            <a:endParaRPr lang="en-US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1582400" cy="4890135"/>
          </a:xfrm>
          <a:solidFill>
            <a:schemeClr val="accent3">
              <a:lumMod val="65000"/>
            </a:schemeClr>
          </a:solidFill>
        </p:spPr>
        <p:txBody>
          <a:bodyPr/>
          <a:p>
            <a:r>
              <a:rPr lang="en-US"/>
              <a:t>THE 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570220"/>
            <a:ext cx="10972800" cy="556260"/>
          </a:xfrm>
        </p:spPr>
        <p:txBody>
          <a:bodyPr/>
          <a:p>
            <a:pPr marL="0" indent="0">
              <a:buNone/>
            </a:pPr>
            <a:r>
              <a:rPr lang="en-US"/>
              <a:t>                                            </a:t>
            </a:r>
            <a:endParaRPr lang="en-US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9445"/>
            <a:ext cx="5459095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 b="1">
                <a:sym typeface="+mn-ea"/>
              </a:rPr>
              <a:t>ABOUT US:</a:t>
            </a:r>
            <a:endParaRPr lang="en-US" sz="32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4012565"/>
          </a:xfrm>
          <a:solidFill>
            <a:schemeClr val="accent3">
              <a:lumMod val="85000"/>
            </a:schemeClr>
          </a:solidFill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800"/>
              <a:t> TCS is a global leader in IT services, consulting, and    business solutions, partnering with clients to transform their businesses through technology, innovation, and expertise.</a:t>
            </a:r>
            <a:r>
              <a:rPr lang="en-US" sz="2800">
                <a:sym typeface="+mn-ea"/>
              </a:rPr>
              <a:t>Tata Consultancy Services  was founded in1968 by J.R.D. Tata. Its headquarters is located inMumbai, Maharashtra,India.</a:t>
            </a:r>
            <a:endParaRPr lang="en-US">
              <a:sym typeface="+mn-ea"/>
            </a:endParaRPr>
          </a:p>
          <a:p>
            <a:r>
              <a:rPr lang="en-US" sz="2800" b="1">
                <a:sym typeface="+mn-ea"/>
              </a:rPr>
              <a:t>It service:</a:t>
            </a:r>
            <a:r>
              <a:rPr lang="en-US" sz="2800" b="1"/>
              <a:t>  </a:t>
            </a:r>
            <a:r>
              <a:rPr lang="en-US" sz="2800"/>
              <a:t>A.</a:t>
            </a:r>
            <a:r>
              <a:rPr lang="en-US" b="1"/>
              <a:t> </a:t>
            </a:r>
            <a:r>
              <a:rPr lang="en-US" sz="2800"/>
              <a:t>Banking and Financial Services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B.Healthcare and Life Sciences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C. Retail and Consumer Goods</a:t>
            </a:r>
            <a:endParaRPr lang="en-US"/>
          </a:p>
          <a:p>
            <a:pPr marL="0" indent="0">
              <a:buFont typeface="+mj-lt"/>
              <a:buNone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24535" y="1409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9445"/>
            <a:ext cx="5459095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1582400" cy="1720215"/>
          </a:xfrm>
          <a:solidFill>
            <a:schemeClr val="accent3">
              <a:lumMod val="85000"/>
            </a:schemeClr>
          </a:solidFill>
        </p:spPr>
        <p:txBody>
          <a:bodyPr/>
          <a:p>
            <a:pPr marL="0" indent="0" algn="l">
              <a:buFont typeface="Arial" panose="020B0604020202020204" pitchFamily="34" charset="0"/>
              <a:buNone/>
            </a:pPr>
            <a:r>
              <a:rPr lang="en-US" sz="2800">
                <a:sym typeface="+mn-ea"/>
              </a:rPr>
              <a:t>D.Manufacturing and Automotive</a:t>
            </a:r>
            <a:br>
              <a:rPr lang="en-US" sz="2800"/>
            </a:br>
            <a:r>
              <a:rPr lang="en-US" sz="2800">
                <a:sym typeface="+mn-ea"/>
              </a:rPr>
              <a:t>E.Energy and Utilities</a:t>
            </a:r>
            <a:br>
              <a:rPr lang="en-US" sz="2800"/>
            </a:br>
            <a:r>
              <a:rPr lang="en-US" sz="2800">
                <a:sym typeface="+mn-ea"/>
              </a:rPr>
              <a:t>F.Communications and Media  </a:t>
            </a:r>
            <a:endParaRPr lang="en-US" sz="28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95170"/>
            <a:ext cx="11582400" cy="3507740"/>
          </a:xfrm>
          <a:solidFill>
            <a:schemeClr val="accent3">
              <a:lumMod val="85000"/>
            </a:schemeClr>
          </a:solidFill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sym typeface="+mn-ea"/>
              </a:rPr>
              <a:t>Global Presence:</a:t>
            </a:r>
            <a:r>
              <a:rPr lang="en-US" sz="2800">
                <a:sym typeface="+mn-ea"/>
              </a:rPr>
              <a:t> Presence in 150+ countries</a:t>
            </a:r>
            <a:br>
              <a:rPr lang="en-US" sz="2800">
                <a:sym typeface="+mn-ea"/>
              </a:rPr>
            </a:br>
            <a:r>
              <a:rPr lang="en-US" sz="2800">
                <a:sym typeface="+mn-ea"/>
              </a:rPr>
              <a:t>500,000+ employees worldwide...</a:t>
            </a:r>
            <a:endParaRPr lang="en-US" sz="2800"/>
          </a:p>
          <a:p>
            <a:r>
              <a:rPr lang="en-US" sz="2800" b="1"/>
              <a:t>Innovation and R&amp;D:</a:t>
            </a:r>
            <a:r>
              <a:rPr lang="en-US" sz="2800"/>
              <a:t> TCS Innovation Labs for research and development Focus on emerging technologies like AI, blockchain, and cloud...</a:t>
            </a:r>
            <a:endParaRPr lang="en-US" sz="2800"/>
          </a:p>
          <a:p>
            <a:r>
              <a:rPr lang="en-US" sz="2800" b="1"/>
              <a:t>Corporate Philosophy:</a:t>
            </a:r>
            <a:r>
              <a:rPr lang="en-US" sz="2800">
                <a:solidFill>
                  <a:srgbClr val="7030A0"/>
                </a:solidFill>
                <a:highlight>
                  <a:srgbClr val="FF00FF"/>
                </a:highlight>
              </a:rPr>
              <a:t>"Building on Belief"</a:t>
            </a:r>
            <a:endParaRPr lang="en-US" sz="2800">
              <a:solidFill>
                <a:srgbClr val="7030A0"/>
              </a:solidFill>
              <a:highlight>
                <a:srgbClr val="FF00FF"/>
              </a:highlight>
            </a:endParaRPr>
          </a:p>
          <a:p>
            <a:r>
              <a:rPr lang="en-US" sz="2800" b="1">
                <a:solidFill>
                  <a:schemeClr val="tx1"/>
                </a:solidFill>
              </a:rPr>
              <a:t>Growth and Expansion:</a:t>
            </a:r>
            <a:r>
              <a:rPr lang="en-US" sz="2800">
                <a:solidFill>
                  <a:schemeClr val="tx1"/>
                </a:solidFill>
              </a:rPr>
              <a:t> Expansion into new markets and industries...</a:t>
            </a: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02910"/>
            <a:ext cx="5298440" cy="1375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br>
              <a:rPr lang="en-US" b="1">
                <a:sym typeface="+mn-ea"/>
              </a:rPr>
            </a:br>
            <a:r>
              <a:rPr lang="en-US" sz="3200" b="1">
                <a:sym typeface="+mn-ea"/>
              </a:rPr>
              <a:t>Product and Service Descriptions:</a:t>
            </a:r>
            <a:br>
              <a:rPr lang="en-US" sz="4000" b="1">
                <a:sym typeface="+mn-ea"/>
              </a:rPr>
            </a:b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3456940"/>
          </a:xfrm>
          <a:solidFill>
            <a:schemeClr val="accent3">
              <a:lumMod val="85000"/>
            </a:schemeClr>
          </a:solidFill>
        </p:spPr>
        <p:txBody>
          <a:bodyPr/>
          <a:p>
            <a:pPr marL="0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800" b="1"/>
              <a:t>TCS HOBS™</a:t>
            </a:r>
            <a:endParaRPr lang="en-US" b="1"/>
          </a:p>
          <a:p>
            <a:pPr marL="0" indent="0">
              <a:buNone/>
            </a:pPr>
            <a:r>
              <a:rPr lang="en-US" sz="2800" b="1"/>
              <a:t> </a:t>
            </a:r>
            <a:r>
              <a:rPr lang="en-US" sz="2800">
                <a:sym typeface="+mn-ea"/>
              </a:rPr>
              <a:t>DESCRIPTION:</a:t>
            </a:r>
            <a:r>
              <a:rPr lang="en-US" sz="2800"/>
              <a:t> </a:t>
            </a:r>
            <a:endParaRPr lang="en-US" b="1"/>
          </a:p>
          <a:p>
            <a:pPr marL="0" indent="0">
              <a:buNone/>
            </a:pPr>
            <a:r>
              <a:rPr lang="en-US"/>
              <a:t>                            </a:t>
            </a:r>
            <a:r>
              <a:rPr lang="en-US" sz="2800"/>
              <a:t>Comprehensive hotel management system for front-office, back-office, and point-of-sale operations, streamlining hotel operations and enhancing guest experiences.</a:t>
            </a:r>
            <a:endParaRPr lang="en-US" sz="2800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9445"/>
            <a:ext cx="5459095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 algn="l">
              <a:buNone/>
            </a:pPr>
            <a:r>
              <a:rPr lang="en-US" sz="3200" b="1"/>
              <a:t>2.TCS iON: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2884805"/>
          </a:xfrm>
          <a:solidFill>
            <a:schemeClr val="accent3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/>
              <a:t>  </a:t>
            </a:r>
            <a:r>
              <a:rPr lang="en-US" sz="2800">
                <a:sym typeface="+mn-ea"/>
              </a:rPr>
              <a:t>DESCRIPTION:</a:t>
            </a:r>
            <a:r>
              <a:rPr lang="en-US" b="1">
                <a:sym typeface="+mn-ea"/>
              </a:rPr>
              <a:t> </a:t>
            </a:r>
            <a:endParaRPr lang="en-US" b="1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 </a:t>
            </a:r>
            <a:r>
              <a:rPr lang="en-US" sz="2800">
                <a:sym typeface="+mn-ea"/>
              </a:rPr>
              <a:t>Cloud-based digital learning platform for education, corporate &amp; government sectors, offering LMS, content library, assessment tools &amp; analytics.</a:t>
            </a:r>
            <a:r>
              <a:rPr lang="en-US" sz="2800"/>
              <a:t> </a:t>
            </a:r>
            <a:r>
              <a:rPr lang="en-US"/>
              <a:t>               </a:t>
            </a:r>
            <a:endParaRPr lang="en-US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9445"/>
            <a:ext cx="5459095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 b="1"/>
              <a:t>3</a:t>
            </a:r>
            <a:r>
              <a:rPr lang="en-US" sz="3200"/>
              <a:t>.</a:t>
            </a:r>
            <a:r>
              <a:rPr lang="en-US" sz="3200" b="1"/>
              <a:t>TCS BaNCS</a:t>
            </a:r>
            <a:r>
              <a:rPr lang="en-US" sz="3200"/>
              <a:t>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2636520"/>
          </a:xfrm>
          <a:solidFill>
            <a:schemeClr val="accent3">
              <a:lumMod val="85000"/>
            </a:schemeClr>
          </a:solidFill>
        </p:spPr>
        <p:txBody>
          <a:bodyPr/>
          <a:p>
            <a:pPr marL="0" indent="0" algn="l">
              <a:buNone/>
            </a:pPr>
            <a:r>
              <a:rPr lang="en-US"/>
              <a:t>     </a:t>
            </a:r>
            <a:r>
              <a:rPr lang="en-US" sz="2800"/>
              <a:t>DESCRIPTION:</a:t>
            </a:r>
            <a:endParaRPr lang="en-US" b="1"/>
          </a:p>
          <a:p>
            <a:pPr marL="0" indent="0" algn="l">
              <a:buNone/>
            </a:pPr>
            <a:r>
              <a:rPr lang="en-US" b="1"/>
              <a:t>                                </a:t>
            </a:r>
            <a:r>
              <a:rPr lang="en-US" sz="2800"/>
              <a:t>A comprehensive banking and financial services platform for core banking, payments, treasury, and insurance, enabling digital transformation and improved customer experiences.</a:t>
            </a:r>
            <a:endParaRPr lang="en-US" sz="2800" b="1"/>
          </a:p>
          <a:p>
            <a:pPr marL="0" indent="0" algn="l">
              <a:buNone/>
            </a:pPr>
            <a:r>
              <a:rPr lang="en-US"/>
              <a:t>                           </a:t>
            </a:r>
            <a:endParaRPr lang="en-US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9445"/>
            <a:ext cx="5459095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 b="1">
                <a:sym typeface="+mn-ea"/>
              </a:rPr>
              <a:t>3.Website Platform Identification: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2489835"/>
          </a:xfrm>
          <a:solidFill>
            <a:schemeClr val="accent3">
              <a:lumMod val="85000"/>
            </a:schemeClr>
          </a:solidFill>
        </p:spPr>
        <p:txBody>
          <a:bodyPr/>
          <a:p>
            <a:r>
              <a:rPr lang="en-US" sz="2800">
                <a:sym typeface="+mn-ea"/>
              </a:rPr>
              <a:t>TCS, a global leader in IT services, consulting, and business solutions, leverages technology for business transformation and helps catalyze change.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endParaRPr lang="en-US" sz="2800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9445"/>
            <a:ext cx="5459095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1582400" cy="1143000"/>
          </a:xfrm>
          <a:solidFill>
            <a:schemeClr val="accent3">
              <a:lumMod val="85000"/>
            </a:schemeClr>
          </a:solidFill>
        </p:spPr>
        <p:txBody>
          <a:bodyPr/>
          <a:p>
            <a:pPr marL="457200" indent="-457200" algn="l">
              <a:buFont typeface="Wingdings" panose="05000000000000000000" charset="0"/>
              <a:buChar char="q"/>
            </a:pPr>
            <a:r>
              <a:rPr lang="en-US" sz="2800" b="1">
                <a:sym typeface="+mn-ea"/>
              </a:rPr>
              <a:t>Content Management Systems (CMS):</a:t>
            </a:r>
            <a:r>
              <a:rPr lang="en-US" sz="2800">
                <a:sym typeface="+mn-ea"/>
              </a:rPr>
              <a:t>wordpress etc...</a:t>
            </a:r>
            <a:endParaRPr lang="en-US" sz="28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3015"/>
            <a:ext cx="11582400" cy="3837305"/>
          </a:xfrm>
          <a:solidFill>
            <a:schemeClr val="accent3">
              <a:lumMod val="85000"/>
            </a:schemeClr>
          </a:solidFill>
        </p:spPr>
        <p:txBody>
          <a:bodyPr/>
          <a:p>
            <a:pPr marL="0" indent="0" algn="l">
              <a:buNone/>
            </a:pPr>
            <a:endParaRPr lang="en-US" sz="800">
              <a:sym typeface="+mn-ea"/>
            </a:endParaRPr>
          </a:p>
          <a:p>
            <a:pPr algn="l">
              <a:buFont typeface="Wingdings" panose="05000000000000000000" charset="0"/>
              <a:buChar char="q"/>
            </a:pPr>
            <a:r>
              <a:rPr lang="en-US" sz="2800" b="1">
                <a:sym typeface="+mn-ea"/>
              </a:rPr>
              <a:t>Web Development Framework:</a:t>
            </a:r>
            <a:r>
              <a:rPr lang="en-US" sz="2800">
                <a:sym typeface="+mn-ea"/>
              </a:rPr>
              <a:t> Spring,</a:t>
            </a:r>
            <a:r>
              <a:rPr lang="en-US" sz="2800"/>
              <a:t>Django etc....</a:t>
            </a:r>
            <a:endParaRPr lang="en-US" sz="2800"/>
          </a:p>
          <a:p>
            <a:pPr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 </a:t>
            </a:r>
            <a:r>
              <a:rPr lang="en-US" sz="2800" b="1">
                <a:sym typeface="+mn-ea"/>
              </a:rPr>
              <a:t>Cloud Platforms: </a:t>
            </a:r>
            <a:r>
              <a:rPr lang="en-US" sz="2800">
                <a:sym typeface="+mn-ea"/>
              </a:rPr>
              <a:t>Amazon Web Services (AWS)Google  </a:t>
            </a:r>
            <a:r>
              <a:rPr lang="en-US" sz="2800">
                <a:sym typeface="+mn-ea"/>
              </a:rPr>
              <a:t>Cloud Platform (GCP)  etc...     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  <a:p>
            <a:pPr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 </a:t>
            </a:r>
            <a:r>
              <a:rPr lang="en-US" sz="2800" b="1">
                <a:sym typeface="+mn-ea"/>
              </a:rPr>
              <a:t>Design Tools:</a:t>
            </a:r>
            <a:r>
              <a:rPr lang="en-US" sz="2800">
                <a:sym typeface="+mn-ea"/>
              </a:rPr>
              <a:t> </a:t>
            </a:r>
            <a:r>
              <a:rPr lang="en-US" sz="2800">
                <a:sym typeface="+mn-ea"/>
              </a:rPr>
              <a:t>Adobe Sketch Figma etc...</a:t>
            </a:r>
            <a:endParaRPr lang="en-US" sz="2800"/>
          </a:p>
          <a:p>
            <a:pPr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 </a:t>
            </a:r>
            <a:r>
              <a:rPr lang="en-US" sz="2800">
                <a:sym typeface="+mn-ea"/>
              </a:rPr>
              <a:t> </a:t>
            </a:r>
            <a:r>
              <a:rPr lang="en-US" sz="2800" b="1">
                <a:sym typeface="+mn-ea"/>
              </a:rPr>
              <a:t>Development Tools:</a:t>
            </a:r>
            <a:r>
              <a:rPr lang="en-US" sz="2800">
                <a:sym typeface="+mn-ea"/>
              </a:rPr>
              <a:t> Eclipse,</a:t>
            </a:r>
            <a:r>
              <a:rPr lang="en-US" sz="2800"/>
              <a:t>Visual Studio etc..</a:t>
            </a:r>
            <a:endParaRPr lang="en-US"/>
          </a:p>
          <a:p>
            <a:pPr marL="0" indent="0" algn="l">
              <a:buNone/>
            </a:pPr>
            <a:endParaRPr lang="en-US" sz="800"/>
          </a:p>
          <a:p>
            <a:pPr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  </a:t>
            </a:r>
            <a:r>
              <a:rPr lang="en-US" sz="2800" b="1">
                <a:sym typeface="+mn-ea"/>
              </a:rPr>
              <a:t>Testing Tools:</a:t>
            </a:r>
            <a:r>
              <a:rPr lang="en-US" sz="2800">
                <a:sym typeface="+mn-ea"/>
              </a:rPr>
              <a:t> Selenium,</a:t>
            </a:r>
            <a:r>
              <a:rPr lang="en-US" sz="2800"/>
              <a:t> Appium etc...</a:t>
            </a:r>
            <a:endParaRPr 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6389370" y="2710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9445"/>
            <a:ext cx="5459095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 b="1">
                <a:sym typeface="+mn-ea"/>
              </a:rPr>
              <a:t>4. Responsive Design Testing: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3882390"/>
          </a:xfrm>
          <a:solidFill>
            <a:schemeClr val="accent3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      </a:t>
            </a:r>
            <a:r>
              <a:rPr lang="en-US" sz="2800">
                <a:sym typeface="+mn-ea"/>
              </a:rPr>
              <a:t>RESPONSIVE DESIGN REPORT: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     </a:t>
            </a:r>
            <a:r>
              <a:rPr lang="en-US" sz="2800">
                <a:sym typeface="+mn-ea"/>
              </a:rPr>
              <a:t> </a:t>
            </a:r>
            <a:r>
              <a:rPr lang="en-US" sz="2800">
                <a:sym typeface="+mn-ea"/>
              </a:rPr>
              <a:t>WEBSITE: </a:t>
            </a:r>
            <a:r>
              <a:rPr lang="en-US" sz="2800">
                <a:solidFill>
                  <a:srgbClr val="0070C0"/>
                </a:solidFill>
                <a:sym typeface="+mn-ea"/>
              </a:rPr>
              <a:t>https://www.tcs.com</a:t>
            </a:r>
            <a:endParaRPr lang="en-US" sz="280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       </a:t>
            </a:r>
            <a:r>
              <a:rPr lang="en-US" sz="2800">
                <a:sym typeface="+mn-ea"/>
              </a:rPr>
              <a:t>TOOL:</a:t>
            </a:r>
            <a:r>
              <a:rPr lang="en-US" sz="2800">
                <a:sym typeface="+mn-ea"/>
              </a:rPr>
              <a:t>PAGE SPEED INSIGTS WEB DEVELOPER.</a:t>
            </a:r>
            <a:endParaRPr lang="en-US" sz="28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      </a:t>
            </a:r>
            <a:r>
              <a:rPr lang="en-US" sz="2800" b="1">
                <a:sym typeface="+mn-ea"/>
              </a:rPr>
              <a:t> </a:t>
            </a:r>
            <a:r>
              <a:rPr lang="en-US" sz="2800">
                <a:sym typeface="+mn-ea"/>
              </a:rPr>
              <a:t>HOME PAGE:</a:t>
            </a:r>
            <a:r>
              <a:rPr lang="en-US" sz="2800">
                <a:sym typeface="+mn-ea"/>
              </a:rPr>
              <a:t> (Largest Contentful Paint (LCP), Interaction to Next Paint (INP), First Contentful Paint (FCP) ).</a:t>
            </a:r>
            <a:endParaRPr 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      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       </a:t>
            </a:r>
            <a:r>
              <a:rPr lang="en-US"/>
              <a:t>        </a:t>
            </a:r>
            <a:endParaRPr lang="en-US"/>
          </a:p>
        </p:txBody>
      </p:sp>
      <p:pic>
        <p:nvPicPr>
          <p:cNvPr id="6" name="Picture 5" descr="WhatsApp Image 2024-08-21 at 10.36.32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9445"/>
            <a:ext cx="5459095" cy="1158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4527</Words>
  <Application>WPS Presentation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Business Cooperate</vt:lpstr>
      <vt:lpstr>Crafting &amp; Compelling Website Analysis,  Audit and Recommendations </vt:lpstr>
      <vt:lpstr>ABOUT US:</vt:lpstr>
      <vt:lpstr>D.Manufacturing and Automotive E.Energy and Utilities F.Communications and Media  </vt:lpstr>
      <vt:lpstr> Product and Service Descriptions: </vt:lpstr>
      <vt:lpstr>2.TCS iON:</vt:lpstr>
      <vt:lpstr>3.TCS BaNCS:</vt:lpstr>
      <vt:lpstr>3.Website Platform Identification:</vt:lpstr>
      <vt:lpstr>Content Management Systems (CMS):wordpress etc...</vt:lpstr>
      <vt:lpstr>4. Responsive Design Testing:</vt:lpstr>
      <vt:lpstr> AI PAGE:(First Contentful Paint (FCP), Minimize main-thread work, Eliminate render-blocking resources ).</vt:lpstr>
      <vt:lpstr>5. Website Mistakes Identification:</vt:lpstr>
      <vt:lpstr>3. Mobile Responsiveness Issues:</vt:lpstr>
      <vt:lpstr>5.Lack of Clear Branding:</vt:lpstr>
      <vt:lpstr>6. Best Practices List:</vt:lpstr>
      <vt:lpstr>Typography: Use clear, readable fonts and consistent font sizes.</vt:lpstr>
      <vt:lpstr>7. Website Design: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&amp; Compelling Website Analysis,  Audit and Recommendations</dc:title>
  <dc:creator>USER</dc:creator>
  <cp:lastModifiedBy>USER</cp:lastModifiedBy>
  <cp:revision>112</cp:revision>
  <dcterms:created xsi:type="dcterms:W3CDTF">2024-08-21T10:36:00Z</dcterms:created>
  <dcterms:modified xsi:type="dcterms:W3CDTF">2024-09-14T13:23:45Z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3214304C08DF4B5FA84DDE8A61EC577B_11</vt:lpwstr>
  </property>
  <property fmtid="{D5CDD505-2E9C-101B-9397-08002B2CF9AE}" pid="3" name="KSOProductBuildVer">
    <vt:lpwstr>1033-12.2.0.16909</vt:lpwstr>
  </property>
</Properties>
</file>