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5" r:id="rId20"/>
    <p:sldId id="279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758-0EA3-47CD-BE99-27B62900CF5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1E4-4169-4449-B9B5-9E6C726E3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36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758-0EA3-47CD-BE99-27B62900CF5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1E4-4169-4449-B9B5-9E6C726E3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1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AF7758-0EA3-47CD-BE99-27B62900CF5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DDA81E4-4169-4449-B9B5-9E6C726E3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2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758-0EA3-47CD-BE99-27B62900CF5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1E4-4169-4449-B9B5-9E6C726E3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AF7758-0EA3-47CD-BE99-27B62900CF5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A81E4-4169-4449-B9B5-9E6C726E3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58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758-0EA3-47CD-BE99-27B62900CF5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1E4-4169-4449-B9B5-9E6C726E3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14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758-0EA3-47CD-BE99-27B62900CF5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1E4-4169-4449-B9B5-9E6C726E3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41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758-0EA3-47CD-BE99-27B62900CF5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1E4-4169-4449-B9B5-9E6C726E3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1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758-0EA3-47CD-BE99-27B62900CF5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1E4-4169-4449-B9B5-9E6C726E3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6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758-0EA3-47CD-BE99-27B62900CF5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1E4-4169-4449-B9B5-9E6C726E3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758-0EA3-47CD-BE99-27B62900CF5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1E4-4169-4449-B9B5-9E6C726E3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8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AF7758-0EA3-47CD-BE99-27B62900CF5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DDA81E4-4169-4449-B9B5-9E6C726E3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9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9C21-3868-8B6B-1B41-B942D5E4C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RED BLACK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F8BA8-28C6-EA39-C5CB-3EAF1FB81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26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B0C-B381-1B02-E833-8C424F3F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 NODE’S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6A86-3F01-2506-C0CA-2A1A962A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782F3-9D7F-962D-5D21-26623C76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78" y="2085692"/>
            <a:ext cx="9573961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7C77-CB5C-E513-C72F-35074752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E8BA-030D-EB2F-8670-73C530C9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Insert Z and </a:t>
            </a:r>
            <a:r>
              <a:rPr lang="en-IN" dirty="0" err="1"/>
              <a:t>color</a:t>
            </a:r>
            <a:r>
              <a:rPr lang="en-IN" dirty="0"/>
              <a:t> it red</a:t>
            </a:r>
          </a:p>
          <a:p>
            <a:r>
              <a:rPr lang="en-IN" dirty="0" err="1"/>
              <a:t>Recolor</a:t>
            </a:r>
            <a:r>
              <a:rPr lang="en-IN" dirty="0"/>
              <a:t> and rotate nodes to fix violation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4 scenarios</a:t>
            </a:r>
          </a:p>
          <a:p>
            <a:r>
              <a:rPr lang="en-IN" dirty="0"/>
              <a:t>Z = root</a:t>
            </a:r>
          </a:p>
          <a:p>
            <a:r>
              <a:rPr lang="en-IN" dirty="0" err="1"/>
              <a:t>Z.uncle</a:t>
            </a:r>
            <a:r>
              <a:rPr lang="en-IN" dirty="0"/>
              <a:t> = red</a:t>
            </a:r>
          </a:p>
          <a:p>
            <a:r>
              <a:rPr lang="en-IN" dirty="0" err="1"/>
              <a:t>Z.uncle</a:t>
            </a:r>
            <a:r>
              <a:rPr lang="en-IN" dirty="0"/>
              <a:t> = black (triangle)  </a:t>
            </a:r>
          </a:p>
          <a:p>
            <a:r>
              <a:rPr lang="en-IN" dirty="0" err="1"/>
              <a:t>Z.uncle</a:t>
            </a:r>
            <a:r>
              <a:rPr lang="en-IN" dirty="0"/>
              <a:t> = black (line)</a:t>
            </a:r>
          </a:p>
        </p:txBody>
      </p:sp>
    </p:spTree>
    <p:extLst>
      <p:ext uri="{BB962C8B-B14F-4D97-AF65-F5344CB8AC3E}">
        <p14:creationId xmlns:p14="http://schemas.microsoft.com/office/powerpoint/2010/main" val="28729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D0BE-3FB2-9DBE-B623-1EB83D27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47164-8407-6DE7-8754-FCD4784F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Z = root - </a:t>
            </a:r>
            <a:r>
              <a:rPr lang="en-IN" dirty="0" err="1"/>
              <a:t>color</a:t>
            </a:r>
            <a:r>
              <a:rPr lang="en-IN" dirty="0"/>
              <a:t> black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9FCE4-E1AD-68FD-44D8-2CCAB25B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82" y="3260225"/>
            <a:ext cx="2219635" cy="1171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63772-0A8E-7B8B-2E01-C9E0127E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67" y="3252651"/>
            <a:ext cx="221963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6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4042-D44D-32BA-07D6-E8381360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5C9F-E3A0-D7DB-F194-8CA47CE2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Z.uncle</a:t>
            </a:r>
            <a:r>
              <a:rPr lang="en-IN" dirty="0"/>
              <a:t> = red – </a:t>
            </a:r>
            <a:r>
              <a:rPr lang="en-IN" dirty="0" err="1"/>
              <a:t>recolor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BD3C5-4CCF-B8EA-FA76-89F67075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38" y="2794956"/>
            <a:ext cx="3096057" cy="2972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0992F-9963-A3E2-7903-352024AD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695" y="2794956"/>
            <a:ext cx="3810532" cy="3057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C951B-2306-5197-495F-6CA7444E4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875" y="2794956"/>
            <a:ext cx="252447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EA68-FA81-B252-A4F0-6E1C2DA2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D83F-6DCE-CB44-543A-6F0E1CD97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Z.uncle</a:t>
            </a:r>
            <a:r>
              <a:rPr lang="en-IN" dirty="0"/>
              <a:t> = black (triangle) –Double rotate </a:t>
            </a:r>
            <a:r>
              <a:rPr lang="en-IN" dirty="0" err="1"/>
              <a:t>Z.parent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334B9-B64B-3D3C-6831-FFCFF01F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06"/>
          <a:stretch/>
        </p:blipFill>
        <p:spPr>
          <a:xfrm>
            <a:off x="609361" y="2490561"/>
            <a:ext cx="4356258" cy="330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E8A53-AD0B-3D7C-D467-F218F46C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227" y="2490561"/>
            <a:ext cx="3267531" cy="333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09A5DA-E806-BC29-144F-A460CF0F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366" y="2652508"/>
            <a:ext cx="316274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6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7D3A-29E8-413E-8467-1ADAD540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B78E-BE0C-D09B-AD4D-615563CC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Z.uncle</a:t>
            </a:r>
            <a:r>
              <a:rPr lang="en-IN" dirty="0"/>
              <a:t> = black (line) –rotate Z’s grandparent and </a:t>
            </a:r>
            <a:r>
              <a:rPr lang="en-IN" dirty="0" err="1"/>
              <a:t>recolor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C7E6C-E6B8-93D7-02E3-26971800D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6" y="2628692"/>
            <a:ext cx="5601482" cy="2972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2454E-1679-298B-4E45-52407235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75" y="2628692"/>
            <a:ext cx="467742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4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5F36-02FA-5FD9-7E5E-78752C90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4 -rotation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D31BF-FE75-101C-8D66-5399C069D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451961"/>
            <a:ext cx="5020376" cy="3229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2475E-97FD-CBC0-EACE-99F67AD4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691" y="2613909"/>
            <a:ext cx="541095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94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99BD-AA75-F637-4F01-B70D196F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4 -RECOLOR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BC152-6041-EA1C-9FBE-8C73CD3B8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983" y="2464768"/>
            <a:ext cx="5201376" cy="29150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AA18A-CED7-735B-122A-BCC07D21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5" y="2517162"/>
            <a:ext cx="478221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6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4D61-E14D-8535-14FF-D2F427A5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scenarios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EC1A-078C-6154-3E8F-3F38EDE2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Z = root -&gt; </a:t>
            </a:r>
            <a:r>
              <a:rPr lang="en-IN" dirty="0" err="1"/>
              <a:t>color</a:t>
            </a:r>
            <a:r>
              <a:rPr lang="en-IN" dirty="0"/>
              <a:t> black</a:t>
            </a:r>
          </a:p>
          <a:p>
            <a:r>
              <a:rPr lang="en-IN" dirty="0" err="1"/>
              <a:t>Z.uncle</a:t>
            </a:r>
            <a:r>
              <a:rPr lang="en-IN" dirty="0"/>
              <a:t> = red -&gt; </a:t>
            </a:r>
            <a:r>
              <a:rPr lang="en-IN" dirty="0" err="1"/>
              <a:t>recolor</a:t>
            </a:r>
            <a:endParaRPr lang="en-IN" dirty="0"/>
          </a:p>
          <a:p>
            <a:r>
              <a:rPr lang="en-IN" dirty="0" err="1"/>
              <a:t>Z.uncle</a:t>
            </a:r>
            <a:r>
              <a:rPr lang="en-IN" dirty="0"/>
              <a:t> = black (triangle) -&gt; rotate </a:t>
            </a:r>
            <a:r>
              <a:rPr lang="en-IN" dirty="0" err="1"/>
              <a:t>Z.parent</a:t>
            </a:r>
            <a:endParaRPr lang="en-IN" dirty="0"/>
          </a:p>
          <a:p>
            <a:r>
              <a:rPr lang="en-IN" dirty="0" err="1"/>
              <a:t>Z.uncle</a:t>
            </a:r>
            <a:r>
              <a:rPr lang="en-IN" dirty="0"/>
              <a:t> = black (line) -&gt; rotate </a:t>
            </a:r>
            <a:r>
              <a:rPr lang="en-IN" dirty="0" err="1"/>
              <a:t>Z.grandparent</a:t>
            </a:r>
            <a:r>
              <a:rPr lang="en-IN" dirty="0"/>
              <a:t> &amp; </a:t>
            </a:r>
            <a:r>
              <a:rPr lang="en-IN" dirty="0" err="1"/>
              <a:t>recolor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991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46BDA-BFEA-9F64-30F5-B020F993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8503-C6B0-9055-D6F5-8B7F2D6C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5D13-FC98-0848-5C44-0DAA92A2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US" dirty="0"/>
              <a:t>Starts at the root of the tree and compares the search key with the current node's key.</a:t>
            </a:r>
          </a:p>
          <a:p>
            <a:r>
              <a:rPr lang="en-US" dirty="0"/>
              <a:t>If the key matches, it returns the value of the current node.</a:t>
            </a:r>
          </a:p>
          <a:p>
            <a:r>
              <a:rPr lang="en-US" dirty="0"/>
              <a:t>If the key is smaller, it moves to the left subtree.</a:t>
            </a:r>
          </a:p>
          <a:p>
            <a:r>
              <a:rPr lang="en-US" dirty="0"/>
              <a:t>If the key is larger, it moves to the right subtree.</a:t>
            </a:r>
          </a:p>
          <a:p>
            <a:r>
              <a:rPr lang="en-US" dirty="0"/>
              <a:t>If it reaches a None node, the key is not present in the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6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05EE-9037-A718-DA00-4ACA602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075A-307E-6FDC-1D76-62FF53C9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Ordered, or sorted, binary trees.</a:t>
            </a:r>
          </a:p>
          <a:p>
            <a:r>
              <a:rPr lang="en-US" dirty="0"/>
              <a:t>Nodes can have 2 subtrees.</a:t>
            </a:r>
          </a:p>
          <a:p>
            <a:r>
              <a:rPr lang="en-US" dirty="0"/>
              <a:t>Items to the left of a given node are smaller.</a:t>
            </a:r>
          </a:p>
          <a:p>
            <a:r>
              <a:rPr lang="en-US" dirty="0"/>
              <a:t>Items to the right of a given node are larger.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252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D3E1-B3C0-36B1-AA34-38928E47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C432-3D40-5128-E26D-9DEC3B47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for the Node</a:t>
            </a:r>
          </a:p>
          <a:p>
            <a:pPr marL="0" indent="0">
              <a:buNone/>
            </a:pPr>
            <a:r>
              <a:rPr lang="en-US" dirty="0"/>
              <a:t>Find the node containing the key to be deleted.</a:t>
            </a:r>
          </a:p>
          <a:p>
            <a:r>
              <a:rPr lang="en-US" dirty="0"/>
              <a:t>Handle Red-Black Properties</a:t>
            </a:r>
          </a:p>
          <a:p>
            <a:pPr marL="0" indent="0">
              <a:buNone/>
            </a:pPr>
            <a:r>
              <a:rPr lang="en-US" dirty="0"/>
              <a:t>If the node or its replacement violates Red-Black Tree properties (e.g., two consecutive red nodes, imbalance), apply rotations and color flips to restore balance.</a:t>
            </a:r>
          </a:p>
          <a:p>
            <a:r>
              <a:rPr lang="en-US" dirty="0"/>
              <a:t>Replace or Remove the Node</a:t>
            </a:r>
          </a:p>
          <a:p>
            <a:pPr marL="0" indent="0">
              <a:buNone/>
            </a:pPr>
            <a:r>
              <a:rPr lang="en-US" dirty="0"/>
              <a:t>If the node has two children, replace it with its in-order successor (smallest node in the right subtree).</a:t>
            </a:r>
          </a:p>
          <a:p>
            <a:pPr marL="0" indent="0">
              <a:buNone/>
            </a:pPr>
            <a:r>
              <a:rPr lang="en-US" dirty="0"/>
              <a:t>If the node has one or no children, adjust pointers to bypass the node.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162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E67B5-008E-D8C8-9511-9A6377078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501E-7C34-1581-98DD-DA1CF77AF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84043-23E7-FC2F-B766-443A32EC4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4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6FFF-A4EA-A9A9-EB2A-AFDE01D4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4DC04-3F09-2E5F-95E0-BF4E31777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549" y="2011363"/>
            <a:ext cx="7947315" cy="4206875"/>
          </a:xfrm>
        </p:spPr>
      </p:pic>
    </p:spTree>
    <p:extLst>
      <p:ext uri="{BB962C8B-B14F-4D97-AF65-F5344CB8AC3E}">
        <p14:creationId xmlns:p14="http://schemas.microsoft.com/office/powerpoint/2010/main" val="53726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B0DA2-90C5-6F83-6756-643766056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F093-0A46-3772-A158-4A17FEDA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red-black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C5DB-5F79-0F0E-4893-02DD9D51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is either red or black.</a:t>
            </a:r>
          </a:p>
          <a:p>
            <a:r>
              <a:rPr lang="en-US" dirty="0"/>
              <a:t>The root and leaves (NIL) are black.</a:t>
            </a:r>
          </a:p>
          <a:p>
            <a:r>
              <a:rPr lang="en-US" dirty="0"/>
              <a:t>If a node is red, then its children are black.</a:t>
            </a:r>
          </a:p>
          <a:p>
            <a:r>
              <a:rPr lang="en-US" dirty="0"/>
              <a:t>All paths from a node to its NIL descendants contain the same number of black nodes.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6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DB81-CC74-8519-3CA5-A73E1BB8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red-black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1EBF8-EADE-E42E-5CFB-62C3AF4A4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705" y="2011363"/>
            <a:ext cx="5509002" cy="4206875"/>
          </a:xfrm>
        </p:spPr>
      </p:pic>
    </p:spTree>
    <p:extLst>
      <p:ext uri="{BB962C8B-B14F-4D97-AF65-F5344CB8AC3E}">
        <p14:creationId xmlns:p14="http://schemas.microsoft.com/office/powerpoint/2010/main" val="116524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CB31-7144-EF2A-50BD-BFC91D8F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red-black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F62D-CE23-AB08-8A5E-C66E20BF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require one storage bit to keep track of color.</a:t>
            </a:r>
          </a:p>
          <a:p>
            <a:r>
              <a:rPr lang="en-US" dirty="0"/>
              <a:t>The longest path (root to farthest NIL) is no more than twice the length of the shortest path (root to nearest NIL).</a:t>
            </a:r>
          </a:p>
          <a:p>
            <a:r>
              <a:rPr lang="en-US" dirty="0"/>
              <a:t>Shortest path: all black nodes</a:t>
            </a:r>
          </a:p>
          <a:p>
            <a:r>
              <a:rPr lang="en-US" dirty="0"/>
              <a:t>Longest path: alternating red and black  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99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019A-94A0-C49C-92CC-D451F439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CF9B-987B-1ABF-5518-1D57C444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  <a:p>
            <a:r>
              <a:rPr lang="en-US" dirty="0"/>
              <a:t>Insert and Delete require rotation and recoloring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63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EF2D-9728-0747-FD1C-E7C4E4B9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complexity,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E032-EF63-EE15-0508-4D383475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Search  O(log n)</a:t>
            </a:r>
          </a:p>
          <a:p>
            <a:r>
              <a:rPr lang="pt-BR" dirty="0"/>
              <a:t>Insert  O(log n)</a:t>
            </a:r>
          </a:p>
          <a:p>
            <a:r>
              <a:rPr lang="pt-BR" dirty="0"/>
              <a:t>Remove  O(log n)</a:t>
            </a:r>
          </a:p>
          <a:p>
            <a:r>
              <a:rPr lang="pt-BR" dirty="0"/>
              <a:t>Space Complexity O(n)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04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819C-7A25-7646-FAE5-0F74F05F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D032-97FC-1348-010C-A929C11C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Alters the structure of a tree by rearranging subtrees</a:t>
            </a:r>
          </a:p>
          <a:p>
            <a:r>
              <a:rPr lang="en-US" dirty="0"/>
              <a:t>Goal is to decrease the height of the tree</a:t>
            </a:r>
          </a:p>
          <a:p>
            <a:r>
              <a:rPr lang="en-US" dirty="0"/>
              <a:t>Red-black trees- maximum height of O(log n)</a:t>
            </a:r>
          </a:p>
          <a:p>
            <a:r>
              <a:rPr lang="en-US" dirty="0"/>
              <a:t>Larger subtrees up, smaller subtrees down</a:t>
            </a:r>
          </a:p>
          <a:p>
            <a:r>
              <a:rPr lang="en-US" dirty="0"/>
              <a:t>Does not affect the order of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48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123</TotalTime>
  <Words>539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Corbel</vt:lpstr>
      <vt:lpstr>Wingdings</vt:lpstr>
      <vt:lpstr>Banded</vt:lpstr>
      <vt:lpstr>RED BLACK TREE</vt:lpstr>
      <vt:lpstr>binary search trees</vt:lpstr>
      <vt:lpstr>PowerPoint Presentation</vt:lpstr>
      <vt:lpstr>red-black tree</vt:lpstr>
      <vt:lpstr>red-black tree</vt:lpstr>
      <vt:lpstr>red-black tree</vt:lpstr>
      <vt:lpstr>operations</vt:lpstr>
      <vt:lpstr>time complexity, space complexity</vt:lpstr>
      <vt:lpstr>rotation</vt:lpstr>
      <vt:lpstr>Z NODE’S relationship</vt:lpstr>
      <vt:lpstr>INSERTION</vt:lpstr>
      <vt:lpstr>CASE 1</vt:lpstr>
      <vt:lpstr>Case 2</vt:lpstr>
      <vt:lpstr>CASE 3</vt:lpstr>
      <vt:lpstr>Case 4</vt:lpstr>
      <vt:lpstr>Case 4 -rotation</vt:lpstr>
      <vt:lpstr>CASE 4 -RECOLOR</vt:lpstr>
      <vt:lpstr>4 scenarios </vt:lpstr>
      <vt:lpstr>SEARCH </vt:lpstr>
      <vt:lpstr>DELETION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KARISH PRAJAISHMA G R</dc:creator>
  <cp:lastModifiedBy>KARISH PRAJAISHMA G R</cp:lastModifiedBy>
  <cp:revision>15</cp:revision>
  <dcterms:created xsi:type="dcterms:W3CDTF">2025-03-28T01:33:44Z</dcterms:created>
  <dcterms:modified xsi:type="dcterms:W3CDTF">2025-04-15T14:15:25Z</dcterms:modified>
</cp:coreProperties>
</file>