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Bem0b7ushjncjrCyuixTi5Q2z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fc51a7d5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0fc51a7d5f_2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fc51a7d5f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0fc51a7d5f_2_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fc51a7d5f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0fc51a7d5f_2_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fc51a7d5f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0fc51a7d5f_2_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fc51a7d5f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0fc51a7d5f_2_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f362ef682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f362ef682f_2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f362ef682f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f362ef682f_2_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e7f8778c6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0e7f8778c6_2_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0e63099677_8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0e63099677_8_1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e63099677_8_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20e63099677_8_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g20e63099677_8_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20e63099677_8_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20e63099677_8_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e63099677_8_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20e63099677_8_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g20e63099677_8_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g20e63099677_8_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20e63099677_8_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20e63099677_8_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e63099677_8_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20e63099677_8_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g20e63099677_8_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20e63099677_8_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20e63099677_8_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e63099677_8_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20e63099677_8_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g20e63099677_8_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20e63099677_8_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20e63099677_8_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e63099677_8_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20e63099677_8_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g20e63099677_8_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g20e63099677_8_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g20e63099677_8_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g20e63099677_8_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20e63099677_8_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20e63099677_8_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e63099677_8_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20e63099677_8_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20e63099677_8_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20e63099677_8_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e63099677_8_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20e63099677_8_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20e63099677_8_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e63099677_8_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20e63099677_8_4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20e63099677_8_4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g20e63099677_8_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20e63099677_8_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20e63099677_8_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e63099677_8_5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20e63099677_8_5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20e63099677_8_5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g20e63099677_8_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20e63099677_8_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20e63099677_8_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e63099677_8_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20e63099677_8_6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20e63099677_8_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20e63099677_8_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20e63099677_8_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e63099677_8_6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20e63099677_8_6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20e63099677_8_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20e63099677_8_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20e63099677_8_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e63099677_8_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g20e63099677_8_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20e63099677_8_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20e63099677_8_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g20e63099677_8_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Relationship Id="rId4" Type="http://schemas.openxmlformats.org/officeDocument/2006/relationships/image" Target="../media/image12.jpg"/><Relationship Id="rId5" Type="http://schemas.openxmlformats.org/officeDocument/2006/relationships/image" Target="../media/image2.png"/><Relationship Id="rId6" Type="http://schemas.openxmlformats.org/officeDocument/2006/relationships/image" Target="../media/image3.jp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12.jpg"/><Relationship Id="rId5" Type="http://schemas.openxmlformats.org/officeDocument/2006/relationships/image" Target="../media/image2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12.jp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nature, night sky&#10;&#10;Description automatically generated" id="159" name="Google Shape;159;g20fc51a7d5f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1999" cy="69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20fc51a7d5f_2_0"/>
          <p:cNvSpPr txBox="1"/>
          <p:nvPr>
            <p:ph type="ctrTitle"/>
          </p:nvPr>
        </p:nvSpPr>
        <p:spPr>
          <a:xfrm>
            <a:off x="4067116" y="3783686"/>
            <a:ext cx="7068368" cy="20177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Measuring Mass, Radius, and Density of GJ 436 b</a:t>
            </a:r>
            <a:endParaRPr/>
          </a:p>
        </p:txBody>
      </p:sp>
      <p:sp>
        <p:nvSpPr>
          <p:cNvPr id="161" name="Google Shape;161;g20fc51a7d5f_2_0"/>
          <p:cNvSpPr txBox="1"/>
          <p:nvPr>
            <p:ph idx="1" type="subTitle"/>
          </p:nvPr>
        </p:nvSpPr>
        <p:spPr>
          <a:xfrm>
            <a:off x="2252869" y="5856647"/>
            <a:ext cx="9144000" cy="904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Group 2: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Jacob Borison, Leandra Hogrefe, Andrew Miller, Karish Seebaluck</a:t>
            </a:r>
            <a:endParaRPr/>
          </a:p>
        </p:txBody>
      </p:sp>
      <p:sp>
        <p:nvSpPr>
          <p:cNvPr id="162" name="Google Shape;162;g20fc51a7d5f_2_0"/>
          <p:cNvSpPr txBox="1"/>
          <p:nvPr/>
        </p:nvSpPr>
        <p:spPr>
          <a:xfrm>
            <a:off x="168294" y="145855"/>
            <a:ext cx="34893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Illustration: NASA/JPL-Caltech/Lizbeth B. De La Torre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fc51a7d5f_2_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Motivations:</a:t>
            </a:r>
            <a:br>
              <a:rPr lang="en-US"/>
            </a:br>
            <a:r>
              <a:rPr lang="en-US"/>
              <a:t>Meet GJ 436b!</a:t>
            </a:r>
            <a:endParaRPr/>
          </a:p>
        </p:txBody>
      </p:sp>
      <p:sp>
        <p:nvSpPr>
          <p:cNvPr id="168" name="Google Shape;168;g20fc51a7d5f_2_8"/>
          <p:cNvSpPr txBox="1"/>
          <p:nvPr>
            <p:ph idx="1" type="body"/>
          </p:nvPr>
        </p:nvSpPr>
        <p:spPr>
          <a:xfrm>
            <a:off x="838199" y="1825625"/>
            <a:ext cx="729042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Orbits a red dwarf with M = 0.41 M</a:t>
            </a:r>
            <a:r>
              <a:rPr baseline="-25000" lang="en-US" sz="2400"/>
              <a:t>Sun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Discovered in 2004 (Butler et al. 2004)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Was the first Neptune-mass planet candidate discovered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How can we determine the mass and radius of this planet?</a:t>
            </a:r>
            <a:endParaRPr/>
          </a:p>
        </p:txBody>
      </p:sp>
      <p:pic>
        <p:nvPicPr>
          <p:cNvPr id="169" name="Google Shape;169;g20fc51a7d5f_2_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7950" y="2174775"/>
            <a:ext cx="2629500" cy="20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fc51a7d5f_2_14"/>
          <p:cNvSpPr txBox="1"/>
          <p:nvPr>
            <p:ph type="title"/>
          </p:nvPr>
        </p:nvSpPr>
        <p:spPr>
          <a:xfrm>
            <a:off x="838200" y="365125"/>
            <a:ext cx="10515600" cy="764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Methods: Measuring Planet Mass with RV</a:t>
            </a:r>
            <a:endParaRPr/>
          </a:p>
        </p:txBody>
      </p:sp>
      <p:pic>
        <p:nvPicPr>
          <p:cNvPr descr="A picture containing porcelain&#10;&#10;Description automatically generated" id="175" name="Google Shape;175;g20fc51a7d5f_2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368" y="4687276"/>
            <a:ext cx="1615831" cy="16158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indoor, dark, ceramic ware&#10;&#10;Description automatically generated" id="176" name="Google Shape;176;g20fc51a7d5f_2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2230" y="3899877"/>
            <a:ext cx="2825262" cy="2825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g20fc51a7d5f_2_14"/>
          <p:cNvCxnSpPr/>
          <p:nvPr/>
        </p:nvCxnSpPr>
        <p:spPr>
          <a:xfrm>
            <a:off x="2430585" y="5455138"/>
            <a:ext cx="587716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g20fc51a7d5f_2_14"/>
          <p:cNvSpPr txBox="1"/>
          <p:nvPr/>
        </p:nvSpPr>
        <p:spPr>
          <a:xfrm>
            <a:off x="1105876" y="6295718"/>
            <a:ext cx="11078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M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Ꚛ</a:t>
            </a:r>
            <a:endParaRPr baseline="-2500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0fc51a7d5f_2_14"/>
          <p:cNvSpPr txBox="1"/>
          <p:nvPr/>
        </p:nvSpPr>
        <p:spPr>
          <a:xfrm>
            <a:off x="9341338" y="6396160"/>
            <a:ext cx="128953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318 M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Ꚛ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20fc51a7d5f_2_14"/>
          <p:cNvSpPr txBox="1"/>
          <p:nvPr/>
        </p:nvSpPr>
        <p:spPr>
          <a:xfrm>
            <a:off x="3478086" y="6426938"/>
            <a:ext cx="487265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Solar system data from https://nssdc.gsfc.nasa.gov</a:t>
            </a:r>
            <a:endParaRPr/>
          </a:p>
        </p:txBody>
      </p:sp>
      <p:pic>
        <p:nvPicPr>
          <p:cNvPr id="181" name="Google Shape;181;g20fc51a7d5f_2_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67269" y="4687240"/>
            <a:ext cx="777315" cy="604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20fc51a7d5f_2_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7725" y="1129374"/>
            <a:ext cx="4340159" cy="29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20fc51a7d5f_2_14"/>
          <p:cNvSpPr txBox="1"/>
          <p:nvPr/>
        </p:nvSpPr>
        <p:spPr>
          <a:xfrm>
            <a:off x="3478063" y="56128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22.52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+/- 3.33 M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Ꚛ</a:t>
            </a:r>
            <a:endParaRPr/>
          </a:p>
        </p:txBody>
      </p:sp>
      <p:pic>
        <p:nvPicPr>
          <p:cNvPr id="184" name="Google Shape;184;g20fc51a7d5f_2_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4914" y="1129375"/>
            <a:ext cx="4774910" cy="29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0fc51a7d5f_2_25"/>
          <p:cNvSpPr txBox="1"/>
          <p:nvPr>
            <p:ph type="title"/>
          </p:nvPr>
        </p:nvSpPr>
        <p:spPr>
          <a:xfrm>
            <a:off x="838200" y="365125"/>
            <a:ext cx="105156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</a:pPr>
            <a:r>
              <a:rPr lang="en-US" sz="4100"/>
              <a:t>Methods: Measuring Planet Radius with Transits</a:t>
            </a:r>
            <a:endParaRPr sz="4300"/>
          </a:p>
        </p:txBody>
      </p:sp>
      <p:pic>
        <p:nvPicPr>
          <p:cNvPr descr="A picture containing porcelain&#10;&#10;Description automatically generated" id="190" name="Google Shape;190;g20fc51a7d5f_2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368" y="4687276"/>
            <a:ext cx="1615831" cy="16158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indoor, dark, ceramic ware&#10;&#10;Description automatically generated" id="191" name="Google Shape;191;g20fc51a7d5f_2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2230" y="3899877"/>
            <a:ext cx="2825262" cy="2825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g20fc51a7d5f_2_25"/>
          <p:cNvCxnSpPr/>
          <p:nvPr/>
        </p:nvCxnSpPr>
        <p:spPr>
          <a:xfrm>
            <a:off x="2430585" y="5455138"/>
            <a:ext cx="587716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g20fc51a7d5f_2_25"/>
          <p:cNvSpPr txBox="1"/>
          <p:nvPr/>
        </p:nvSpPr>
        <p:spPr>
          <a:xfrm>
            <a:off x="1105876" y="6295718"/>
            <a:ext cx="11078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R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Ꚛ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20fc51a7d5f_2_25"/>
          <p:cNvSpPr txBox="1"/>
          <p:nvPr/>
        </p:nvSpPr>
        <p:spPr>
          <a:xfrm>
            <a:off x="9341338" y="6384436"/>
            <a:ext cx="128953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 R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Ꚛ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g20fc51a7d5f_2_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96669" y="4687265"/>
            <a:ext cx="777315" cy="604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20fc51a7d5f_2_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6675" y="1261300"/>
            <a:ext cx="5989900" cy="299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0fc51a7d5f_2_25"/>
          <p:cNvSpPr txBox="1"/>
          <p:nvPr>
            <p:ph idx="1" type="body"/>
          </p:nvPr>
        </p:nvSpPr>
        <p:spPr>
          <a:xfrm>
            <a:off x="6554900" y="1598275"/>
            <a:ext cx="33594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 = 24,979 ± 71km</a:t>
            </a:r>
            <a:endParaRPr/>
          </a:p>
        </p:txBody>
      </p:sp>
      <p:sp>
        <p:nvSpPr>
          <p:cNvPr id="198" name="Google Shape;198;g20fc51a7d5f_2_25"/>
          <p:cNvSpPr txBox="1"/>
          <p:nvPr/>
        </p:nvSpPr>
        <p:spPr>
          <a:xfrm>
            <a:off x="4396750" y="5557125"/>
            <a:ext cx="97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3.9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Ꚛ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fc51a7d5f_2_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Methods: Measuring Planet Density</a:t>
            </a:r>
            <a:endParaRPr/>
          </a:p>
        </p:txBody>
      </p:sp>
      <p:pic>
        <p:nvPicPr>
          <p:cNvPr descr="A picture containing porcelain&#10;&#10;Description automatically generated" id="204" name="Google Shape;204;g20fc51a7d5f_2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2852" y="4584176"/>
            <a:ext cx="1615831" cy="16158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indoor, dark, ceramic ware&#10;&#10;Description automatically generated" id="205" name="Google Shape;205;g20fc51a7d5f_2_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778" y="3759229"/>
            <a:ext cx="2825262" cy="2825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g20fc51a7d5f_2_35"/>
          <p:cNvCxnSpPr/>
          <p:nvPr/>
        </p:nvCxnSpPr>
        <p:spPr>
          <a:xfrm>
            <a:off x="2980347" y="5392091"/>
            <a:ext cx="587716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7" name="Google Shape;207;g20fc51a7d5f_2_35"/>
          <p:cNvSpPr txBox="1"/>
          <p:nvPr/>
        </p:nvSpPr>
        <p:spPr>
          <a:xfrm>
            <a:off x="838200" y="6243788"/>
            <a:ext cx="17326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1326 kg/m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20fc51a7d5f_2_35"/>
          <p:cNvSpPr txBox="1"/>
          <p:nvPr/>
        </p:nvSpPr>
        <p:spPr>
          <a:xfrm>
            <a:off x="9234751" y="6197621"/>
            <a:ext cx="15697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5513 kg/m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g20fc51a7d5f_2_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5154" y="4584172"/>
            <a:ext cx="777315" cy="604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20fc51a7d5f_2_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60254" y="1766887"/>
            <a:ext cx="2085975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20fc51a7d5f_2_35"/>
          <p:cNvSpPr txBox="1"/>
          <p:nvPr/>
        </p:nvSpPr>
        <p:spPr>
          <a:xfrm>
            <a:off x="3701375" y="57050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2061 +/- 479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kg/m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12" name="Google Shape;212;g20fc51a7d5f_2_35"/>
          <p:cNvSpPr txBox="1"/>
          <p:nvPr/>
        </p:nvSpPr>
        <p:spPr>
          <a:xfrm>
            <a:off x="5279275" y="1616625"/>
            <a:ext cx="5877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Fractional Uncertainty: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(Mass U/Mass) + 3(Radius U/Radius)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f362ef682f_2_0"/>
          <p:cNvSpPr txBox="1"/>
          <p:nvPr>
            <p:ph type="title"/>
          </p:nvPr>
        </p:nvSpPr>
        <p:spPr>
          <a:xfrm>
            <a:off x="838200" y="365126"/>
            <a:ext cx="10515600" cy="39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Results: How does GJ 436b compare to other planets?</a:t>
            </a:r>
            <a:endParaRPr/>
          </a:p>
        </p:txBody>
      </p:sp>
      <p:pic>
        <p:nvPicPr>
          <p:cNvPr id="218" name="Google Shape;218;g1f362ef682f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475" y="909725"/>
            <a:ext cx="7286574" cy="57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f362ef682f_2_7"/>
          <p:cNvSpPr txBox="1"/>
          <p:nvPr>
            <p:ph type="title"/>
          </p:nvPr>
        </p:nvSpPr>
        <p:spPr>
          <a:xfrm>
            <a:off x="838200" y="365126"/>
            <a:ext cx="10515600" cy="39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Results: How does GJ 436b compare to other planets?</a:t>
            </a:r>
            <a:endParaRPr/>
          </a:p>
        </p:txBody>
      </p:sp>
      <p:pic>
        <p:nvPicPr>
          <p:cNvPr id="224" name="Google Shape;224;g1f362ef682f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575" y="891775"/>
            <a:ext cx="7425500" cy="58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0e7f8778c6_2_7"/>
          <p:cNvSpPr txBox="1"/>
          <p:nvPr>
            <p:ph type="title"/>
          </p:nvPr>
        </p:nvSpPr>
        <p:spPr>
          <a:xfrm>
            <a:off x="838200" y="365125"/>
            <a:ext cx="1051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Comparing with Chen &amp; Kipping 2016</a:t>
            </a:r>
            <a:endParaRPr/>
          </a:p>
        </p:txBody>
      </p:sp>
      <p:pic>
        <p:nvPicPr>
          <p:cNvPr descr="Graphical user interface&#10;&#10;Description automatically generated" id="230" name="Google Shape;230;g20e7f8778c6_2_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5175" y="915400"/>
            <a:ext cx="7183500" cy="55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20e7f8778c6_2_7"/>
          <p:cNvSpPr txBox="1"/>
          <p:nvPr/>
        </p:nvSpPr>
        <p:spPr>
          <a:xfrm>
            <a:off x="970500" y="1273416"/>
            <a:ext cx="2982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22.52^(0.59)=6.2 Earth Radii</a:t>
            </a:r>
            <a:endParaRPr sz="3300"/>
          </a:p>
        </p:txBody>
      </p:sp>
      <p:sp>
        <p:nvSpPr>
          <p:cNvPr id="232" name="Google Shape;232;g20e7f8778c6_2_7"/>
          <p:cNvSpPr txBox="1"/>
          <p:nvPr/>
        </p:nvSpPr>
        <p:spPr>
          <a:xfrm>
            <a:off x="2782277" y="6492874"/>
            <a:ext cx="86281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“Probabilistic Forecasting of the Masses and Radii of Other Worlds,” Chen &amp; Kipping 2016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0e63099677_8_1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238" name="Google Shape;238;g20e63099677_8_131"/>
          <p:cNvSpPr txBox="1"/>
          <p:nvPr/>
        </p:nvSpPr>
        <p:spPr>
          <a:xfrm>
            <a:off x="1048275" y="1667150"/>
            <a:ext cx="100281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Constrained GJ 436b’s mass and radius.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Compare our measurements with other similar exoplanets 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Exoplanets detected via both the transit and radial velocity methods are incredibly important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2023-02-17T01:57:04Z</dcterms:created>
  <dc:creator>Andy</dc:creator>
</cp:coreProperties>
</file>