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104453" y="685800"/>
            <a:ext cx="26498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104453" y="685800"/>
            <a:ext cx="26498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2104453" y="685800"/>
            <a:ext cx="26498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2104453" y="685800"/>
            <a:ext cx="26498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64952" y="1456057"/>
            <a:ext cx="7242600" cy="4014000"/>
          </a:xfrm>
          <a:prstGeom prst="rect">
            <a:avLst/>
          </a:prstGeom>
        </p:spPr>
        <p:txBody>
          <a:bodyPr anchorCtr="0" anchor="b" bIns="120725" lIns="120725" rIns="120725" tIns="120725"/>
          <a:lstStyle>
            <a:lvl1pPr lvl="0" algn="ctr">
              <a:spcBef>
                <a:spcPts val="0"/>
              </a:spcBef>
              <a:buSzPct val="100000"/>
              <a:defRPr sz="6800"/>
            </a:lvl1pPr>
            <a:lvl2pPr lvl="1" algn="ctr">
              <a:spcBef>
                <a:spcPts val="0"/>
              </a:spcBef>
              <a:buSzPct val="100000"/>
              <a:defRPr sz="6800"/>
            </a:lvl2pPr>
            <a:lvl3pPr lvl="2" algn="ctr">
              <a:spcBef>
                <a:spcPts val="0"/>
              </a:spcBef>
              <a:buSzPct val="100000"/>
              <a:defRPr sz="6800"/>
            </a:lvl3pPr>
            <a:lvl4pPr lvl="3" algn="ctr">
              <a:spcBef>
                <a:spcPts val="0"/>
              </a:spcBef>
              <a:buSzPct val="100000"/>
              <a:defRPr sz="6800"/>
            </a:lvl4pPr>
            <a:lvl5pPr lvl="4" algn="ctr">
              <a:spcBef>
                <a:spcPts val="0"/>
              </a:spcBef>
              <a:buSzPct val="100000"/>
              <a:defRPr sz="6800"/>
            </a:lvl5pPr>
            <a:lvl6pPr lvl="5" algn="ctr">
              <a:spcBef>
                <a:spcPts val="0"/>
              </a:spcBef>
              <a:buSzPct val="100000"/>
              <a:defRPr sz="6800"/>
            </a:lvl6pPr>
            <a:lvl7pPr lvl="6" algn="ctr">
              <a:spcBef>
                <a:spcPts val="0"/>
              </a:spcBef>
              <a:buSzPct val="100000"/>
              <a:defRPr sz="6800"/>
            </a:lvl7pPr>
            <a:lvl8pPr lvl="7" algn="ctr">
              <a:spcBef>
                <a:spcPts val="0"/>
              </a:spcBef>
              <a:buSzPct val="100000"/>
              <a:defRPr sz="6800"/>
            </a:lvl8pPr>
            <a:lvl9pPr lvl="8" algn="ctr">
              <a:spcBef>
                <a:spcPts val="0"/>
              </a:spcBef>
              <a:buSzPct val="100000"/>
              <a:defRPr sz="6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264944" y="5542288"/>
            <a:ext cx="7242600" cy="1550100"/>
          </a:xfrm>
          <a:prstGeom prst="rect">
            <a:avLst/>
          </a:prstGeom>
        </p:spPr>
        <p:txBody>
          <a:bodyPr anchorCtr="0" anchor="t" bIns="120725" lIns="120725" rIns="120725" tIns="1207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201589" y="9119179"/>
            <a:ext cx="466500" cy="769500"/>
          </a:xfrm>
          <a:prstGeom prst="rect">
            <a:avLst/>
          </a:prstGeom>
        </p:spPr>
        <p:txBody>
          <a:bodyPr anchorCtr="0" anchor="ctr" bIns="120725" lIns="120725" rIns="120725" tIns="1207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64944" y="2163088"/>
            <a:ext cx="7242600" cy="3840000"/>
          </a:xfrm>
          <a:prstGeom prst="rect">
            <a:avLst/>
          </a:prstGeom>
        </p:spPr>
        <p:txBody>
          <a:bodyPr anchorCtr="0" anchor="b" bIns="120725" lIns="120725" rIns="120725" tIns="120725"/>
          <a:lstStyle>
            <a:lvl1pPr lvl="0" algn="ctr">
              <a:spcBef>
                <a:spcPts val="0"/>
              </a:spcBef>
              <a:buSzPct val="100000"/>
              <a:defRPr sz="15800"/>
            </a:lvl1pPr>
            <a:lvl2pPr lvl="1" algn="ctr">
              <a:spcBef>
                <a:spcPts val="0"/>
              </a:spcBef>
              <a:buSzPct val="100000"/>
              <a:defRPr sz="15800"/>
            </a:lvl2pPr>
            <a:lvl3pPr lvl="2" algn="ctr">
              <a:spcBef>
                <a:spcPts val="0"/>
              </a:spcBef>
              <a:buSzPct val="100000"/>
              <a:defRPr sz="15800"/>
            </a:lvl3pPr>
            <a:lvl4pPr lvl="3" algn="ctr">
              <a:spcBef>
                <a:spcPts val="0"/>
              </a:spcBef>
              <a:buSzPct val="100000"/>
              <a:defRPr sz="15800"/>
            </a:lvl4pPr>
            <a:lvl5pPr lvl="4" algn="ctr">
              <a:spcBef>
                <a:spcPts val="0"/>
              </a:spcBef>
              <a:buSzPct val="100000"/>
              <a:defRPr sz="15800"/>
            </a:lvl5pPr>
            <a:lvl6pPr lvl="5" algn="ctr">
              <a:spcBef>
                <a:spcPts val="0"/>
              </a:spcBef>
              <a:buSzPct val="100000"/>
              <a:defRPr sz="15800"/>
            </a:lvl6pPr>
            <a:lvl7pPr lvl="6" algn="ctr">
              <a:spcBef>
                <a:spcPts val="0"/>
              </a:spcBef>
              <a:buSzPct val="100000"/>
              <a:defRPr sz="15800"/>
            </a:lvl7pPr>
            <a:lvl8pPr lvl="7" algn="ctr">
              <a:spcBef>
                <a:spcPts val="0"/>
              </a:spcBef>
              <a:buSzPct val="100000"/>
              <a:defRPr sz="15800"/>
            </a:lvl8pPr>
            <a:lvl9pPr lvl="8" algn="ctr">
              <a:spcBef>
                <a:spcPts val="0"/>
              </a:spcBef>
              <a:buSzPct val="100000"/>
              <a:defRPr sz="15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64944" y="6164351"/>
            <a:ext cx="7242600" cy="2543700"/>
          </a:xfrm>
          <a:prstGeom prst="rect">
            <a:avLst/>
          </a:prstGeom>
        </p:spPr>
        <p:txBody>
          <a:bodyPr anchorCtr="0" anchor="t" bIns="120725" lIns="120725" rIns="120725" tIns="1207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7201589" y="9119179"/>
            <a:ext cx="466500" cy="769500"/>
          </a:xfrm>
          <a:prstGeom prst="rect">
            <a:avLst/>
          </a:prstGeom>
        </p:spPr>
        <p:txBody>
          <a:bodyPr anchorCtr="0" anchor="ctr" bIns="120725" lIns="120725" rIns="120725" tIns="1207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7201589" y="9119179"/>
            <a:ext cx="466500" cy="769500"/>
          </a:xfrm>
          <a:prstGeom prst="rect">
            <a:avLst/>
          </a:prstGeom>
        </p:spPr>
        <p:txBody>
          <a:bodyPr anchorCtr="0" anchor="ctr" bIns="120725" lIns="120725" rIns="120725" tIns="1207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64944" y="4206106"/>
            <a:ext cx="7242600" cy="1646100"/>
          </a:xfrm>
          <a:prstGeom prst="rect">
            <a:avLst/>
          </a:prstGeom>
        </p:spPr>
        <p:txBody>
          <a:bodyPr anchorCtr="0" anchor="ctr" bIns="120725" lIns="120725" rIns="120725" tIns="1207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201589" y="9119179"/>
            <a:ext cx="466500" cy="769500"/>
          </a:xfrm>
          <a:prstGeom prst="rect">
            <a:avLst/>
          </a:prstGeom>
        </p:spPr>
        <p:txBody>
          <a:bodyPr anchorCtr="0" anchor="ctr" bIns="120725" lIns="120725" rIns="120725" tIns="1207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264944" y="870271"/>
            <a:ext cx="7242600" cy="1119900"/>
          </a:xfrm>
          <a:prstGeom prst="rect">
            <a:avLst/>
          </a:prstGeom>
        </p:spPr>
        <p:txBody>
          <a:bodyPr anchorCtr="0" anchor="t" bIns="120725" lIns="120725" rIns="120725" tIns="1207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264944" y="2253728"/>
            <a:ext cx="7242600" cy="6680700"/>
          </a:xfrm>
          <a:prstGeom prst="rect">
            <a:avLst/>
          </a:prstGeom>
        </p:spPr>
        <p:txBody>
          <a:bodyPr anchorCtr="0" anchor="t" bIns="120725" lIns="120725" rIns="120725" tIns="1207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7201589" y="9119179"/>
            <a:ext cx="466500" cy="769500"/>
          </a:xfrm>
          <a:prstGeom prst="rect">
            <a:avLst/>
          </a:prstGeom>
        </p:spPr>
        <p:txBody>
          <a:bodyPr anchorCtr="0" anchor="ctr" bIns="120725" lIns="120725" rIns="120725" tIns="1207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64944" y="870271"/>
            <a:ext cx="7242600" cy="1119900"/>
          </a:xfrm>
          <a:prstGeom prst="rect">
            <a:avLst/>
          </a:prstGeom>
        </p:spPr>
        <p:txBody>
          <a:bodyPr anchorCtr="0" anchor="t" bIns="120725" lIns="120725" rIns="120725" tIns="1207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64945" y="2253728"/>
            <a:ext cx="3399900" cy="6680700"/>
          </a:xfrm>
          <a:prstGeom prst="rect">
            <a:avLst/>
          </a:prstGeom>
        </p:spPr>
        <p:txBody>
          <a:bodyPr anchorCtr="0" anchor="t" bIns="120725" lIns="120725" rIns="120725" tIns="1207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107540" y="2253728"/>
            <a:ext cx="3399899" cy="6680700"/>
          </a:xfrm>
          <a:prstGeom prst="rect">
            <a:avLst/>
          </a:prstGeom>
        </p:spPr>
        <p:txBody>
          <a:bodyPr anchorCtr="0" anchor="t" bIns="120725" lIns="120725" rIns="120725" tIns="1207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201589" y="9119179"/>
            <a:ext cx="466500" cy="769500"/>
          </a:xfrm>
          <a:prstGeom prst="rect">
            <a:avLst/>
          </a:prstGeom>
        </p:spPr>
        <p:txBody>
          <a:bodyPr anchorCtr="0" anchor="ctr" bIns="120725" lIns="120725" rIns="120725" tIns="1207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64944" y="870271"/>
            <a:ext cx="7242600" cy="1119900"/>
          </a:xfrm>
          <a:prstGeom prst="rect">
            <a:avLst/>
          </a:prstGeom>
        </p:spPr>
        <p:txBody>
          <a:bodyPr anchorCtr="0" anchor="t" bIns="120725" lIns="120725" rIns="120725" tIns="1207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201589" y="9119179"/>
            <a:ext cx="466500" cy="769500"/>
          </a:xfrm>
          <a:prstGeom prst="rect">
            <a:avLst/>
          </a:prstGeom>
        </p:spPr>
        <p:txBody>
          <a:bodyPr anchorCtr="0" anchor="ctr" bIns="120725" lIns="120725" rIns="120725" tIns="1207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64945" y="1086506"/>
            <a:ext cx="2386800" cy="1477800"/>
          </a:xfrm>
          <a:prstGeom prst="rect">
            <a:avLst/>
          </a:prstGeom>
        </p:spPr>
        <p:txBody>
          <a:bodyPr anchorCtr="0" anchor="b" bIns="120725" lIns="120725" rIns="120725" tIns="120725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64945" y="2717439"/>
            <a:ext cx="2386800" cy="6217499"/>
          </a:xfrm>
          <a:prstGeom prst="rect">
            <a:avLst/>
          </a:prstGeom>
        </p:spPr>
        <p:txBody>
          <a:bodyPr anchorCtr="0" anchor="t" bIns="120725" lIns="120725" rIns="120725" tIns="1207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201589" y="9119179"/>
            <a:ext cx="466500" cy="769500"/>
          </a:xfrm>
          <a:prstGeom prst="rect">
            <a:avLst/>
          </a:prstGeom>
        </p:spPr>
        <p:txBody>
          <a:bodyPr anchorCtr="0" anchor="ctr" bIns="120725" lIns="120725" rIns="120725" tIns="1207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16712" y="880293"/>
            <a:ext cx="5412600" cy="7999800"/>
          </a:xfrm>
          <a:prstGeom prst="rect">
            <a:avLst/>
          </a:prstGeom>
        </p:spPr>
        <p:txBody>
          <a:bodyPr anchorCtr="0" anchor="ctr" bIns="120725" lIns="120725" rIns="120725" tIns="120725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201589" y="9119179"/>
            <a:ext cx="466500" cy="769500"/>
          </a:xfrm>
          <a:prstGeom prst="rect">
            <a:avLst/>
          </a:prstGeom>
        </p:spPr>
        <p:txBody>
          <a:bodyPr anchorCtr="0" anchor="ctr" bIns="120725" lIns="120725" rIns="120725" tIns="1207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0725" lIns="120725" rIns="120725" tIns="1207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120725" lIns="120725" rIns="120725" tIns="120725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25675" y="5481568"/>
            <a:ext cx="3438300" cy="2415300"/>
          </a:xfrm>
          <a:prstGeom prst="rect">
            <a:avLst/>
          </a:prstGeom>
        </p:spPr>
        <p:txBody>
          <a:bodyPr anchorCtr="0" anchor="t" bIns="120725" lIns="120725" rIns="120725" tIns="1207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198575" y="1415968"/>
            <a:ext cx="3261300" cy="7226100"/>
          </a:xfrm>
          <a:prstGeom prst="rect">
            <a:avLst/>
          </a:prstGeom>
        </p:spPr>
        <p:txBody>
          <a:bodyPr anchorCtr="0" anchor="ctr" bIns="120725" lIns="120725" rIns="120725" tIns="1207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201589" y="9119179"/>
            <a:ext cx="466500" cy="769500"/>
          </a:xfrm>
          <a:prstGeom prst="rect">
            <a:avLst/>
          </a:prstGeom>
        </p:spPr>
        <p:txBody>
          <a:bodyPr anchorCtr="0" anchor="ctr" bIns="120725" lIns="120725" rIns="120725" tIns="1207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264945" y="8273124"/>
            <a:ext cx="5099100" cy="1183500"/>
          </a:xfrm>
          <a:prstGeom prst="rect">
            <a:avLst/>
          </a:prstGeom>
        </p:spPr>
        <p:txBody>
          <a:bodyPr anchorCtr="0" anchor="ctr" bIns="120725" lIns="120725" rIns="120725" tIns="1207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201589" y="9119179"/>
            <a:ext cx="466500" cy="769500"/>
          </a:xfrm>
          <a:prstGeom prst="rect">
            <a:avLst/>
          </a:prstGeom>
        </p:spPr>
        <p:txBody>
          <a:bodyPr anchorCtr="0" anchor="ctr" bIns="120725" lIns="120725" rIns="120725" tIns="1207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64944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725" lIns="120725" rIns="120725" tIns="1207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64944" y="2253728"/>
            <a:ext cx="7242600" cy="6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725" lIns="120725" rIns="120725" tIns="1207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201589" y="9119179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725" lIns="120725" rIns="120725" tIns="1207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hyperlink" Target="https://dmv.dc.gov/node/415162" TargetMode="External"/><Relationship Id="rId6" Type="http://schemas.openxmlformats.org/officeDocument/2006/relationships/hyperlink" Target="https://dmv.dc.gov/page/veteran-designation-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hyperlink" Target="https://dmv.dc.gov/node/415162" TargetMode="External"/><Relationship Id="rId6" Type="http://schemas.openxmlformats.org/officeDocument/2006/relationships/hyperlink" Target="https://dmv.dc.gov/page/veteran-designation-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8025" y="5090125"/>
            <a:ext cx="7195800" cy="8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" name="Shape 55"/>
          <p:cNvGrpSpPr/>
          <p:nvPr/>
        </p:nvGrpSpPr>
        <p:grpSpPr>
          <a:xfrm>
            <a:off x="142523" y="5103942"/>
            <a:ext cx="7218391" cy="816363"/>
            <a:chOff x="154475" y="5723912"/>
            <a:chExt cx="8492225" cy="1187437"/>
          </a:xfrm>
        </p:grpSpPr>
        <p:sp>
          <p:nvSpPr>
            <p:cNvPr id="56" name="Shape 56"/>
            <p:cNvSpPr txBox="1"/>
            <p:nvPr/>
          </p:nvSpPr>
          <p:spPr>
            <a:xfrm>
              <a:off x="181000" y="5723912"/>
              <a:ext cx="8465700" cy="342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100"/>
                <a:t>C. Tell us about your driving history.  </a:t>
              </a:r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154475" y="6084425"/>
              <a:ext cx="34782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1. Have you ever had a Driver License?</a:t>
              </a:r>
              <a:r>
                <a:rPr lang="en" sz="800"/>
                <a:t> </a:t>
              </a:r>
            </a:p>
          </p:txBody>
        </p:sp>
        <p:sp>
          <p:nvSpPr>
            <p:cNvPr id="58" name="Shape 58"/>
            <p:cNvSpPr/>
            <p:nvPr/>
          </p:nvSpPr>
          <p:spPr>
            <a:xfrm>
              <a:off x="3020225" y="618410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59" name="Shape 59"/>
            <p:cNvSpPr/>
            <p:nvPr/>
          </p:nvSpPr>
          <p:spPr>
            <a:xfrm>
              <a:off x="3553625" y="618410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3709025" y="606245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</a:t>
              </a:r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3124925" y="607640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4028975" y="6059025"/>
              <a:ext cx="3438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If yes, from what jurisdiction, state, or country?</a:t>
              </a: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157475" y="6320137"/>
              <a:ext cx="40482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2. Has your license ever been suspended or revoked?</a:t>
              </a:r>
              <a:r>
                <a:rPr lang="en" sz="800"/>
                <a:t> </a:t>
              </a: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157475" y="6546650"/>
              <a:ext cx="59064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3. Has your application for a Driver License been denied in another state or country? </a:t>
              </a:r>
              <a:r>
                <a:rPr lang="en" sz="800"/>
                <a:t> 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4099775" y="641305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66" name="Shape 66"/>
            <p:cNvSpPr txBox="1"/>
            <p:nvPr/>
          </p:nvSpPr>
          <p:spPr>
            <a:xfrm>
              <a:off x="4280825" y="630535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4709375" y="641305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4887875" y="630535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</a:t>
              </a:r>
            </a:p>
          </p:txBody>
        </p:sp>
        <p:sp>
          <p:nvSpPr>
            <p:cNvPr id="69" name="Shape 69"/>
            <p:cNvSpPr/>
            <p:nvPr/>
          </p:nvSpPr>
          <p:spPr>
            <a:xfrm>
              <a:off x="6004775" y="664165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6185825" y="653395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  <p:sp>
          <p:nvSpPr>
            <p:cNvPr id="71" name="Shape 71"/>
            <p:cNvSpPr/>
            <p:nvPr/>
          </p:nvSpPr>
          <p:spPr>
            <a:xfrm>
              <a:off x="6614375" y="664165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6792875" y="653395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153850" y="6162304"/>
            <a:ext cx="7192500" cy="135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70021" y="8646517"/>
            <a:ext cx="7192500" cy="70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61925" y="7769026"/>
            <a:ext cx="7192500" cy="87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3850" y="8168515"/>
            <a:ext cx="7192500" cy="203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3850" y="7749415"/>
            <a:ext cx="7192500" cy="203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53807" y="2031378"/>
            <a:ext cx="7192800" cy="164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782616" y="90423"/>
            <a:ext cx="5973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/>
              <a:t>DC DRIVER LICENSE OR IDENTIFICATION CARD APPLICATION </a:t>
            </a:r>
          </a:p>
        </p:txBody>
      </p:sp>
      <p:pic>
        <p:nvPicPr>
          <p:cNvPr descr="DMV Logo-1.jp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316" y="0"/>
            <a:ext cx="866155" cy="649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" y="60153"/>
            <a:ext cx="730808" cy="590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Shape 82"/>
          <p:cNvGrpSpPr/>
          <p:nvPr/>
        </p:nvGrpSpPr>
        <p:grpSpPr>
          <a:xfrm>
            <a:off x="16851" y="651987"/>
            <a:ext cx="8119675" cy="970624"/>
            <a:chOff x="0" y="1100745"/>
            <a:chExt cx="9744000" cy="1411818"/>
          </a:xfrm>
        </p:grpSpPr>
        <p:sp>
          <p:nvSpPr>
            <p:cNvPr id="83" name="Shape 83"/>
            <p:cNvSpPr txBox="1"/>
            <p:nvPr/>
          </p:nvSpPr>
          <p:spPr>
            <a:xfrm>
              <a:off x="0" y="1100745"/>
              <a:ext cx="97440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1. All males, 18-26 years old will be registered with </a:t>
              </a:r>
              <a:r>
                <a:rPr b="1" lang="en" sz="1000"/>
                <a:t>Selective Service</a:t>
              </a:r>
              <a:r>
                <a:rPr lang="en" sz="1000"/>
                <a:t>. To opt out of automatic registration, complete the opt-out </a:t>
              </a:r>
              <a:r>
                <a:rPr lang="en" sz="1000" u="sng">
                  <a:solidFill>
                    <a:schemeClr val="hlink"/>
                  </a:solidFill>
                  <a:hlinkClick r:id="rId5"/>
                </a:rPr>
                <a:t>form</a:t>
              </a:r>
              <a:r>
                <a:rPr lang="en" sz="1000"/>
                <a:t>.   </a:t>
              </a: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0" y="1348218"/>
              <a:ext cx="3790800" cy="377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2. I would like to be an</a:t>
              </a:r>
              <a:r>
                <a:rPr b="1" lang="en" sz="1000"/>
                <a:t> organ and tissue donor</a:t>
              </a:r>
              <a:r>
                <a:rPr lang="en" sz="1000"/>
                <a:t>. 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3613046" y="1439718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3793946" y="1332018"/>
              <a:ext cx="609600" cy="377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0" y="1875622"/>
              <a:ext cx="6143699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4. Do you want to </a:t>
              </a:r>
              <a:r>
                <a:rPr b="1" lang="en" sz="1000"/>
                <a:t>register to vote, update your party, or change your name</a:t>
              </a:r>
              <a:r>
                <a:rPr lang="en" sz="1000"/>
                <a:t>?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5668923" y="1986172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5849823" y="1878472"/>
              <a:ext cx="609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</a:t>
              </a: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6115050" y="1878472"/>
              <a:ext cx="19812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If yes, complete page 2 </a:t>
              </a: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0" y="2123272"/>
              <a:ext cx="97440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5. If you are updating your address, do you want your new address updated at the Board of Elections?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7045301" y="2254881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7226201" y="2135163"/>
              <a:ext cx="609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</p:grpSp>
      <p:sp>
        <p:nvSpPr>
          <p:cNvPr id="94" name="Shape 94"/>
          <p:cNvSpPr txBox="1"/>
          <p:nvPr/>
        </p:nvSpPr>
        <p:spPr>
          <a:xfrm>
            <a:off x="153850" y="1690300"/>
            <a:ext cx="7192500" cy="20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A. Tell us about yourself.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262706" y="2089028"/>
            <a:ext cx="7424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96" name="Shape 96"/>
          <p:cNvSpPr txBox="1"/>
          <p:nvPr/>
        </p:nvSpPr>
        <p:spPr>
          <a:xfrm>
            <a:off x="1304511" y="376715"/>
            <a:ext cx="5351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00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</a:rPr>
              <a:t>Do you need assistance in another language? Which one? ___________________</a:t>
            </a:r>
          </a:p>
        </p:txBody>
      </p:sp>
      <p:sp>
        <p:nvSpPr>
          <p:cNvPr id="97" name="Shape 97"/>
          <p:cNvSpPr/>
          <p:nvPr/>
        </p:nvSpPr>
        <p:spPr>
          <a:xfrm>
            <a:off x="5472278" y="7020820"/>
            <a:ext cx="153900" cy="11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98" name="Shape 98"/>
          <p:cNvSpPr txBox="1"/>
          <p:nvPr/>
        </p:nvSpPr>
        <p:spPr>
          <a:xfrm>
            <a:off x="153806" y="7521423"/>
            <a:ext cx="7195800" cy="23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D. If you are 70 years of age or older, have your licensed medical practitioner complete this section. 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276774" y="7749965"/>
            <a:ext cx="7088051" cy="255578"/>
            <a:chOff x="319698" y="2350350"/>
            <a:chExt cx="7409629" cy="371750"/>
          </a:xfrm>
        </p:grpSpPr>
        <p:sp>
          <p:nvSpPr>
            <p:cNvPr id="100" name="Shape 100"/>
            <p:cNvSpPr txBox="1"/>
            <p:nvPr/>
          </p:nvSpPr>
          <p:spPr>
            <a:xfrm>
              <a:off x="319698" y="2352800"/>
              <a:ext cx="225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Practitioner</a:t>
              </a:r>
              <a:r>
                <a:rPr lang="en" sz="1000"/>
                <a:t>’s Name (Please print) </a:t>
              </a: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2944665" y="2350350"/>
              <a:ext cx="232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Practitioner’s Identification Number</a:t>
              </a:r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5798828" y="2365450"/>
              <a:ext cx="1930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Office Phone Number</a:t>
              </a:r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183540" y="8169065"/>
            <a:ext cx="7548455" cy="259462"/>
            <a:chOff x="425361" y="2578950"/>
            <a:chExt cx="7890921" cy="377400"/>
          </a:xfrm>
        </p:grpSpPr>
        <p:sp>
          <p:nvSpPr>
            <p:cNvPr id="104" name="Shape 104"/>
            <p:cNvSpPr txBox="1"/>
            <p:nvPr/>
          </p:nvSpPr>
          <p:spPr>
            <a:xfrm>
              <a:off x="425361" y="2587050"/>
              <a:ext cx="292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Practitione</a:t>
              </a:r>
              <a:r>
                <a:rPr lang="en" sz="1000"/>
                <a:t>r’s Address (City/State/Zip Code) </a:t>
              </a:r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5991582" y="2578950"/>
              <a:ext cx="232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Email Address</a:t>
              </a:r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153850" y="8640742"/>
            <a:ext cx="7658818" cy="452873"/>
            <a:chOff x="181000" y="10656425"/>
            <a:chExt cx="9010375" cy="658725"/>
          </a:xfrm>
        </p:grpSpPr>
        <p:sp>
          <p:nvSpPr>
            <p:cNvPr id="107" name="Shape 107"/>
            <p:cNvSpPr txBox="1"/>
            <p:nvPr/>
          </p:nvSpPr>
          <p:spPr>
            <a:xfrm>
              <a:off x="181000" y="10670550"/>
              <a:ext cx="48603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Does the applicant have the ability to safely drive a vehicle?</a:t>
              </a: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5277275" y="10656425"/>
              <a:ext cx="39141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Yes, the applicant can safely drive a vehicle.  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5014175" y="1102520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5277275" y="10937750"/>
              <a:ext cx="3438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No, the applicant cannot safely drive a vehicle.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5014175" y="1075645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145139" y="9112040"/>
            <a:ext cx="7418913" cy="254151"/>
            <a:chOff x="182092" y="3645750"/>
            <a:chExt cx="7755502" cy="369675"/>
          </a:xfrm>
        </p:grpSpPr>
        <p:sp>
          <p:nvSpPr>
            <p:cNvPr id="113" name="Shape 113"/>
            <p:cNvSpPr txBox="1"/>
            <p:nvPr/>
          </p:nvSpPr>
          <p:spPr>
            <a:xfrm>
              <a:off x="182092" y="3646125"/>
              <a:ext cx="246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Practitioner</a:t>
              </a:r>
              <a:r>
                <a:rPr lang="en" sz="1000"/>
                <a:t>’s Signature:</a:t>
              </a: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5612894" y="3645750"/>
              <a:ext cx="2324699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Date</a:t>
              </a:r>
            </a:p>
          </p:txBody>
        </p:sp>
        <p:cxnSp>
          <p:nvCxnSpPr>
            <p:cNvPr id="115" name="Shape 115"/>
            <p:cNvCxnSpPr/>
            <p:nvPr/>
          </p:nvCxnSpPr>
          <p:spPr>
            <a:xfrm flipH="1" rot="10800000">
              <a:off x="232433" y="3959162"/>
              <a:ext cx="7415100" cy="10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16" name="Shape 116"/>
          <p:cNvSpPr txBox="1"/>
          <p:nvPr/>
        </p:nvSpPr>
        <p:spPr>
          <a:xfrm>
            <a:off x="131112" y="9734759"/>
            <a:ext cx="741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If you have a question, please visit our website at dmv.dc.gov or call 311  in DC or 202-737-4404 outside the 202 area code.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To confidentially report waste, fraud or abuse by a DC Government Agency or official, call the DC Inspector General at 1-800-521-1639. </a:t>
            </a:r>
          </a:p>
        </p:txBody>
      </p:sp>
      <p:sp>
        <p:nvSpPr>
          <p:cNvPr id="117" name="Shape 117"/>
          <p:cNvSpPr/>
          <p:nvPr/>
        </p:nvSpPr>
        <p:spPr>
          <a:xfrm>
            <a:off x="170025" y="4267513"/>
            <a:ext cx="7192500" cy="76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Any person using a fictitious name or address and/or knowingly making any false statement on this application is in violation of DC Law and subject to a fine of not more than $1,000 or 180 days imprisonment or both. (D.C. Official Code 22-2405). </a:t>
            </a:r>
            <a:r>
              <a:rPr b="1" lang="en" sz="900"/>
              <a:t> I hereby certify, under penalty of perjury, that the information contained on this application is true and correct.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Your Signature:</a:t>
            </a:r>
            <a:r>
              <a:rPr lang="en" sz="1000"/>
              <a:t> 									</a:t>
            </a:r>
            <a:r>
              <a:rPr b="1" lang="en" sz="1000"/>
              <a:t>Date</a:t>
            </a:r>
            <a:r>
              <a:rPr lang="en" sz="1000"/>
              <a:t>: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914197" y="9630517"/>
            <a:ext cx="8580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DMVR-...Rev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153850" y="1836301"/>
            <a:ext cx="7257467" cy="229143"/>
            <a:chOff x="181000" y="2116802"/>
            <a:chExt cx="8538196" cy="333300"/>
          </a:xfrm>
        </p:grpSpPr>
        <p:sp>
          <p:nvSpPr>
            <p:cNvPr id="120" name="Shape 120"/>
            <p:cNvSpPr/>
            <p:nvPr/>
          </p:nvSpPr>
          <p:spPr>
            <a:xfrm>
              <a:off x="181000" y="2191747"/>
              <a:ext cx="8461800" cy="250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Shape 121"/>
            <p:cNvGrpSpPr/>
            <p:nvPr/>
          </p:nvGrpSpPr>
          <p:grpSpPr>
            <a:xfrm>
              <a:off x="714970" y="2116802"/>
              <a:ext cx="8004226" cy="333300"/>
              <a:chOff x="752195" y="2269192"/>
              <a:chExt cx="7427826" cy="333300"/>
            </a:xfrm>
          </p:grpSpPr>
          <p:sp>
            <p:nvSpPr>
              <p:cNvPr id="122" name="Shape 122"/>
              <p:cNvSpPr txBox="1"/>
              <p:nvPr/>
            </p:nvSpPr>
            <p:spPr>
              <a:xfrm>
                <a:off x="752195" y="2288248"/>
                <a:ext cx="1213800" cy="29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Last Name </a:t>
                </a:r>
              </a:p>
            </p:txBody>
          </p:sp>
          <p:sp>
            <p:nvSpPr>
              <p:cNvPr id="123" name="Shape 123"/>
              <p:cNvSpPr txBox="1"/>
              <p:nvPr/>
            </p:nvSpPr>
            <p:spPr>
              <a:xfrm>
                <a:off x="2926089" y="2274098"/>
                <a:ext cx="1322399" cy="25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First Name</a:t>
                </a:r>
              </a:p>
            </p:txBody>
          </p:sp>
          <p:sp>
            <p:nvSpPr>
              <p:cNvPr id="124" name="Shape 124"/>
              <p:cNvSpPr txBox="1"/>
              <p:nvPr/>
            </p:nvSpPr>
            <p:spPr>
              <a:xfrm>
                <a:off x="4944217" y="2269192"/>
                <a:ext cx="13566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Middle Name </a:t>
                </a:r>
              </a:p>
            </p:txBody>
          </p:sp>
          <p:sp>
            <p:nvSpPr>
              <p:cNvPr id="125" name="Shape 125"/>
              <p:cNvSpPr txBox="1"/>
              <p:nvPr/>
            </p:nvSpPr>
            <p:spPr>
              <a:xfrm>
                <a:off x="6966221" y="2279915"/>
                <a:ext cx="1213800" cy="25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Jr., Sr., III, etc.</a:t>
                </a:r>
              </a:p>
            </p:txBody>
          </p:sp>
        </p:grpSp>
      </p:grpSp>
      <p:grpSp>
        <p:nvGrpSpPr>
          <p:cNvPr id="126" name="Shape 126"/>
          <p:cNvGrpSpPr/>
          <p:nvPr/>
        </p:nvGrpSpPr>
        <p:grpSpPr>
          <a:xfrm>
            <a:off x="153850" y="3670928"/>
            <a:ext cx="7195738" cy="537762"/>
            <a:chOff x="181000" y="4785350"/>
            <a:chExt cx="8465575" cy="782200"/>
          </a:xfrm>
        </p:grpSpPr>
        <p:sp>
          <p:nvSpPr>
            <p:cNvPr id="127" name="Shape 127"/>
            <p:cNvSpPr/>
            <p:nvPr/>
          </p:nvSpPr>
          <p:spPr>
            <a:xfrm>
              <a:off x="184775" y="5124450"/>
              <a:ext cx="8461800" cy="443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181000" y="4785350"/>
              <a:ext cx="8461800" cy="342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100"/>
                <a:t>B. What do you need?  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277025" y="5283175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459275" y="5181525"/>
              <a:ext cx="15411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Driver License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1724825" y="527200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1905724" y="5180300"/>
              <a:ext cx="24897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Identification Card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3500437" y="528415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3706575" y="5180287"/>
              <a:ext cx="3207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900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</a:rPr>
                <a:t>Motorcycle Endorsement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</p:grpSp>
      <p:cxnSp>
        <p:nvCxnSpPr>
          <p:cNvPr id="135" name="Shape 135"/>
          <p:cNvCxnSpPr/>
          <p:nvPr/>
        </p:nvCxnSpPr>
        <p:spPr>
          <a:xfrm flipH="1">
            <a:off x="2048275" y="2061225"/>
            <a:ext cx="360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36" name="Shape 136"/>
          <p:cNvGrpSpPr/>
          <p:nvPr/>
        </p:nvGrpSpPr>
        <p:grpSpPr>
          <a:xfrm>
            <a:off x="153850" y="2201457"/>
            <a:ext cx="7192530" cy="509557"/>
            <a:chOff x="181000" y="2647938"/>
            <a:chExt cx="8461800" cy="741173"/>
          </a:xfrm>
        </p:grpSpPr>
        <p:sp>
          <p:nvSpPr>
            <p:cNvPr id="137" name="Shape 137"/>
            <p:cNvSpPr txBox="1"/>
            <p:nvPr/>
          </p:nvSpPr>
          <p:spPr>
            <a:xfrm>
              <a:off x="5040977" y="2961012"/>
              <a:ext cx="1453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0000FF"/>
                  </a:solidFill>
                </a:rPr>
                <a:t>Washington, D.C. </a:t>
              </a:r>
            </a:p>
          </p:txBody>
        </p:sp>
        <p:grpSp>
          <p:nvGrpSpPr>
            <p:cNvPr id="138" name="Shape 138"/>
            <p:cNvGrpSpPr/>
            <p:nvPr/>
          </p:nvGrpSpPr>
          <p:grpSpPr>
            <a:xfrm>
              <a:off x="181000" y="2647938"/>
              <a:ext cx="8461800" cy="380850"/>
              <a:chOff x="181000" y="2647938"/>
              <a:chExt cx="8461800" cy="380850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181000" y="2770327"/>
                <a:ext cx="8461800" cy="1908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Shape 140"/>
              <p:cNvSpPr txBox="1"/>
              <p:nvPr/>
            </p:nvSpPr>
            <p:spPr>
              <a:xfrm>
                <a:off x="3590937" y="2647938"/>
                <a:ext cx="1070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 sz="1000"/>
                  <a:t>Apt/Unit #</a:t>
                </a:r>
              </a:p>
            </p:txBody>
          </p:sp>
          <p:sp>
            <p:nvSpPr>
              <p:cNvPr id="141" name="Shape 141"/>
              <p:cNvSpPr txBox="1"/>
              <p:nvPr/>
            </p:nvSpPr>
            <p:spPr>
              <a:xfrm>
                <a:off x="7184975" y="2659488"/>
                <a:ext cx="873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Zip Code</a:t>
                </a:r>
              </a:p>
            </p:txBody>
          </p:sp>
          <p:sp>
            <p:nvSpPr>
              <p:cNvPr id="142" name="Shape 142"/>
              <p:cNvSpPr txBox="1"/>
              <p:nvPr/>
            </p:nvSpPr>
            <p:spPr>
              <a:xfrm>
                <a:off x="360382" y="2648945"/>
                <a:ext cx="26208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Address where you live</a:t>
                </a:r>
              </a:p>
            </p:txBody>
          </p:sp>
          <p:sp>
            <p:nvSpPr>
              <p:cNvPr id="143" name="Shape 143"/>
              <p:cNvSpPr txBox="1"/>
              <p:nvPr/>
            </p:nvSpPr>
            <p:spPr>
              <a:xfrm>
                <a:off x="5153777" y="2647938"/>
                <a:ext cx="126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City and State</a:t>
                </a:r>
              </a:p>
            </p:txBody>
          </p:sp>
        </p:grpSp>
        <p:cxnSp>
          <p:nvCxnSpPr>
            <p:cNvPr id="144" name="Shape 144"/>
            <p:cNvCxnSpPr/>
            <p:nvPr/>
          </p:nvCxnSpPr>
          <p:spPr>
            <a:xfrm>
              <a:off x="3362325" y="3015625"/>
              <a:ext cx="0" cy="3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4695825" y="3017712"/>
              <a:ext cx="0" cy="3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6829425" y="3017712"/>
              <a:ext cx="0" cy="3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47" name="Shape 147"/>
          <p:cNvCxnSpPr/>
          <p:nvPr/>
        </p:nvCxnSpPr>
        <p:spPr>
          <a:xfrm>
            <a:off x="228862" y="2936496"/>
            <a:ext cx="3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48" name="Shape 148"/>
          <p:cNvGrpSpPr/>
          <p:nvPr/>
        </p:nvGrpSpPr>
        <p:grpSpPr>
          <a:xfrm>
            <a:off x="153850" y="2555111"/>
            <a:ext cx="7336924" cy="482625"/>
            <a:chOff x="181000" y="3259500"/>
            <a:chExt cx="8631676" cy="637550"/>
          </a:xfrm>
        </p:grpSpPr>
        <p:grpSp>
          <p:nvGrpSpPr>
            <p:cNvPr id="149" name="Shape 149"/>
            <p:cNvGrpSpPr/>
            <p:nvPr/>
          </p:nvGrpSpPr>
          <p:grpSpPr>
            <a:xfrm>
              <a:off x="181000" y="3259500"/>
              <a:ext cx="8461800" cy="391287"/>
              <a:chOff x="181000" y="3259500"/>
              <a:chExt cx="8461800" cy="391287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181000" y="3381247"/>
                <a:ext cx="8461800" cy="1791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 txBox="1"/>
              <p:nvPr/>
            </p:nvSpPr>
            <p:spPr>
              <a:xfrm>
                <a:off x="2221187" y="3259500"/>
                <a:ext cx="2095499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Social Security Number</a:t>
                </a:r>
              </a:p>
            </p:txBody>
          </p:sp>
          <p:sp>
            <p:nvSpPr>
              <p:cNvPr id="152" name="Shape 152"/>
              <p:cNvSpPr txBox="1"/>
              <p:nvPr/>
            </p:nvSpPr>
            <p:spPr>
              <a:xfrm>
                <a:off x="4717937" y="3281487"/>
                <a:ext cx="11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U.S. Citizen?</a:t>
                </a:r>
              </a:p>
            </p:txBody>
          </p:sp>
          <p:sp>
            <p:nvSpPr>
              <p:cNvPr id="153" name="Shape 153"/>
              <p:cNvSpPr txBox="1"/>
              <p:nvPr/>
            </p:nvSpPr>
            <p:spPr>
              <a:xfrm>
                <a:off x="7227325" y="3277587"/>
                <a:ext cx="873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Gender</a:t>
                </a:r>
              </a:p>
            </p:txBody>
          </p:sp>
          <p:sp>
            <p:nvSpPr>
              <p:cNvPr id="154" name="Shape 154"/>
              <p:cNvSpPr txBox="1"/>
              <p:nvPr/>
            </p:nvSpPr>
            <p:spPr>
              <a:xfrm>
                <a:off x="624735" y="3274047"/>
                <a:ext cx="1195200" cy="295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Date of Birth</a:t>
                </a:r>
              </a:p>
            </p:txBody>
          </p:sp>
        </p:grpSp>
        <p:sp>
          <p:nvSpPr>
            <p:cNvPr id="155" name="Shape 155"/>
            <p:cNvSpPr/>
            <p:nvPr/>
          </p:nvSpPr>
          <p:spPr>
            <a:xfrm>
              <a:off x="6386550" y="359330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7033362" y="359330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6557425" y="3527750"/>
              <a:ext cx="470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Male </a:t>
              </a: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7184975" y="3524937"/>
              <a:ext cx="6426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Female</a:t>
              </a: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7894676" y="3532998"/>
              <a:ext cx="918000" cy="21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Unspecified</a:t>
              </a:r>
            </a:p>
          </p:txBody>
        </p:sp>
        <p:cxnSp>
          <p:nvCxnSpPr>
            <p:cNvPr id="160" name="Shape 160"/>
            <p:cNvCxnSpPr/>
            <p:nvPr/>
          </p:nvCxnSpPr>
          <p:spPr>
            <a:xfrm>
              <a:off x="1876425" y="3541400"/>
              <a:ext cx="0" cy="2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1" name="Shape 161"/>
            <p:cNvCxnSpPr/>
            <p:nvPr/>
          </p:nvCxnSpPr>
          <p:spPr>
            <a:xfrm>
              <a:off x="4314825" y="3541400"/>
              <a:ext cx="0" cy="2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6143625" y="3541400"/>
              <a:ext cx="0" cy="2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3" name="Shape 163"/>
            <p:cNvCxnSpPr/>
            <p:nvPr/>
          </p:nvCxnSpPr>
          <p:spPr>
            <a:xfrm>
              <a:off x="2114550" y="3769387"/>
              <a:ext cx="51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4" name="Shape 164"/>
            <p:cNvCxnSpPr/>
            <p:nvPr/>
          </p:nvCxnSpPr>
          <p:spPr>
            <a:xfrm>
              <a:off x="2800350" y="3770000"/>
              <a:ext cx="51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3486150" y="3770000"/>
              <a:ext cx="51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6" name="Shape 166"/>
            <p:cNvCxnSpPr/>
            <p:nvPr/>
          </p:nvCxnSpPr>
          <p:spPr>
            <a:xfrm flipH="1" rot="10800000">
              <a:off x="2695575" y="3636575"/>
              <a:ext cx="76200" cy="8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" name="Shape 167"/>
            <p:cNvCxnSpPr/>
            <p:nvPr/>
          </p:nvCxnSpPr>
          <p:spPr>
            <a:xfrm flipH="1" rot="10800000">
              <a:off x="3381375" y="3636575"/>
              <a:ext cx="76200" cy="8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168" name="Shape 168"/>
            <p:cNvGrpSpPr/>
            <p:nvPr/>
          </p:nvGrpSpPr>
          <p:grpSpPr>
            <a:xfrm>
              <a:off x="760522" y="3661128"/>
              <a:ext cx="622486" cy="104100"/>
              <a:chOff x="760522" y="3661128"/>
              <a:chExt cx="622486" cy="104100"/>
            </a:xfrm>
          </p:grpSpPr>
          <p:cxnSp>
            <p:nvCxnSpPr>
              <p:cNvPr id="169" name="Shape 169"/>
              <p:cNvCxnSpPr/>
              <p:nvPr/>
            </p:nvCxnSpPr>
            <p:spPr>
              <a:xfrm flipH="1" rot="10800000">
                <a:off x="760522" y="3661128"/>
                <a:ext cx="62100" cy="10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70" name="Shape 170"/>
              <p:cNvCxnSpPr/>
              <p:nvPr/>
            </p:nvCxnSpPr>
            <p:spPr>
              <a:xfrm flipH="1" rot="10800000">
                <a:off x="1320909" y="3661128"/>
                <a:ext cx="62100" cy="10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171" name="Shape 171"/>
            <p:cNvGrpSpPr/>
            <p:nvPr/>
          </p:nvGrpSpPr>
          <p:grpSpPr>
            <a:xfrm>
              <a:off x="4633175" y="3485950"/>
              <a:ext cx="1219800" cy="377400"/>
              <a:chOff x="1813775" y="8210350"/>
              <a:chExt cx="1219800" cy="377400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1813775" y="8318050"/>
                <a:ext cx="180900" cy="1620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73" name="Shape 173"/>
              <p:cNvSpPr txBox="1"/>
              <p:nvPr/>
            </p:nvSpPr>
            <p:spPr>
              <a:xfrm>
                <a:off x="1994825" y="8210350"/>
                <a:ext cx="4317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Yes</a:t>
                </a: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2423375" y="8318050"/>
                <a:ext cx="180900" cy="1620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75" name="Shape 175"/>
              <p:cNvSpPr txBox="1"/>
              <p:nvPr/>
            </p:nvSpPr>
            <p:spPr>
              <a:xfrm>
                <a:off x="2601875" y="8210350"/>
                <a:ext cx="4317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No</a:t>
                </a:r>
              </a:p>
            </p:txBody>
          </p:sp>
        </p:grpSp>
      </p:grpSp>
      <p:grpSp>
        <p:nvGrpSpPr>
          <p:cNvPr id="176" name="Shape 176"/>
          <p:cNvGrpSpPr/>
          <p:nvPr/>
        </p:nvGrpSpPr>
        <p:grpSpPr>
          <a:xfrm>
            <a:off x="153865" y="2921343"/>
            <a:ext cx="7194012" cy="386962"/>
            <a:chOff x="181000" y="3694944"/>
            <a:chExt cx="8484505" cy="562855"/>
          </a:xfrm>
        </p:grpSpPr>
        <p:grpSp>
          <p:nvGrpSpPr>
            <p:cNvPr id="177" name="Shape 177"/>
            <p:cNvGrpSpPr/>
            <p:nvPr/>
          </p:nvGrpSpPr>
          <p:grpSpPr>
            <a:xfrm>
              <a:off x="203705" y="3694944"/>
              <a:ext cx="8461800" cy="423936"/>
              <a:chOff x="203705" y="3771144"/>
              <a:chExt cx="8461800" cy="423936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203705" y="3899378"/>
                <a:ext cx="8461800" cy="1944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Shape 179"/>
              <p:cNvSpPr txBox="1"/>
              <p:nvPr/>
            </p:nvSpPr>
            <p:spPr>
              <a:xfrm>
                <a:off x="2701441" y="3787365"/>
                <a:ext cx="775200" cy="40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Height</a:t>
                </a:r>
              </a:p>
            </p:txBody>
          </p:sp>
          <p:sp>
            <p:nvSpPr>
              <p:cNvPr id="180" name="Shape 180"/>
              <p:cNvSpPr txBox="1"/>
              <p:nvPr/>
            </p:nvSpPr>
            <p:spPr>
              <a:xfrm>
                <a:off x="4775088" y="3772673"/>
                <a:ext cx="989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Eye Color</a:t>
                </a:r>
              </a:p>
            </p:txBody>
          </p:sp>
          <p:sp>
            <p:nvSpPr>
              <p:cNvPr id="181" name="Shape 181"/>
              <p:cNvSpPr txBox="1"/>
              <p:nvPr/>
            </p:nvSpPr>
            <p:spPr>
              <a:xfrm>
                <a:off x="7184970" y="3792781"/>
                <a:ext cx="873600" cy="40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Hair Color</a:t>
                </a:r>
              </a:p>
            </p:txBody>
          </p:sp>
          <p:sp>
            <p:nvSpPr>
              <p:cNvPr id="182" name="Shape 182"/>
              <p:cNvSpPr txBox="1"/>
              <p:nvPr/>
            </p:nvSpPr>
            <p:spPr>
              <a:xfrm>
                <a:off x="770470" y="3771144"/>
                <a:ext cx="1195200" cy="30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Weight </a:t>
                </a:r>
              </a:p>
            </p:txBody>
          </p:sp>
        </p:grpSp>
        <p:sp>
          <p:nvSpPr>
            <p:cNvPr id="183" name="Shape 183"/>
            <p:cNvSpPr txBox="1"/>
            <p:nvPr/>
          </p:nvSpPr>
          <p:spPr>
            <a:xfrm>
              <a:off x="181000" y="3980325"/>
              <a:ext cx="4926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" sz="800"/>
                <a:t>LBS.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2135475" y="3980325"/>
              <a:ext cx="4317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" sz="800"/>
                <a:t>FT. 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3044950" y="3988850"/>
              <a:ext cx="4317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" sz="800"/>
                <a:t>IN. </a:t>
              </a:r>
            </a:p>
          </p:txBody>
        </p:sp>
        <p:cxnSp>
          <p:nvCxnSpPr>
            <p:cNvPr id="186" name="Shape 186"/>
            <p:cNvCxnSpPr/>
            <p:nvPr/>
          </p:nvCxnSpPr>
          <p:spPr>
            <a:xfrm>
              <a:off x="1876425" y="3998600"/>
              <a:ext cx="0" cy="25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7" name="Shape 187"/>
            <p:cNvCxnSpPr/>
            <p:nvPr/>
          </p:nvCxnSpPr>
          <p:spPr>
            <a:xfrm>
              <a:off x="3095625" y="3998600"/>
              <a:ext cx="0" cy="25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4314825" y="3998600"/>
              <a:ext cx="0" cy="25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6143625" y="3998600"/>
              <a:ext cx="0" cy="25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90" name="Shape 190"/>
          <p:cNvGrpSpPr/>
          <p:nvPr/>
        </p:nvGrpSpPr>
        <p:grpSpPr>
          <a:xfrm>
            <a:off x="97154" y="3227353"/>
            <a:ext cx="7249225" cy="447588"/>
            <a:chOff x="114300" y="4140150"/>
            <a:chExt cx="8528500" cy="651037"/>
          </a:xfrm>
        </p:grpSpPr>
        <p:grpSp>
          <p:nvGrpSpPr>
            <p:cNvPr id="191" name="Shape 191"/>
            <p:cNvGrpSpPr/>
            <p:nvPr/>
          </p:nvGrpSpPr>
          <p:grpSpPr>
            <a:xfrm>
              <a:off x="181000" y="4140150"/>
              <a:ext cx="8461800" cy="374487"/>
              <a:chOff x="181000" y="4368750"/>
              <a:chExt cx="8461800" cy="374487"/>
            </a:xfrm>
          </p:grpSpPr>
          <p:sp>
            <p:nvSpPr>
              <p:cNvPr id="192" name="Shape 192"/>
              <p:cNvSpPr/>
              <p:nvPr/>
            </p:nvSpPr>
            <p:spPr>
              <a:xfrm>
                <a:off x="181000" y="4477580"/>
                <a:ext cx="8461800" cy="2031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 txBox="1"/>
              <p:nvPr/>
            </p:nvSpPr>
            <p:spPr>
              <a:xfrm>
                <a:off x="2624699" y="4373937"/>
                <a:ext cx="1724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Email Address</a:t>
                </a:r>
              </a:p>
            </p:txBody>
          </p:sp>
          <p:sp>
            <p:nvSpPr>
              <p:cNvPr id="194" name="Shape 194"/>
              <p:cNvSpPr txBox="1"/>
              <p:nvPr/>
            </p:nvSpPr>
            <p:spPr>
              <a:xfrm>
                <a:off x="393100" y="4368750"/>
                <a:ext cx="18738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Telephone Number</a:t>
                </a:r>
              </a:p>
            </p:txBody>
          </p:sp>
        </p:grpSp>
        <p:cxnSp>
          <p:nvCxnSpPr>
            <p:cNvPr id="195" name="Shape 195"/>
            <p:cNvCxnSpPr/>
            <p:nvPr/>
          </p:nvCxnSpPr>
          <p:spPr>
            <a:xfrm>
              <a:off x="2028825" y="4419787"/>
              <a:ext cx="0" cy="3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96" name="Shape 196"/>
            <p:cNvSpPr txBox="1"/>
            <p:nvPr/>
          </p:nvSpPr>
          <p:spPr>
            <a:xfrm>
              <a:off x="114300" y="4451975"/>
              <a:ext cx="18738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(       )             -</a:t>
              </a:r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3769517" y="3467565"/>
            <a:ext cx="1802181" cy="259462"/>
            <a:chOff x="3824818" y="6699350"/>
            <a:chExt cx="2603556" cy="377400"/>
          </a:xfrm>
        </p:grpSpPr>
        <p:cxnSp>
          <p:nvCxnSpPr>
            <p:cNvPr id="198" name="Shape 198"/>
            <p:cNvCxnSpPr/>
            <p:nvPr/>
          </p:nvCxnSpPr>
          <p:spPr>
            <a:xfrm>
              <a:off x="4105175" y="6932675"/>
              <a:ext cx="2323200" cy="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99" name="Shape 199"/>
            <p:cNvSpPr txBox="1"/>
            <p:nvPr/>
          </p:nvSpPr>
          <p:spPr>
            <a:xfrm>
              <a:off x="3824818" y="6699350"/>
              <a:ext cx="4401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1)</a:t>
              </a:r>
            </a:p>
          </p:txBody>
        </p:sp>
      </p:grpSp>
      <p:sp>
        <p:nvSpPr>
          <p:cNvPr id="200" name="Shape 200"/>
          <p:cNvSpPr txBox="1"/>
          <p:nvPr/>
        </p:nvSpPr>
        <p:spPr>
          <a:xfrm>
            <a:off x="3444650" y="3230925"/>
            <a:ext cx="4046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List other names that you have used on a Driver License or ID Card.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3797141" y="3419603"/>
            <a:ext cx="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2" name="Shape 202"/>
          <p:cNvSpPr txBox="1"/>
          <p:nvPr/>
        </p:nvSpPr>
        <p:spPr>
          <a:xfrm>
            <a:off x="5582905" y="3467565"/>
            <a:ext cx="304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2)</a:t>
            </a:r>
          </a:p>
        </p:txBody>
      </p:sp>
      <p:cxnSp>
        <p:nvCxnSpPr>
          <p:cNvPr id="203" name="Shape 203"/>
          <p:cNvCxnSpPr/>
          <p:nvPr/>
        </p:nvCxnSpPr>
        <p:spPr>
          <a:xfrm>
            <a:off x="5776955" y="3627976"/>
            <a:ext cx="1546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193631" y="5581848"/>
            <a:ext cx="1141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05" name="Shape 205"/>
          <p:cNvGrpSpPr/>
          <p:nvPr/>
        </p:nvGrpSpPr>
        <p:grpSpPr>
          <a:xfrm>
            <a:off x="153850" y="5925955"/>
            <a:ext cx="7195845" cy="1606837"/>
            <a:chOff x="181000" y="7628911"/>
            <a:chExt cx="8465700" cy="2330438"/>
          </a:xfrm>
        </p:grpSpPr>
        <p:sp>
          <p:nvSpPr>
            <p:cNvPr id="206" name="Shape 206"/>
            <p:cNvSpPr txBox="1"/>
            <p:nvPr/>
          </p:nvSpPr>
          <p:spPr>
            <a:xfrm>
              <a:off x="181000" y="7628911"/>
              <a:ext cx="8465700" cy="342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100"/>
                <a:t>D. Your medical history. </a:t>
              </a:r>
              <a:r>
                <a:rPr b="1" lang="en" sz="1100">
                  <a:solidFill>
                    <a:srgbClr val="0000FF"/>
                  </a:solidFill>
                </a:rPr>
                <a:t>Skip this section if you are only here for an ID card. </a:t>
              </a:r>
              <a:r>
                <a:rPr b="1" lang="en" sz="1100"/>
                <a:t> 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230675" y="7913445"/>
              <a:ext cx="55797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In the past 5 years, have you had or been treated for any of the following?: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230675" y="8142045"/>
              <a:ext cx="27696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1. Alzheimer’s Disease</a:t>
              </a: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230675" y="8370645"/>
              <a:ext cx="27696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2. Insulin Dependent Diabetes</a:t>
              </a:r>
              <a:r>
                <a:rPr lang="en" sz="800"/>
                <a:t> </a:t>
              </a:r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230675" y="8611275"/>
              <a:ext cx="31071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3. Glaucoma, Cataracts, or Eye Diseases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227375" y="8865835"/>
              <a:ext cx="27696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4. Seizure or Loss of Consciousness</a:t>
              </a: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223975" y="9128014"/>
              <a:ext cx="63441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5. Do you have other mental or physical conditions that would impair your ability to drive?</a:t>
              </a: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230675" y="9361025"/>
              <a:ext cx="54783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6. Do you require corrective lenses or glasses for the vision screening test? </a:t>
              </a: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230675" y="9589625"/>
              <a:ext cx="54783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7. Are you required to wear a hearing device while driving? 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2270975" y="824207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2452025" y="813437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2880575" y="824207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3059075" y="813437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2499575" y="847067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2680625" y="836297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3109175" y="847067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287675" y="836297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3185375" y="869927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3366425" y="859157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3794975" y="869927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3973475" y="859157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2894975" y="8961335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3076025" y="8853635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3504575" y="8961335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3683075" y="8853635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6643025" y="912475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7074725" y="9216669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7326275" y="912475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5557100" y="946105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728625" y="935335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6242900" y="946105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4404575" y="968965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4585625" y="958195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5014175" y="968965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5192675" y="9581950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</a:t>
              </a: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4026275" y="8862685"/>
              <a:ext cx="3438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If yes, when was your last seizure?</a:t>
              </a:r>
            </a:p>
          </p:txBody>
        </p:sp>
        <p:cxnSp>
          <p:nvCxnSpPr>
            <p:cNvPr id="242" name="Shape 242"/>
            <p:cNvCxnSpPr/>
            <p:nvPr/>
          </p:nvCxnSpPr>
          <p:spPr>
            <a:xfrm>
              <a:off x="6521450" y="9114877"/>
              <a:ext cx="18477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43" name="Shape 243"/>
          <p:cNvSpPr txBox="1"/>
          <p:nvPr/>
        </p:nvSpPr>
        <p:spPr>
          <a:xfrm>
            <a:off x="5520686" y="7110307"/>
            <a:ext cx="3669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No</a:t>
            </a:r>
          </a:p>
        </p:txBody>
      </p:sp>
      <p:cxnSp>
        <p:nvCxnSpPr>
          <p:cNvPr id="244" name="Shape 244"/>
          <p:cNvCxnSpPr/>
          <p:nvPr/>
        </p:nvCxnSpPr>
        <p:spPr>
          <a:xfrm>
            <a:off x="2534126" y="7945834"/>
            <a:ext cx="81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5" name="Shape 245"/>
          <p:cNvCxnSpPr/>
          <p:nvPr/>
        </p:nvCxnSpPr>
        <p:spPr>
          <a:xfrm>
            <a:off x="5189696" y="7945834"/>
            <a:ext cx="81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6" name="Shape 246"/>
          <p:cNvCxnSpPr/>
          <p:nvPr/>
        </p:nvCxnSpPr>
        <p:spPr>
          <a:xfrm>
            <a:off x="4566285" y="8371482"/>
            <a:ext cx="30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7" name="Shape 247"/>
          <p:cNvSpPr txBox="1"/>
          <p:nvPr/>
        </p:nvSpPr>
        <p:spPr>
          <a:xfrm>
            <a:off x="306323" y="9552012"/>
            <a:ext cx="73029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Employee Signature: 									Date: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6851" y="1040735"/>
            <a:ext cx="58284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3. Would you like to add a </a:t>
            </a:r>
            <a:r>
              <a:rPr b="1" lang="en" sz="1000"/>
              <a:t>Veteran designation</a:t>
            </a:r>
            <a:r>
              <a:rPr lang="en" sz="1000"/>
              <a:t> to your license or ID card? 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4341245" y="1007579"/>
            <a:ext cx="658723" cy="259462"/>
            <a:chOff x="5873149" y="1885400"/>
            <a:chExt cx="790499" cy="377400"/>
          </a:xfrm>
        </p:grpSpPr>
        <p:sp>
          <p:nvSpPr>
            <p:cNvPr id="250" name="Shape 250"/>
            <p:cNvSpPr/>
            <p:nvPr/>
          </p:nvSpPr>
          <p:spPr>
            <a:xfrm>
              <a:off x="5873149" y="199310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6054049" y="1885400"/>
              <a:ext cx="609599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</a:t>
              </a:r>
            </a:p>
          </p:txBody>
        </p:sp>
      </p:grpSp>
      <p:sp>
        <p:nvSpPr>
          <p:cNvPr id="252" name="Shape 252"/>
          <p:cNvSpPr txBox="1"/>
          <p:nvPr/>
        </p:nvSpPr>
        <p:spPr>
          <a:xfrm>
            <a:off x="4782978" y="1007559"/>
            <a:ext cx="2638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If yes, provide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proof</a:t>
            </a:r>
            <a:r>
              <a:rPr lang="en" sz="1000"/>
              <a:t> of your Veteran status. </a:t>
            </a:r>
          </a:p>
        </p:txBody>
      </p:sp>
      <p:cxnSp>
        <p:nvCxnSpPr>
          <p:cNvPr id="253" name="Shape 253"/>
          <p:cNvCxnSpPr/>
          <p:nvPr/>
        </p:nvCxnSpPr>
        <p:spPr>
          <a:xfrm>
            <a:off x="686062" y="2936496"/>
            <a:ext cx="3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4" name="Shape 254"/>
          <p:cNvCxnSpPr/>
          <p:nvPr/>
        </p:nvCxnSpPr>
        <p:spPr>
          <a:xfrm>
            <a:off x="1219462" y="2936496"/>
            <a:ext cx="3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5" name="Shape 255"/>
          <p:cNvSpPr/>
          <p:nvPr/>
        </p:nvSpPr>
        <p:spPr>
          <a:xfrm>
            <a:off x="6587958" y="2807798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135825" y="3880475"/>
            <a:ext cx="7218300" cy="6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158025" y="6402973"/>
            <a:ext cx="7195800" cy="9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153850" y="7600649"/>
            <a:ext cx="7192500" cy="157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153800" y="1989250"/>
            <a:ext cx="7192800" cy="19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782616" y="90423"/>
            <a:ext cx="5973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DC DRIVER LICENSE OR IDENTIFICATION CARD APPLICATION </a:t>
            </a:r>
          </a:p>
        </p:txBody>
      </p:sp>
      <p:pic>
        <p:nvPicPr>
          <p:cNvPr descr="DMV Logo-1.jpg"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316" y="0"/>
            <a:ext cx="866155" cy="649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553"/>
            <a:ext cx="730808" cy="590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Shape 267"/>
          <p:cNvGrpSpPr/>
          <p:nvPr/>
        </p:nvGrpSpPr>
        <p:grpSpPr>
          <a:xfrm>
            <a:off x="16851" y="651987"/>
            <a:ext cx="8119675" cy="970624"/>
            <a:chOff x="0" y="1100745"/>
            <a:chExt cx="9744000" cy="1411818"/>
          </a:xfrm>
        </p:grpSpPr>
        <p:sp>
          <p:nvSpPr>
            <p:cNvPr id="268" name="Shape 268"/>
            <p:cNvSpPr txBox="1"/>
            <p:nvPr/>
          </p:nvSpPr>
          <p:spPr>
            <a:xfrm>
              <a:off x="0" y="1100745"/>
              <a:ext cx="97440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1. All males, 18-26 years old will be registered with </a:t>
              </a:r>
              <a:r>
                <a:rPr b="1" lang="en" sz="1000"/>
                <a:t>Selective Service</a:t>
              </a:r>
              <a:r>
                <a:rPr lang="en" sz="1000"/>
                <a:t>. To opt out of automatic registration, complete the opt-out </a:t>
              </a:r>
              <a:r>
                <a:rPr lang="en" sz="1000" u="sng">
                  <a:solidFill>
                    <a:schemeClr val="hlink"/>
                  </a:solidFill>
                  <a:hlinkClick r:id="rId5"/>
                </a:rPr>
                <a:t>form</a:t>
              </a:r>
              <a:r>
                <a:rPr lang="en" sz="1000"/>
                <a:t>.   </a:t>
              </a: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0" y="1348218"/>
              <a:ext cx="3790800" cy="377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2. I would like to be an</a:t>
              </a:r>
              <a:r>
                <a:rPr b="1" lang="en" sz="1000"/>
                <a:t> organ and tissue donor</a:t>
              </a:r>
              <a:r>
                <a:rPr lang="en" sz="1000"/>
                <a:t>. 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3613046" y="1439718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3793946" y="1332018"/>
              <a:ext cx="609600" cy="377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0" y="1875622"/>
              <a:ext cx="6143699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4. Do you want to </a:t>
              </a:r>
              <a:r>
                <a:rPr b="1" lang="en" sz="1000"/>
                <a:t>register to vote, update your party, or change your name</a:t>
              </a:r>
              <a:r>
                <a:rPr lang="en" sz="1000"/>
                <a:t>?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5668923" y="1986172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5849823" y="1878472"/>
              <a:ext cx="609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6115050" y="1878472"/>
              <a:ext cx="19812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If yes, complete page 2 </a:t>
              </a:r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0" y="2123272"/>
              <a:ext cx="97440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5. If you are updating your address, do you want your new address updated at the Board of Elections?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7045301" y="2254881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7226201" y="2135163"/>
              <a:ext cx="609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Yes</a:t>
              </a:r>
            </a:p>
          </p:txBody>
        </p:sp>
      </p:grpSp>
      <p:sp>
        <p:nvSpPr>
          <p:cNvPr id="279" name="Shape 279"/>
          <p:cNvSpPr txBox="1"/>
          <p:nvPr/>
        </p:nvSpPr>
        <p:spPr>
          <a:xfrm>
            <a:off x="153850" y="1570162"/>
            <a:ext cx="7192500" cy="32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A. Tell us about yourself. 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262706" y="2089028"/>
            <a:ext cx="7424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281" name="Shape 281"/>
          <p:cNvSpPr txBox="1"/>
          <p:nvPr/>
        </p:nvSpPr>
        <p:spPr>
          <a:xfrm>
            <a:off x="782625" y="376725"/>
            <a:ext cx="6218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Do you need assistance in another language? Which one? ___________________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53800" y="9197825"/>
            <a:ext cx="71958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If you are 70 years of age or older, you must have your licensed medical practitioner complete the next page. 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31112" y="9734759"/>
            <a:ext cx="741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If you have a question, please visit our website at dmv.dc.gov or call 311  in DC or 202-737-4404 outside the 202 area code.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To confidentially report waste, fraud or abuse by a DC Government Agency or official, call the DC Inspector General at 1-800-521-1639. </a:t>
            </a:r>
          </a:p>
        </p:txBody>
      </p:sp>
      <p:sp>
        <p:nvSpPr>
          <p:cNvPr id="284" name="Shape 284"/>
          <p:cNvSpPr/>
          <p:nvPr/>
        </p:nvSpPr>
        <p:spPr>
          <a:xfrm>
            <a:off x="170025" y="5021149"/>
            <a:ext cx="7192500" cy="115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Any person using a fictitious name or address and/or knowingly making any false statement on this application is in violation of DC Law and subject to a fine of not more than $1,000 or 180 days imprisonment or both. (D.C. Official Code 22-2405). </a:t>
            </a:r>
            <a:r>
              <a:rPr b="1" lang="en" sz="1200"/>
              <a:t> I hereby certify, under penalty of perjury, that the information contained on this application is true and correct.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lvl="0" rtl="0">
              <a:spcBef>
                <a:spcPts val="0"/>
              </a:spcBef>
              <a:buNone/>
            </a:pPr>
            <a:r>
              <a:rPr b="1" lang="en" sz="1200"/>
              <a:t>Your Signature:</a:t>
            </a:r>
            <a:r>
              <a:rPr lang="en" sz="1200"/>
              <a:t> 									</a:t>
            </a:r>
            <a:r>
              <a:rPr b="1" lang="en" sz="1200"/>
              <a:t>Date</a:t>
            </a:r>
            <a:r>
              <a:rPr lang="en" sz="1200"/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914197" y="9630517"/>
            <a:ext cx="8580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DMVR-...Rev</a:t>
            </a:r>
          </a:p>
        </p:txBody>
      </p:sp>
      <p:grpSp>
        <p:nvGrpSpPr>
          <p:cNvPr id="286" name="Shape 286"/>
          <p:cNvGrpSpPr/>
          <p:nvPr/>
        </p:nvGrpSpPr>
        <p:grpSpPr>
          <a:xfrm>
            <a:off x="153850" y="1760101"/>
            <a:ext cx="7257467" cy="229143"/>
            <a:chOff x="181000" y="2005965"/>
            <a:chExt cx="8538196" cy="333300"/>
          </a:xfrm>
        </p:grpSpPr>
        <p:sp>
          <p:nvSpPr>
            <p:cNvPr id="287" name="Shape 287"/>
            <p:cNvSpPr/>
            <p:nvPr/>
          </p:nvSpPr>
          <p:spPr>
            <a:xfrm>
              <a:off x="181000" y="2074804"/>
              <a:ext cx="8461800" cy="250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200"/>
            </a:p>
          </p:txBody>
        </p:sp>
        <p:grpSp>
          <p:nvGrpSpPr>
            <p:cNvPr id="288" name="Shape 288"/>
            <p:cNvGrpSpPr/>
            <p:nvPr/>
          </p:nvGrpSpPr>
          <p:grpSpPr>
            <a:xfrm>
              <a:off x="714970" y="2005965"/>
              <a:ext cx="8004226" cy="333300"/>
              <a:chOff x="752195" y="2158356"/>
              <a:chExt cx="7427826" cy="333300"/>
            </a:xfrm>
          </p:grpSpPr>
          <p:sp>
            <p:nvSpPr>
              <p:cNvPr id="289" name="Shape 289"/>
              <p:cNvSpPr txBox="1"/>
              <p:nvPr/>
            </p:nvSpPr>
            <p:spPr>
              <a:xfrm>
                <a:off x="752195" y="2177411"/>
                <a:ext cx="1213800" cy="29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Last Name </a:t>
                </a:r>
              </a:p>
            </p:txBody>
          </p:sp>
          <p:sp>
            <p:nvSpPr>
              <p:cNvPr id="290" name="Shape 290"/>
              <p:cNvSpPr txBox="1"/>
              <p:nvPr/>
            </p:nvSpPr>
            <p:spPr>
              <a:xfrm>
                <a:off x="2926089" y="2163262"/>
                <a:ext cx="1322399" cy="25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First Name</a:t>
                </a:r>
              </a:p>
            </p:txBody>
          </p:sp>
          <p:sp>
            <p:nvSpPr>
              <p:cNvPr id="291" name="Shape 291"/>
              <p:cNvSpPr txBox="1"/>
              <p:nvPr/>
            </p:nvSpPr>
            <p:spPr>
              <a:xfrm>
                <a:off x="4944217" y="2158356"/>
                <a:ext cx="13566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Middle Name </a:t>
                </a:r>
              </a:p>
            </p:txBody>
          </p:sp>
          <p:sp>
            <p:nvSpPr>
              <p:cNvPr id="292" name="Shape 292"/>
              <p:cNvSpPr txBox="1"/>
              <p:nvPr/>
            </p:nvSpPr>
            <p:spPr>
              <a:xfrm>
                <a:off x="6823422" y="2169081"/>
                <a:ext cx="1356600" cy="25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Jr., Sr., III, etc.</a:t>
                </a:r>
              </a:p>
            </p:txBody>
          </p:sp>
        </p:grpSp>
      </p:grpSp>
      <p:grpSp>
        <p:nvGrpSpPr>
          <p:cNvPr id="293" name="Shape 293"/>
          <p:cNvGrpSpPr/>
          <p:nvPr/>
        </p:nvGrpSpPr>
        <p:grpSpPr>
          <a:xfrm>
            <a:off x="153850" y="4509128"/>
            <a:ext cx="7195738" cy="537762"/>
            <a:chOff x="181000" y="4785350"/>
            <a:chExt cx="8465575" cy="782200"/>
          </a:xfrm>
        </p:grpSpPr>
        <p:sp>
          <p:nvSpPr>
            <p:cNvPr id="294" name="Shape 294"/>
            <p:cNvSpPr/>
            <p:nvPr/>
          </p:nvSpPr>
          <p:spPr>
            <a:xfrm>
              <a:off x="184775" y="5124450"/>
              <a:ext cx="8461800" cy="443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181000" y="4785350"/>
              <a:ext cx="8461800" cy="342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/>
                <a:t>B. What do you need? Please check all that apply.  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277025" y="5283175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459275" y="5181525"/>
              <a:ext cx="15411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Driver License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2173060" y="527200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2353960" y="5180300"/>
              <a:ext cx="2489699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Identification Card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4665849" y="528415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4871986" y="5180287"/>
              <a:ext cx="3207899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50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Motorcycle Endorsement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</p:grpSp>
      <p:cxnSp>
        <p:nvCxnSpPr>
          <p:cNvPr id="302" name="Shape 302"/>
          <p:cNvCxnSpPr/>
          <p:nvPr/>
        </p:nvCxnSpPr>
        <p:spPr>
          <a:xfrm flipH="1">
            <a:off x="2048275" y="1985025"/>
            <a:ext cx="360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03" name="Shape 303"/>
          <p:cNvGrpSpPr/>
          <p:nvPr/>
        </p:nvGrpSpPr>
        <p:grpSpPr>
          <a:xfrm>
            <a:off x="153850" y="2125250"/>
            <a:ext cx="7192530" cy="545339"/>
            <a:chOff x="181000" y="2537090"/>
            <a:chExt cx="8461800" cy="793221"/>
          </a:xfrm>
        </p:grpSpPr>
        <p:sp>
          <p:nvSpPr>
            <p:cNvPr id="304" name="Shape 304"/>
            <p:cNvSpPr txBox="1"/>
            <p:nvPr/>
          </p:nvSpPr>
          <p:spPr>
            <a:xfrm>
              <a:off x="5489212" y="2961012"/>
              <a:ext cx="1453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0000FF"/>
                  </a:solidFill>
                </a:rPr>
                <a:t>Washington, D.C. </a:t>
              </a:r>
            </a:p>
          </p:txBody>
        </p:sp>
        <p:grpSp>
          <p:nvGrpSpPr>
            <p:cNvPr id="305" name="Shape 305"/>
            <p:cNvGrpSpPr/>
            <p:nvPr/>
          </p:nvGrpSpPr>
          <p:grpSpPr>
            <a:xfrm>
              <a:off x="181000" y="2537090"/>
              <a:ext cx="8461800" cy="424172"/>
              <a:chOff x="181000" y="2537090"/>
              <a:chExt cx="8461800" cy="424172"/>
            </a:xfrm>
          </p:grpSpPr>
          <p:sp>
            <p:nvSpPr>
              <p:cNvPr id="306" name="Shape 306"/>
              <p:cNvSpPr/>
              <p:nvPr/>
            </p:nvSpPr>
            <p:spPr>
              <a:xfrm>
                <a:off x="181000" y="2659163"/>
                <a:ext cx="8461800" cy="3021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Shape 307"/>
              <p:cNvSpPr txBox="1"/>
              <p:nvPr/>
            </p:nvSpPr>
            <p:spPr>
              <a:xfrm>
                <a:off x="4128819" y="2537102"/>
                <a:ext cx="1070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 sz="1200"/>
                  <a:t>Apt/Unit #</a:t>
                </a:r>
              </a:p>
            </p:txBody>
          </p:sp>
          <p:sp>
            <p:nvSpPr>
              <p:cNvPr id="308" name="Shape 308"/>
              <p:cNvSpPr txBox="1"/>
              <p:nvPr/>
            </p:nvSpPr>
            <p:spPr>
              <a:xfrm>
                <a:off x="7274616" y="2548654"/>
                <a:ext cx="1163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Zip Code</a:t>
                </a:r>
              </a:p>
            </p:txBody>
          </p:sp>
          <p:sp>
            <p:nvSpPr>
              <p:cNvPr id="309" name="Shape 309"/>
              <p:cNvSpPr txBox="1"/>
              <p:nvPr/>
            </p:nvSpPr>
            <p:spPr>
              <a:xfrm>
                <a:off x="360382" y="2538109"/>
                <a:ext cx="26208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Address where you live</a:t>
                </a:r>
              </a:p>
            </p:txBody>
          </p:sp>
          <p:sp>
            <p:nvSpPr>
              <p:cNvPr id="310" name="Shape 310"/>
              <p:cNvSpPr txBox="1"/>
              <p:nvPr/>
            </p:nvSpPr>
            <p:spPr>
              <a:xfrm>
                <a:off x="5422704" y="2537090"/>
                <a:ext cx="1414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City and State</a:t>
                </a:r>
              </a:p>
            </p:txBody>
          </p:sp>
        </p:grpSp>
        <p:cxnSp>
          <p:nvCxnSpPr>
            <p:cNvPr id="311" name="Shape 311"/>
            <p:cNvCxnSpPr/>
            <p:nvPr/>
          </p:nvCxnSpPr>
          <p:spPr>
            <a:xfrm>
              <a:off x="3989294" y="2948254"/>
              <a:ext cx="1200" cy="32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12" name="Shape 312"/>
          <p:cNvCxnSpPr/>
          <p:nvPr/>
        </p:nvCxnSpPr>
        <p:spPr>
          <a:xfrm>
            <a:off x="228862" y="2936496"/>
            <a:ext cx="3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13" name="Shape 313"/>
          <p:cNvGrpSpPr/>
          <p:nvPr/>
        </p:nvGrpSpPr>
        <p:grpSpPr>
          <a:xfrm>
            <a:off x="153850" y="2555111"/>
            <a:ext cx="7413193" cy="482623"/>
            <a:chOff x="181000" y="3259500"/>
            <a:chExt cx="8721404" cy="637547"/>
          </a:xfrm>
        </p:grpSpPr>
        <p:grpSp>
          <p:nvGrpSpPr>
            <p:cNvPr id="314" name="Shape 314"/>
            <p:cNvGrpSpPr/>
            <p:nvPr/>
          </p:nvGrpSpPr>
          <p:grpSpPr>
            <a:xfrm>
              <a:off x="181000" y="3259500"/>
              <a:ext cx="8461800" cy="391278"/>
              <a:chOff x="181000" y="3259500"/>
              <a:chExt cx="8461800" cy="391278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81000" y="3381247"/>
                <a:ext cx="8461800" cy="1791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Shape 316"/>
              <p:cNvSpPr txBox="1"/>
              <p:nvPr/>
            </p:nvSpPr>
            <p:spPr>
              <a:xfrm>
                <a:off x="2221187" y="3259500"/>
                <a:ext cx="2095499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Social Security Number</a:t>
                </a:r>
              </a:p>
            </p:txBody>
          </p:sp>
          <p:sp>
            <p:nvSpPr>
              <p:cNvPr id="317" name="Shape 317"/>
              <p:cNvSpPr txBox="1"/>
              <p:nvPr/>
            </p:nvSpPr>
            <p:spPr>
              <a:xfrm>
                <a:off x="4717942" y="3281478"/>
                <a:ext cx="1668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U.S. Citizen?</a:t>
                </a:r>
              </a:p>
            </p:txBody>
          </p:sp>
          <p:sp>
            <p:nvSpPr>
              <p:cNvPr id="318" name="Shape 318"/>
              <p:cNvSpPr txBox="1"/>
              <p:nvPr/>
            </p:nvSpPr>
            <p:spPr>
              <a:xfrm>
                <a:off x="7227325" y="3277587"/>
                <a:ext cx="873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Gender</a:t>
                </a:r>
              </a:p>
            </p:txBody>
          </p:sp>
          <p:sp>
            <p:nvSpPr>
              <p:cNvPr id="319" name="Shape 319"/>
              <p:cNvSpPr txBox="1"/>
              <p:nvPr/>
            </p:nvSpPr>
            <p:spPr>
              <a:xfrm>
                <a:off x="535088" y="3274047"/>
                <a:ext cx="1195200" cy="295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Date of Birth</a:t>
                </a:r>
              </a:p>
            </p:txBody>
          </p:sp>
        </p:grpSp>
        <p:sp>
          <p:nvSpPr>
            <p:cNvPr id="320" name="Shape 320"/>
            <p:cNvSpPr/>
            <p:nvPr/>
          </p:nvSpPr>
          <p:spPr>
            <a:xfrm>
              <a:off x="5938314" y="369396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6674774" y="369396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116558" y="3527747"/>
              <a:ext cx="774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Male </a:t>
              </a: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6826382" y="3524939"/>
              <a:ext cx="7749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Female</a:t>
              </a: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7707204" y="3532998"/>
              <a:ext cx="1195200" cy="21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Unspecified</a:t>
              </a:r>
            </a:p>
          </p:txBody>
        </p:sp>
        <p:cxnSp>
          <p:nvCxnSpPr>
            <p:cNvPr id="325" name="Shape 325"/>
            <p:cNvCxnSpPr/>
            <p:nvPr/>
          </p:nvCxnSpPr>
          <p:spPr>
            <a:xfrm>
              <a:off x="1876425" y="3541400"/>
              <a:ext cx="0" cy="2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4314825" y="3541400"/>
              <a:ext cx="0" cy="2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5874683" y="3541400"/>
              <a:ext cx="0" cy="2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2114550" y="3769387"/>
              <a:ext cx="51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2800350" y="3770000"/>
              <a:ext cx="51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3486150" y="3770000"/>
              <a:ext cx="51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1" name="Shape 331"/>
            <p:cNvCxnSpPr/>
            <p:nvPr/>
          </p:nvCxnSpPr>
          <p:spPr>
            <a:xfrm flipH="1" rot="10800000">
              <a:off x="2695575" y="3636575"/>
              <a:ext cx="76200" cy="8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2" name="Shape 332"/>
            <p:cNvCxnSpPr/>
            <p:nvPr/>
          </p:nvCxnSpPr>
          <p:spPr>
            <a:xfrm flipH="1" rot="10800000">
              <a:off x="3381375" y="3636575"/>
              <a:ext cx="76200" cy="8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333" name="Shape 333"/>
            <p:cNvGrpSpPr/>
            <p:nvPr/>
          </p:nvGrpSpPr>
          <p:grpSpPr>
            <a:xfrm>
              <a:off x="760522" y="3661128"/>
              <a:ext cx="622486" cy="104100"/>
              <a:chOff x="760522" y="3661128"/>
              <a:chExt cx="622486" cy="104100"/>
            </a:xfrm>
          </p:grpSpPr>
          <p:cxnSp>
            <p:nvCxnSpPr>
              <p:cNvPr id="334" name="Shape 334"/>
              <p:cNvCxnSpPr/>
              <p:nvPr/>
            </p:nvCxnSpPr>
            <p:spPr>
              <a:xfrm flipH="1" rot="10800000">
                <a:off x="760522" y="3661128"/>
                <a:ext cx="62100" cy="10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35" name="Shape 335"/>
              <p:cNvCxnSpPr/>
              <p:nvPr/>
            </p:nvCxnSpPr>
            <p:spPr>
              <a:xfrm flipH="1" rot="10800000">
                <a:off x="1320909" y="3661128"/>
                <a:ext cx="62100" cy="10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336" name="Shape 336"/>
            <p:cNvGrpSpPr/>
            <p:nvPr/>
          </p:nvGrpSpPr>
          <p:grpSpPr>
            <a:xfrm>
              <a:off x="4633175" y="3485950"/>
              <a:ext cx="1219800" cy="377400"/>
              <a:chOff x="1813775" y="8210350"/>
              <a:chExt cx="1219800" cy="377400"/>
            </a:xfrm>
          </p:grpSpPr>
          <p:sp>
            <p:nvSpPr>
              <p:cNvPr id="337" name="Shape 337"/>
              <p:cNvSpPr/>
              <p:nvPr/>
            </p:nvSpPr>
            <p:spPr>
              <a:xfrm>
                <a:off x="1813775" y="8318050"/>
                <a:ext cx="180900" cy="1620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338" name="Shape 338"/>
              <p:cNvSpPr txBox="1"/>
              <p:nvPr/>
            </p:nvSpPr>
            <p:spPr>
              <a:xfrm>
                <a:off x="1994825" y="8210350"/>
                <a:ext cx="4317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Yes</a:t>
                </a:r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2423375" y="8318050"/>
                <a:ext cx="180900" cy="1620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340" name="Shape 340"/>
              <p:cNvSpPr txBox="1"/>
              <p:nvPr/>
            </p:nvSpPr>
            <p:spPr>
              <a:xfrm>
                <a:off x="2601875" y="8210350"/>
                <a:ext cx="4317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No</a:t>
                </a:r>
              </a:p>
            </p:txBody>
          </p:sp>
        </p:grpSp>
      </p:grpSp>
      <p:grpSp>
        <p:nvGrpSpPr>
          <p:cNvPr id="341" name="Shape 341"/>
          <p:cNvGrpSpPr/>
          <p:nvPr/>
        </p:nvGrpSpPr>
        <p:grpSpPr>
          <a:xfrm>
            <a:off x="153865" y="2906485"/>
            <a:ext cx="7194012" cy="472810"/>
            <a:chOff x="181000" y="3694944"/>
            <a:chExt cx="8484505" cy="595855"/>
          </a:xfrm>
        </p:grpSpPr>
        <p:grpSp>
          <p:nvGrpSpPr>
            <p:cNvPr id="342" name="Shape 342"/>
            <p:cNvGrpSpPr/>
            <p:nvPr/>
          </p:nvGrpSpPr>
          <p:grpSpPr>
            <a:xfrm>
              <a:off x="203705" y="3694944"/>
              <a:ext cx="8461800" cy="423945"/>
              <a:chOff x="203705" y="3771144"/>
              <a:chExt cx="8461800" cy="423945"/>
            </a:xfrm>
          </p:grpSpPr>
          <p:sp>
            <p:nvSpPr>
              <p:cNvPr id="343" name="Shape 343"/>
              <p:cNvSpPr/>
              <p:nvPr/>
            </p:nvSpPr>
            <p:spPr>
              <a:xfrm>
                <a:off x="203705" y="3899378"/>
                <a:ext cx="8461800" cy="1944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Shape 344"/>
              <p:cNvSpPr txBox="1"/>
              <p:nvPr/>
            </p:nvSpPr>
            <p:spPr>
              <a:xfrm>
                <a:off x="2701441" y="3787365"/>
                <a:ext cx="775200" cy="40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Height</a:t>
                </a:r>
              </a:p>
            </p:txBody>
          </p:sp>
          <p:sp>
            <p:nvSpPr>
              <p:cNvPr id="345" name="Shape 345"/>
              <p:cNvSpPr txBox="1"/>
              <p:nvPr/>
            </p:nvSpPr>
            <p:spPr>
              <a:xfrm>
                <a:off x="4775088" y="3772673"/>
                <a:ext cx="989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Eye Color</a:t>
                </a:r>
              </a:p>
            </p:txBody>
          </p:sp>
          <p:sp>
            <p:nvSpPr>
              <p:cNvPr id="346" name="Shape 346"/>
              <p:cNvSpPr txBox="1"/>
              <p:nvPr/>
            </p:nvSpPr>
            <p:spPr>
              <a:xfrm>
                <a:off x="6863371" y="3792790"/>
                <a:ext cx="1195200" cy="40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Hair Color</a:t>
                </a:r>
              </a:p>
            </p:txBody>
          </p:sp>
          <p:sp>
            <p:nvSpPr>
              <p:cNvPr id="347" name="Shape 347"/>
              <p:cNvSpPr txBox="1"/>
              <p:nvPr/>
            </p:nvSpPr>
            <p:spPr>
              <a:xfrm>
                <a:off x="770470" y="3771144"/>
                <a:ext cx="1195200" cy="30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Weight </a:t>
                </a:r>
              </a:p>
            </p:txBody>
          </p:sp>
        </p:grpSp>
        <p:sp>
          <p:nvSpPr>
            <p:cNvPr id="348" name="Shape 348"/>
            <p:cNvSpPr txBox="1"/>
            <p:nvPr/>
          </p:nvSpPr>
          <p:spPr>
            <a:xfrm>
              <a:off x="181000" y="3980325"/>
              <a:ext cx="4926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" sz="800"/>
                <a:t>LBS.</a:t>
              </a:r>
            </a:p>
          </p:txBody>
        </p:sp>
        <p:sp>
          <p:nvSpPr>
            <p:cNvPr id="349" name="Shape 349"/>
            <p:cNvSpPr txBox="1"/>
            <p:nvPr/>
          </p:nvSpPr>
          <p:spPr>
            <a:xfrm>
              <a:off x="1865867" y="3980325"/>
              <a:ext cx="4317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" sz="800"/>
                <a:t>FT. </a:t>
              </a:r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3044950" y="3988850"/>
              <a:ext cx="4317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en" sz="800"/>
                <a:t>IN. </a:t>
              </a: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1876425" y="3998600"/>
              <a:ext cx="0" cy="25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3095625" y="3998600"/>
              <a:ext cx="0" cy="25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3" name="Shape 353"/>
            <p:cNvCxnSpPr/>
            <p:nvPr/>
          </p:nvCxnSpPr>
          <p:spPr>
            <a:xfrm>
              <a:off x="4314825" y="3998600"/>
              <a:ext cx="0" cy="25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x="6143625" y="3998600"/>
              <a:ext cx="600" cy="29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55" name="Shape 355"/>
          <p:cNvGrpSpPr/>
          <p:nvPr/>
        </p:nvGrpSpPr>
        <p:grpSpPr>
          <a:xfrm>
            <a:off x="97154" y="3303553"/>
            <a:ext cx="7249225" cy="599965"/>
            <a:chOff x="114300" y="4250986"/>
            <a:chExt cx="8528500" cy="872677"/>
          </a:xfrm>
        </p:grpSpPr>
        <p:grpSp>
          <p:nvGrpSpPr>
            <p:cNvPr id="356" name="Shape 356"/>
            <p:cNvGrpSpPr/>
            <p:nvPr/>
          </p:nvGrpSpPr>
          <p:grpSpPr>
            <a:xfrm>
              <a:off x="181000" y="4250986"/>
              <a:ext cx="8461800" cy="409332"/>
              <a:chOff x="181000" y="4479586"/>
              <a:chExt cx="8461800" cy="409332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181000" y="4594019"/>
                <a:ext cx="8461800" cy="2949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Shape 358"/>
              <p:cNvSpPr txBox="1"/>
              <p:nvPr/>
            </p:nvSpPr>
            <p:spPr>
              <a:xfrm>
                <a:off x="4776228" y="4484773"/>
                <a:ext cx="1724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Email Address</a:t>
                </a:r>
              </a:p>
            </p:txBody>
          </p:sp>
          <p:sp>
            <p:nvSpPr>
              <p:cNvPr id="359" name="Shape 359"/>
              <p:cNvSpPr txBox="1"/>
              <p:nvPr/>
            </p:nvSpPr>
            <p:spPr>
              <a:xfrm>
                <a:off x="393100" y="4479586"/>
                <a:ext cx="18738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Telephone Number</a:t>
                </a:r>
              </a:p>
            </p:txBody>
          </p:sp>
        </p:grpSp>
        <p:cxnSp>
          <p:nvCxnSpPr>
            <p:cNvPr id="360" name="Shape 360"/>
            <p:cNvCxnSpPr/>
            <p:nvPr/>
          </p:nvCxnSpPr>
          <p:spPr>
            <a:xfrm>
              <a:off x="2476500" y="4652363"/>
              <a:ext cx="600" cy="47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114300" y="4673647"/>
              <a:ext cx="18738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(          )                -</a:t>
              </a:r>
            </a:p>
          </p:txBody>
        </p:sp>
      </p:grpSp>
      <p:sp>
        <p:nvSpPr>
          <p:cNvPr id="362" name="Shape 362"/>
          <p:cNvSpPr txBox="1"/>
          <p:nvPr/>
        </p:nvSpPr>
        <p:spPr>
          <a:xfrm>
            <a:off x="143575" y="3875125"/>
            <a:ext cx="7195800" cy="25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List other names that you have used on a Driver License or ID Card.</a:t>
            </a:r>
          </a:p>
        </p:txBody>
      </p:sp>
      <p:grpSp>
        <p:nvGrpSpPr>
          <p:cNvPr id="363" name="Shape 363"/>
          <p:cNvGrpSpPr/>
          <p:nvPr/>
        </p:nvGrpSpPr>
        <p:grpSpPr>
          <a:xfrm>
            <a:off x="142523" y="6184398"/>
            <a:ext cx="7218396" cy="1153038"/>
            <a:chOff x="142523" y="5955798"/>
            <a:chExt cx="7218396" cy="1153038"/>
          </a:xfrm>
        </p:grpSpPr>
        <p:grpSp>
          <p:nvGrpSpPr>
            <p:cNvPr id="364" name="Shape 364"/>
            <p:cNvGrpSpPr/>
            <p:nvPr/>
          </p:nvGrpSpPr>
          <p:grpSpPr>
            <a:xfrm>
              <a:off x="142523" y="5955798"/>
              <a:ext cx="7218396" cy="1153038"/>
              <a:chOff x="154475" y="5556677"/>
              <a:chExt cx="8492230" cy="1205224"/>
            </a:xfrm>
          </p:grpSpPr>
          <p:sp>
            <p:nvSpPr>
              <p:cNvPr id="365" name="Shape 365"/>
              <p:cNvSpPr txBox="1"/>
              <p:nvPr/>
            </p:nvSpPr>
            <p:spPr>
              <a:xfrm>
                <a:off x="181005" y="5556677"/>
                <a:ext cx="8465700" cy="27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 sz="1200"/>
                  <a:t>C. Tell us about your driving history.  </a:t>
                </a:r>
              </a:p>
            </p:txBody>
          </p:sp>
          <p:sp>
            <p:nvSpPr>
              <p:cNvPr id="366" name="Shape 366"/>
              <p:cNvSpPr txBox="1"/>
              <p:nvPr/>
            </p:nvSpPr>
            <p:spPr>
              <a:xfrm>
                <a:off x="154475" y="5765829"/>
                <a:ext cx="34782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1. Have you ever had a Driver License? </a:t>
                </a:r>
              </a:p>
            </p:txBody>
          </p:sp>
          <p:sp>
            <p:nvSpPr>
              <p:cNvPr id="367" name="Shape 367"/>
              <p:cNvSpPr txBox="1"/>
              <p:nvPr/>
            </p:nvSpPr>
            <p:spPr>
              <a:xfrm>
                <a:off x="622388" y="5979381"/>
                <a:ext cx="43224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If yes, from what jurisdiction, state, or country?</a:t>
                </a:r>
              </a:p>
            </p:txBody>
          </p:sp>
          <p:sp>
            <p:nvSpPr>
              <p:cNvPr id="368" name="Shape 368"/>
              <p:cNvSpPr txBox="1"/>
              <p:nvPr/>
            </p:nvSpPr>
            <p:spPr>
              <a:xfrm>
                <a:off x="157476" y="6240493"/>
                <a:ext cx="52758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2. Has your license ever been suspended or revoked? </a:t>
                </a:r>
              </a:p>
            </p:txBody>
          </p:sp>
          <p:sp>
            <p:nvSpPr>
              <p:cNvPr id="369" name="Shape 369"/>
              <p:cNvSpPr txBox="1"/>
              <p:nvPr/>
            </p:nvSpPr>
            <p:spPr>
              <a:xfrm>
                <a:off x="157476" y="6467002"/>
                <a:ext cx="7658700" cy="2948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/>
                  <a:t>3. Has your application for a Driver License been denied in another state or country?  </a:t>
                </a:r>
              </a:p>
            </p:txBody>
          </p:sp>
        </p:grpSp>
        <p:cxnSp>
          <p:nvCxnSpPr>
            <p:cNvPr id="370" name="Shape 370"/>
            <p:cNvCxnSpPr/>
            <p:nvPr/>
          </p:nvCxnSpPr>
          <p:spPr>
            <a:xfrm>
              <a:off x="3831431" y="6572448"/>
              <a:ext cx="3402300" cy="1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71" name="Shape 371"/>
          <p:cNvGrpSpPr/>
          <p:nvPr/>
        </p:nvGrpSpPr>
        <p:grpSpPr>
          <a:xfrm>
            <a:off x="153850" y="7373755"/>
            <a:ext cx="7195845" cy="1783845"/>
            <a:chOff x="181000" y="7297366"/>
            <a:chExt cx="8465700" cy="2587158"/>
          </a:xfrm>
        </p:grpSpPr>
        <p:sp>
          <p:nvSpPr>
            <p:cNvPr id="372" name="Shape 372"/>
            <p:cNvSpPr txBox="1"/>
            <p:nvPr/>
          </p:nvSpPr>
          <p:spPr>
            <a:xfrm>
              <a:off x="181000" y="7297366"/>
              <a:ext cx="8465700" cy="342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/>
                <a:t>D. Your medical history. </a:t>
              </a:r>
              <a:r>
                <a:rPr b="1" lang="en" sz="1200">
                  <a:solidFill>
                    <a:srgbClr val="0000FF"/>
                  </a:solidFill>
                </a:rPr>
                <a:t>Skip this section if you are only here for an ID card. </a:t>
              </a:r>
              <a:r>
                <a:rPr b="1" lang="en" sz="1100"/>
                <a:t> </a:t>
              </a:r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230676" y="7581912"/>
              <a:ext cx="63441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In the past 5 years, have you had or been treated for any of the following?</a:t>
              </a:r>
              <a:r>
                <a:rPr lang="en" sz="1000"/>
                <a:t>:</a:t>
              </a:r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230676" y="7923066"/>
              <a:ext cx="2769600" cy="4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1. Alzheimer’s Disease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230675" y="8168614"/>
              <a:ext cx="27696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2. Insulin Dependent Diabetes 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230676" y="8390252"/>
              <a:ext cx="36057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3. Glaucoma, Cataracts, or Eye Diseases</a:t>
              </a: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227384" y="8644820"/>
              <a:ext cx="37224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4. Seizure or Loss of Consciousness</a:t>
              </a:r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223970" y="9127997"/>
              <a:ext cx="78108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5. Do you have other mental or physical conditions that would impair your ability to drive?</a:t>
              </a:r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230676" y="9361028"/>
              <a:ext cx="69612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6. Do you require corrective lenses or glasses for the vision screening test? </a:t>
              </a:r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230675" y="9589625"/>
              <a:ext cx="54783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7. Are you required to wear a hearing device while driving? </a:t>
              </a:r>
            </a:p>
          </p:txBody>
        </p:sp>
        <p:sp>
          <p:nvSpPr>
            <p:cNvPr id="381" name="Shape 381"/>
            <p:cNvSpPr txBox="1"/>
            <p:nvPr/>
          </p:nvSpPr>
          <p:spPr>
            <a:xfrm>
              <a:off x="7382618" y="7802833"/>
              <a:ext cx="5481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Yes</a:t>
              </a:r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7989663" y="7802825"/>
              <a:ext cx="431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No</a:t>
              </a:r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798980" y="8862685"/>
              <a:ext cx="3438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If yes, when was your last seizure?</a:t>
              </a:r>
            </a:p>
          </p:txBody>
        </p:sp>
        <p:cxnSp>
          <p:nvCxnSpPr>
            <p:cNvPr id="384" name="Shape 384"/>
            <p:cNvCxnSpPr/>
            <p:nvPr/>
          </p:nvCxnSpPr>
          <p:spPr>
            <a:xfrm>
              <a:off x="3693744" y="9158767"/>
              <a:ext cx="18477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385" name="Shape 385"/>
          <p:cNvSpPr txBox="1"/>
          <p:nvPr/>
        </p:nvSpPr>
        <p:spPr>
          <a:xfrm>
            <a:off x="16851" y="1040735"/>
            <a:ext cx="58284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3. Would you like to add a </a:t>
            </a:r>
            <a:r>
              <a:rPr b="1" lang="en" sz="1000"/>
              <a:t>Veteran designation</a:t>
            </a:r>
            <a:r>
              <a:rPr lang="en" sz="1000"/>
              <a:t> to your license or ID card? 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4341245" y="1007579"/>
            <a:ext cx="658723" cy="259462"/>
            <a:chOff x="5873149" y="1885400"/>
            <a:chExt cx="790499" cy="377400"/>
          </a:xfrm>
        </p:grpSpPr>
        <p:sp>
          <p:nvSpPr>
            <p:cNvPr id="387" name="Shape 387"/>
            <p:cNvSpPr/>
            <p:nvPr/>
          </p:nvSpPr>
          <p:spPr>
            <a:xfrm>
              <a:off x="5873149" y="1993100"/>
              <a:ext cx="180900" cy="1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6054049" y="1885400"/>
              <a:ext cx="609599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No</a:t>
              </a:r>
            </a:p>
          </p:txBody>
        </p:sp>
      </p:grpSp>
      <p:sp>
        <p:nvSpPr>
          <p:cNvPr id="389" name="Shape 389"/>
          <p:cNvSpPr txBox="1"/>
          <p:nvPr/>
        </p:nvSpPr>
        <p:spPr>
          <a:xfrm>
            <a:off x="4782978" y="1007559"/>
            <a:ext cx="2638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If yes, provide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proof</a:t>
            </a:r>
            <a:r>
              <a:rPr lang="en" sz="1000"/>
              <a:t> of your Veteran status. </a:t>
            </a:r>
          </a:p>
        </p:txBody>
      </p:sp>
      <p:cxnSp>
        <p:nvCxnSpPr>
          <p:cNvPr id="390" name="Shape 390"/>
          <p:cNvCxnSpPr/>
          <p:nvPr/>
        </p:nvCxnSpPr>
        <p:spPr>
          <a:xfrm>
            <a:off x="686062" y="2936496"/>
            <a:ext cx="3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1" name="Shape 391"/>
          <p:cNvCxnSpPr/>
          <p:nvPr/>
        </p:nvCxnSpPr>
        <p:spPr>
          <a:xfrm>
            <a:off x="1219462" y="2936496"/>
            <a:ext cx="3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2" name="Shape 392"/>
          <p:cNvSpPr/>
          <p:nvPr/>
        </p:nvSpPr>
        <p:spPr>
          <a:xfrm>
            <a:off x="6401433" y="2861573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393" name="Shape 393"/>
          <p:cNvSpPr/>
          <p:nvPr/>
        </p:nvSpPr>
        <p:spPr>
          <a:xfrm>
            <a:off x="6383325" y="79675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grpSp>
        <p:nvGrpSpPr>
          <p:cNvPr id="394" name="Shape 394"/>
          <p:cNvGrpSpPr/>
          <p:nvPr/>
        </p:nvGrpSpPr>
        <p:grpSpPr>
          <a:xfrm>
            <a:off x="111917" y="4153365"/>
            <a:ext cx="1802181" cy="259462"/>
            <a:chOff x="3824818" y="6699350"/>
            <a:chExt cx="2603556" cy="377400"/>
          </a:xfrm>
        </p:grpSpPr>
        <p:cxnSp>
          <p:nvCxnSpPr>
            <p:cNvPr id="395" name="Shape 395"/>
            <p:cNvCxnSpPr/>
            <p:nvPr/>
          </p:nvCxnSpPr>
          <p:spPr>
            <a:xfrm>
              <a:off x="4105175" y="7043511"/>
              <a:ext cx="2323200" cy="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96" name="Shape 396"/>
            <p:cNvSpPr txBox="1"/>
            <p:nvPr/>
          </p:nvSpPr>
          <p:spPr>
            <a:xfrm>
              <a:off x="3824818" y="6699350"/>
              <a:ext cx="4401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1)</a:t>
              </a:r>
            </a:p>
          </p:txBody>
        </p:sp>
      </p:grpSp>
      <p:sp>
        <p:nvSpPr>
          <p:cNvPr id="397" name="Shape 397"/>
          <p:cNvSpPr txBox="1"/>
          <p:nvPr/>
        </p:nvSpPr>
        <p:spPr>
          <a:xfrm>
            <a:off x="1925305" y="4153365"/>
            <a:ext cx="304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2)</a:t>
            </a:r>
          </a:p>
        </p:txBody>
      </p:sp>
      <p:cxnSp>
        <p:nvCxnSpPr>
          <p:cNvPr id="398" name="Shape 398"/>
          <p:cNvCxnSpPr/>
          <p:nvPr/>
        </p:nvCxnSpPr>
        <p:spPr>
          <a:xfrm>
            <a:off x="2119355" y="4389976"/>
            <a:ext cx="1546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9" name="Shape 399"/>
          <p:cNvCxnSpPr/>
          <p:nvPr/>
        </p:nvCxnSpPr>
        <p:spPr>
          <a:xfrm>
            <a:off x="4457700" y="2407925"/>
            <a:ext cx="9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" name="Shape 400"/>
          <p:cNvCxnSpPr/>
          <p:nvPr/>
        </p:nvCxnSpPr>
        <p:spPr>
          <a:xfrm>
            <a:off x="5981700" y="2407925"/>
            <a:ext cx="9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1" name="Shape 401"/>
          <p:cNvSpPr txBox="1"/>
          <p:nvPr/>
        </p:nvSpPr>
        <p:spPr>
          <a:xfrm>
            <a:off x="153923" y="9628212"/>
            <a:ext cx="73029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Employee Signature: 									Date:</a:t>
            </a:r>
          </a:p>
        </p:txBody>
      </p:sp>
      <p:sp>
        <p:nvSpPr>
          <p:cNvPr id="402" name="Shape 402"/>
          <p:cNvSpPr/>
          <p:nvPr/>
        </p:nvSpPr>
        <p:spPr>
          <a:xfrm>
            <a:off x="6383325" y="81199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03" name="Shape 403"/>
          <p:cNvSpPr/>
          <p:nvPr/>
        </p:nvSpPr>
        <p:spPr>
          <a:xfrm>
            <a:off x="6383325" y="82723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04" name="Shape 404"/>
          <p:cNvSpPr/>
          <p:nvPr/>
        </p:nvSpPr>
        <p:spPr>
          <a:xfrm>
            <a:off x="6383325" y="84247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05" name="Shape 405"/>
          <p:cNvSpPr/>
          <p:nvPr/>
        </p:nvSpPr>
        <p:spPr>
          <a:xfrm>
            <a:off x="6383325" y="87295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06" name="Shape 406"/>
          <p:cNvSpPr/>
          <p:nvPr/>
        </p:nvSpPr>
        <p:spPr>
          <a:xfrm>
            <a:off x="6383325" y="88819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07" name="Shape 407"/>
          <p:cNvSpPr/>
          <p:nvPr/>
        </p:nvSpPr>
        <p:spPr>
          <a:xfrm>
            <a:off x="6383325" y="90343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08" name="Shape 408"/>
          <p:cNvSpPr/>
          <p:nvPr/>
        </p:nvSpPr>
        <p:spPr>
          <a:xfrm>
            <a:off x="6916725" y="79675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09" name="Shape 409"/>
          <p:cNvSpPr/>
          <p:nvPr/>
        </p:nvSpPr>
        <p:spPr>
          <a:xfrm>
            <a:off x="6916725" y="90343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10" name="Shape 410"/>
          <p:cNvSpPr/>
          <p:nvPr/>
        </p:nvSpPr>
        <p:spPr>
          <a:xfrm>
            <a:off x="6916725" y="88819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11" name="Shape 411"/>
          <p:cNvSpPr/>
          <p:nvPr/>
        </p:nvSpPr>
        <p:spPr>
          <a:xfrm>
            <a:off x="6916725" y="87295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12" name="Shape 412"/>
          <p:cNvSpPr/>
          <p:nvPr/>
        </p:nvSpPr>
        <p:spPr>
          <a:xfrm>
            <a:off x="6916725" y="84247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13" name="Shape 413"/>
          <p:cNvSpPr/>
          <p:nvPr/>
        </p:nvSpPr>
        <p:spPr>
          <a:xfrm>
            <a:off x="6916725" y="82723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14" name="Shape 414"/>
          <p:cNvSpPr/>
          <p:nvPr/>
        </p:nvSpPr>
        <p:spPr>
          <a:xfrm>
            <a:off x="6916725" y="8119900"/>
            <a:ext cx="153900" cy="1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170021" y="4150717"/>
            <a:ext cx="7192500" cy="70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72750" lIns="72750" rIns="72750" tIns="727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145139" y="2914400"/>
            <a:ext cx="7667529" cy="1955991"/>
            <a:chOff x="145139" y="5429000"/>
            <a:chExt cx="7667529" cy="1955991"/>
          </a:xfrm>
        </p:grpSpPr>
        <p:sp>
          <p:nvSpPr>
            <p:cNvPr id="421" name="Shape 421"/>
            <p:cNvSpPr/>
            <p:nvPr/>
          </p:nvSpPr>
          <p:spPr>
            <a:xfrm>
              <a:off x="161925" y="5787826"/>
              <a:ext cx="7192500" cy="871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53850" y="6187315"/>
              <a:ext cx="7192500" cy="2031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53850" y="5768215"/>
              <a:ext cx="7192500" cy="2031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153800" y="5429000"/>
              <a:ext cx="7195800" cy="347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72750" lIns="72750" rIns="72750" tIns="727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/>
                <a:t>E</a:t>
              </a:r>
              <a:r>
                <a:rPr b="1" lang="en" sz="1200"/>
                <a:t>. If you are 70 years of age or older, have your licensed medical practitioner complete this page.</a:t>
              </a:r>
            </a:p>
          </p:txBody>
        </p:sp>
        <p:grpSp>
          <p:nvGrpSpPr>
            <p:cNvPr id="425" name="Shape 425"/>
            <p:cNvGrpSpPr/>
            <p:nvPr/>
          </p:nvGrpSpPr>
          <p:grpSpPr>
            <a:xfrm>
              <a:off x="276787" y="5768765"/>
              <a:ext cx="7088038" cy="255578"/>
              <a:chOff x="319712" y="2350350"/>
              <a:chExt cx="7409615" cy="371750"/>
            </a:xfrm>
          </p:grpSpPr>
          <p:sp>
            <p:nvSpPr>
              <p:cNvPr id="426" name="Shape 426"/>
              <p:cNvSpPr txBox="1"/>
              <p:nvPr/>
            </p:nvSpPr>
            <p:spPr>
              <a:xfrm>
                <a:off x="319712" y="2352800"/>
                <a:ext cx="2095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Provider’s Name (Please print) </a:t>
                </a:r>
              </a:p>
            </p:txBody>
          </p:sp>
          <p:sp>
            <p:nvSpPr>
              <p:cNvPr id="427" name="Shape 427"/>
              <p:cNvSpPr txBox="1"/>
              <p:nvPr/>
            </p:nvSpPr>
            <p:spPr>
              <a:xfrm>
                <a:off x="2944665" y="2350350"/>
                <a:ext cx="2324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Provider’s Identification Number</a:t>
                </a:r>
              </a:p>
            </p:txBody>
          </p:sp>
          <p:sp>
            <p:nvSpPr>
              <p:cNvPr id="428" name="Shape 428"/>
              <p:cNvSpPr txBox="1"/>
              <p:nvPr/>
            </p:nvSpPr>
            <p:spPr>
              <a:xfrm>
                <a:off x="5798828" y="2365450"/>
                <a:ext cx="19305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Office Phone Number</a:t>
                </a:r>
              </a:p>
            </p:txBody>
          </p:sp>
        </p:grpSp>
        <p:grpSp>
          <p:nvGrpSpPr>
            <p:cNvPr id="429" name="Shape 429"/>
            <p:cNvGrpSpPr/>
            <p:nvPr/>
          </p:nvGrpSpPr>
          <p:grpSpPr>
            <a:xfrm>
              <a:off x="183540" y="6187865"/>
              <a:ext cx="7548455" cy="259462"/>
              <a:chOff x="425361" y="2578950"/>
              <a:chExt cx="7890921" cy="377400"/>
            </a:xfrm>
          </p:grpSpPr>
          <p:sp>
            <p:nvSpPr>
              <p:cNvPr id="430" name="Shape 430"/>
              <p:cNvSpPr txBox="1"/>
              <p:nvPr/>
            </p:nvSpPr>
            <p:spPr>
              <a:xfrm>
                <a:off x="425361" y="2587050"/>
                <a:ext cx="292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Provider’s Address (City/State/Zip Code) </a:t>
                </a:r>
              </a:p>
            </p:txBody>
          </p:sp>
          <p:sp>
            <p:nvSpPr>
              <p:cNvPr id="431" name="Shape 431"/>
              <p:cNvSpPr txBox="1"/>
              <p:nvPr/>
            </p:nvSpPr>
            <p:spPr>
              <a:xfrm>
                <a:off x="5991582" y="2578950"/>
                <a:ext cx="2324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Email Address</a:t>
                </a:r>
              </a:p>
            </p:txBody>
          </p:sp>
        </p:grpSp>
        <p:grpSp>
          <p:nvGrpSpPr>
            <p:cNvPr id="432" name="Shape 432"/>
            <p:cNvGrpSpPr/>
            <p:nvPr/>
          </p:nvGrpSpPr>
          <p:grpSpPr>
            <a:xfrm>
              <a:off x="153850" y="6659542"/>
              <a:ext cx="7658818" cy="452873"/>
              <a:chOff x="181000" y="10656425"/>
              <a:chExt cx="9010375" cy="658725"/>
            </a:xfrm>
          </p:grpSpPr>
          <p:sp>
            <p:nvSpPr>
              <p:cNvPr id="433" name="Shape 433"/>
              <p:cNvSpPr txBox="1"/>
              <p:nvPr/>
            </p:nvSpPr>
            <p:spPr>
              <a:xfrm>
                <a:off x="181000" y="10670550"/>
                <a:ext cx="48603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Does the applicant have the ability to safely drive a vehicle?</a:t>
                </a:r>
              </a:p>
            </p:txBody>
          </p:sp>
          <p:sp>
            <p:nvSpPr>
              <p:cNvPr id="434" name="Shape 434"/>
              <p:cNvSpPr txBox="1"/>
              <p:nvPr/>
            </p:nvSpPr>
            <p:spPr>
              <a:xfrm>
                <a:off x="5277275" y="10656425"/>
                <a:ext cx="39141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Yes, the applicant can safely drive a vehicle.  </a:t>
                </a:r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5014175" y="11025200"/>
                <a:ext cx="180900" cy="1620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436" name="Shape 436"/>
              <p:cNvSpPr txBox="1"/>
              <p:nvPr/>
            </p:nvSpPr>
            <p:spPr>
              <a:xfrm>
                <a:off x="5277275" y="10937750"/>
                <a:ext cx="3438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No, the applicant cannot safely drive a vehicle.</a:t>
                </a:r>
              </a:p>
            </p:txBody>
          </p:sp>
          <p:sp>
            <p:nvSpPr>
              <p:cNvPr id="437" name="Shape 437"/>
              <p:cNvSpPr/>
              <p:nvPr/>
            </p:nvSpPr>
            <p:spPr>
              <a:xfrm>
                <a:off x="5014175" y="10756450"/>
                <a:ext cx="180900" cy="1620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000"/>
              </a:p>
            </p:txBody>
          </p:sp>
        </p:grpSp>
        <p:grpSp>
          <p:nvGrpSpPr>
            <p:cNvPr id="438" name="Shape 438"/>
            <p:cNvGrpSpPr/>
            <p:nvPr/>
          </p:nvGrpSpPr>
          <p:grpSpPr>
            <a:xfrm>
              <a:off x="145139" y="7130840"/>
              <a:ext cx="7418913" cy="254151"/>
              <a:chOff x="182092" y="3645750"/>
              <a:chExt cx="7755502" cy="369675"/>
            </a:xfrm>
          </p:grpSpPr>
          <p:sp>
            <p:nvSpPr>
              <p:cNvPr id="439" name="Shape 439"/>
              <p:cNvSpPr txBox="1"/>
              <p:nvPr/>
            </p:nvSpPr>
            <p:spPr>
              <a:xfrm>
                <a:off x="182092" y="3646125"/>
                <a:ext cx="2460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Provider’s Signature:</a:t>
                </a:r>
              </a:p>
            </p:txBody>
          </p:sp>
          <p:sp>
            <p:nvSpPr>
              <p:cNvPr id="440" name="Shape 440"/>
              <p:cNvSpPr txBox="1"/>
              <p:nvPr/>
            </p:nvSpPr>
            <p:spPr>
              <a:xfrm>
                <a:off x="5612894" y="3645750"/>
                <a:ext cx="2324699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2750" lIns="72750" rIns="72750" tIns="7275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Date</a:t>
                </a:r>
              </a:p>
            </p:txBody>
          </p:sp>
          <p:cxnSp>
            <p:nvCxnSpPr>
              <p:cNvPr id="441" name="Shape 441"/>
              <p:cNvCxnSpPr/>
              <p:nvPr/>
            </p:nvCxnSpPr>
            <p:spPr>
              <a:xfrm flipH="1" rot="10800000">
                <a:off x="232433" y="3959162"/>
                <a:ext cx="7415100" cy="1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442" name="Shape 442"/>
            <p:cNvCxnSpPr/>
            <p:nvPr/>
          </p:nvCxnSpPr>
          <p:spPr>
            <a:xfrm>
              <a:off x="2534126" y="5964634"/>
              <a:ext cx="8100" cy="22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43" name="Shape 443"/>
            <p:cNvCxnSpPr/>
            <p:nvPr/>
          </p:nvCxnSpPr>
          <p:spPr>
            <a:xfrm>
              <a:off x="5189696" y="5964634"/>
              <a:ext cx="8100" cy="22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44" name="Shape 444"/>
            <p:cNvCxnSpPr/>
            <p:nvPr/>
          </p:nvCxnSpPr>
          <p:spPr>
            <a:xfrm>
              <a:off x="4566285" y="6390282"/>
              <a:ext cx="300" cy="26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445" name="Shape 445"/>
          <p:cNvSpPr/>
          <p:nvPr/>
        </p:nvSpPr>
        <p:spPr>
          <a:xfrm>
            <a:off x="169950" y="886950"/>
            <a:ext cx="7192500" cy="19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CARBON COPY FROM FIRST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