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0.xml" ContentType="application/vnd.openxmlformats-officedocument.presentationml.tags+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8.xml" ContentType="application/vnd.openxmlformats-officedocument.presentationml.notesSlide+xml"/>
  <Override PartName="/ppt/tags/tag234.xml" ContentType="application/vnd.openxmlformats-officedocument.presentationml.tags+xml"/>
  <Override PartName="/ppt/notesSlides/notesSlide19.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notesSlides/notesSlide20.xml" ContentType="application/vnd.openxmlformats-officedocument.presentationml.notesSlide+xml"/>
  <Override PartName="/ppt/tags/tag237.xml" ContentType="application/vnd.openxmlformats-officedocument.presentationml.tags+xml"/>
  <Override PartName="/ppt/notesSlides/notesSlide21.xml" ContentType="application/vnd.openxmlformats-officedocument.presentationml.notesSlide+xml"/>
  <Override PartName="/ppt/tags/tag238.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0"/>
  </p:notesMasterIdLst>
  <p:sldIdLst>
    <p:sldId id="453" r:id="rId5"/>
    <p:sldId id="454" r:id="rId6"/>
    <p:sldId id="368" r:id="rId7"/>
    <p:sldId id="408" r:id="rId8"/>
    <p:sldId id="411" r:id="rId9"/>
    <p:sldId id="455" r:id="rId10"/>
    <p:sldId id="259" r:id="rId11"/>
    <p:sldId id="356" r:id="rId12"/>
    <p:sldId id="363" r:id="rId13"/>
    <p:sldId id="371" r:id="rId14"/>
    <p:sldId id="405" r:id="rId15"/>
    <p:sldId id="413" r:id="rId16"/>
    <p:sldId id="456" r:id="rId17"/>
    <p:sldId id="415" r:id="rId18"/>
    <p:sldId id="436" r:id="rId19"/>
    <p:sldId id="297" r:id="rId20"/>
    <p:sldId id="417" r:id="rId21"/>
    <p:sldId id="418" r:id="rId22"/>
    <p:sldId id="419" r:id="rId23"/>
    <p:sldId id="420" r:id="rId24"/>
    <p:sldId id="421" r:id="rId25"/>
    <p:sldId id="406" r:id="rId26"/>
    <p:sldId id="334" r:id="rId27"/>
    <p:sldId id="301" r:id="rId28"/>
    <p:sldId id="302" r:id="rId29"/>
    <p:sldId id="303" r:id="rId30"/>
    <p:sldId id="275" r:id="rId31"/>
    <p:sldId id="266" r:id="rId32"/>
    <p:sldId id="316" r:id="rId33"/>
    <p:sldId id="317" r:id="rId34"/>
    <p:sldId id="278" r:id="rId35"/>
    <p:sldId id="279"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5" r:id="rId49"/>
    <p:sldId id="385" r:id="rId50"/>
    <p:sldId id="386" r:id="rId51"/>
    <p:sldId id="387" r:id="rId52"/>
    <p:sldId id="398" r:id="rId53"/>
    <p:sldId id="407" r:id="rId54"/>
    <p:sldId id="377" r:id="rId55"/>
    <p:sldId id="349" r:id="rId56"/>
    <p:sldId id="378" r:id="rId57"/>
    <p:sldId id="392" r:id="rId58"/>
    <p:sldId id="36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472C4"/>
    <a:srgbClr val="CFD5EA"/>
    <a:srgbClr val="5B9BD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E66FB-3983-4DCD-A3FF-2A5DA228FAC3}" v="11" dt="2024-01-09T18:20:24.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68" autoAdjust="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A487C-8FAC-4A72-BA82-7EBFA0464E8F}" type="doc">
      <dgm:prSet loTypeId="urn:microsoft.com/office/officeart/2018/2/layout/IconVerticalSolidList" loCatId="icon" qsTypeId="urn:microsoft.com/office/officeart/2005/8/quickstyle/simple1" qsCatId="simple" csTypeId="urn:microsoft.com/office/officeart/2005/8/colors/accent1_2" csCatId="accent1" phldr="1"/>
      <dgm:spPr/>
    </dgm:pt>
    <dgm:pt modelId="{34C249D7-6A60-4DE6-A68D-436FDB883879}">
      <dgm:prSet phldrT="[Text]"/>
      <dgm:spPr/>
      <dgm:t>
        <a:bodyPr/>
        <a:lstStyle/>
        <a:p>
          <a:pPr>
            <a:lnSpc>
              <a:spcPct val="100000"/>
            </a:lnSpc>
          </a:pPr>
          <a:r>
            <a:rPr lang="en-US"/>
            <a:t>Projects GENIE &amp; GENIE BPC</a:t>
          </a:r>
        </a:p>
      </dgm:t>
    </dgm:pt>
    <dgm:pt modelId="{07A94747-D1BD-4108-AD40-24D5F7F3636C}" type="parTrans" cxnId="{ABB83D7B-70D2-425C-BC4F-3D8B88C3A21B}">
      <dgm:prSet/>
      <dgm:spPr/>
      <dgm:t>
        <a:bodyPr/>
        <a:lstStyle/>
        <a:p>
          <a:endParaRPr lang="en-US"/>
        </a:p>
      </dgm:t>
    </dgm:pt>
    <dgm:pt modelId="{539723EB-68BD-46D8-90C3-D3E91F9A940B}" type="sibTrans" cxnId="{ABB83D7B-70D2-425C-BC4F-3D8B88C3A21B}">
      <dgm:prSet/>
      <dgm:spPr/>
      <dgm:t>
        <a:bodyPr/>
        <a:lstStyle/>
        <a:p>
          <a:endParaRPr lang="en-US"/>
        </a:p>
      </dgm:t>
    </dgm:pt>
    <dgm:pt modelId="{FCA62174-309D-4F5A-B082-AF68D72DBE24}">
      <dgm:prSet phldrT="[Text]"/>
      <dgm:spPr/>
      <dgm:t>
        <a:bodyPr/>
        <a:lstStyle/>
        <a:p>
          <a:pPr>
            <a:lnSpc>
              <a:spcPct val="100000"/>
            </a:lnSpc>
          </a:pPr>
          <a:r>
            <a:rPr lang="en-US" err="1"/>
            <a:t>Clinico</a:t>
          </a:r>
          <a:r>
            <a:rPr lang="en-US"/>
            <a:t>-Genomic Data Processing Pipeline </a:t>
          </a:r>
        </a:p>
      </dgm:t>
    </dgm:pt>
    <dgm:pt modelId="{260CD4B6-3B93-4B90-A905-570AE23721D4}" type="parTrans" cxnId="{EBCB6636-554A-4CF4-82FE-11DE2CC89B09}">
      <dgm:prSet/>
      <dgm:spPr/>
      <dgm:t>
        <a:bodyPr/>
        <a:lstStyle/>
        <a:p>
          <a:endParaRPr lang="en-US"/>
        </a:p>
      </dgm:t>
    </dgm:pt>
    <dgm:pt modelId="{50A77772-8235-46FC-AE6A-7210A3193B57}" type="sibTrans" cxnId="{EBCB6636-554A-4CF4-82FE-11DE2CC89B09}">
      <dgm:prSet/>
      <dgm:spPr/>
      <dgm:t>
        <a:bodyPr/>
        <a:lstStyle/>
        <a:p>
          <a:endParaRPr lang="en-US"/>
        </a:p>
      </dgm:t>
    </dgm:pt>
    <dgm:pt modelId="{DCF3BB82-7555-4CAD-9F0D-B1F8EF232EDA}">
      <dgm:prSet phldrT="[Text]"/>
      <dgm:spPr/>
      <dgm:t>
        <a:bodyPr/>
        <a:lstStyle/>
        <a:p>
          <a:pPr>
            <a:lnSpc>
              <a:spcPct val="100000"/>
            </a:lnSpc>
          </a:pPr>
          <a:r>
            <a:rPr lang="en-US"/>
            <a:t>Case study</a:t>
          </a:r>
        </a:p>
      </dgm:t>
    </dgm:pt>
    <dgm:pt modelId="{0A46CEF5-3106-4324-9B7D-A8619D62945E}" type="parTrans" cxnId="{078FEC54-233A-49F3-8604-10230C36C66B}">
      <dgm:prSet/>
      <dgm:spPr/>
      <dgm:t>
        <a:bodyPr/>
        <a:lstStyle/>
        <a:p>
          <a:endParaRPr lang="en-US"/>
        </a:p>
      </dgm:t>
    </dgm:pt>
    <dgm:pt modelId="{3966437E-3239-4871-8A8B-5080EA19D6F4}" type="sibTrans" cxnId="{078FEC54-233A-49F3-8604-10230C36C66B}">
      <dgm:prSet/>
      <dgm:spPr/>
      <dgm:t>
        <a:bodyPr/>
        <a:lstStyle/>
        <a:p>
          <a:endParaRPr lang="en-US"/>
        </a:p>
      </dgm:t>
    </dgm:pt>
    <dgm:pt modelId="{E92FC193-155C-405F-8F4A-0C29C0E7F022}">
      <dgm:prSet phldrT="[Text]"/>
      <dgm:spPr/>
      <dgm:t>
        <a:bodyPr/>
        <a:lstStyle/>
        <a:p>
          <a:pPr>
            <a:lnSpc>
              <a:spcPct val="100000"/>
            </a:lnSpc>
          </a:pPr>
          <a:r>
            <a:rPr lang="en-US"/>
            <a:t>Genomic data processing with {</a:t>
          </a:r>
          <a:r>
            <a:rPr lang="en-US" err="1"/>
            <a:t>gnomeR</a:t>
          </a:r>
          <a:r>
            <a:rPr lang="en-US"/>
            <a:t>}</a:t>
          </a:r>
        </a:p>
      </dgm:t>
    </dgm:pt>
    <dgm:pt modelId="{B2257B35-B1BC-4413-9B79-4E16CA478BB5}" type="parTrans" cxnId="{14D64F7C-01DB-44AA-A039-137ABB30A2E4}">
      <dgm:prSet/>
      <dgm:spPr/>
      <dgm:t>
        <a:bodyPr/>
        <a:lstStyle/>
        <a:p>
          <a:endParaRPr lang="en-US"/>
        </a:p>
      </dgm:t>
    </dgm:pt>
    <dgm:pt modelId="{EB8AB603-E1D9-4553-B01D-D4B2526F00B5}" type="sibTrans" cxnId="{14D64F7C-01DB-44AA-A039-137ABB30A2E4}">
      <dgm:prSet/>
      <dgm:spPr/>
      <dgm:t>
        <a:bodyPr/>
        <a:lstStyle/>
        <a:p>
          <a:endParaRPr lang="en-US"/>
        </a:p>
      </dgm:t>
    </dgm:pt>
    <dgm:pt modelId="{2BEF9153-C786-4385-995F-4305A7A20D1A}">
      <dgm:prSet phldrT="[Text]"/>
      <dgm:spPr/>
      <dgm:t>
        <a:bodyPr/>
        <a:lstStyle/>
        <a:p>
          <a:pPr>
            <a:lnSpc>
              <a:spcPct val="100000"/>
            </a:lnSpc>
          </a:pPr>
          <a:r>
            <a:rPr lang="en-US"/>
            <a:t>Conclusion</a:t>
          </a:r>
        </a:p>
      </dgm:t>
    </dgm:pt>
    <dgm:pt modelId="{44103F26-0766-41A0-89C8-9246F63A43AC}" type="parTrans" cxnId="{23252D3B-E2F2-4961-A2F9-94E5962622F1}">
      <dgm:prSet/>
      <dgm:spPr/>
      <dgm:t>
        <a:bodyPr/>
        <a:lstStyle/>
        <a:p>
          <a:endParaRPr lang="en-US"/>
        </a:p>
      </dgm:t>
    </dgm:pt>
    <dgm:pt modelId="{6B9F2D10-F89B-4463-98E3-E0BD96605610}" type="sibTrans" cxnId="{23252D3B-E2F2-4961-A2F9-94E5962622F1}">
      <dgm:prSet/>
      <dgm:spPr/>
      <dgm:t>
        <a:bodyPr/>
        <a:lstStyle/>
        <a:p>
          <a:endParaRPr lang="en-US"/>
        </a:p>
      </dgm:t>
    </dgm:pt>
    <dgm:pt modelId="{02091E02-68D0-44B3-A66E-5BA78C13F0E4}">
      <dgm:prSet phldrT="[Text]"/>
      <dgm:spPr/>
      <dgm:t>
        <a:bodyPr/>
        <a:lstStyle/>
        <a:p>
          <a:pPr>
            <a:lnSpc>
              <a:spcPct val="100000"/>
            </a:lnSpc>
          </a:pPr>
          <a:r>
            <a:rPr lang="en-US"/>
            <a:t>Clinical data processing with {genieBPC}</a:t>
          </a:r>
        </a:p>
      </dgm:t>
    </dgm:pt>
    <dgm:pt modelId="{4D44CCF5-EA3D-4F6C-8111-A0DFBE596081}" type="parTrans" cxnId="{72865A06-E6FB-4CFB-BCD4-B7F2CA18B2C0}">
      <dgm:prSet/>
      <dgm:spPr/>
      <dgm:t>
        <a:bodyPr/>
        <a:lstStyle/>
        <a:p>
          <a:endParaRPr lang="en-US"/>
        </a:p>
      </dgm:t>
    </dgm:pt>
    <dgm:pt modelId="{84EE7CAC-D0FF-41C0-B76B-58D5AEB5493B}" type="sibTrans" cxnId="{72865A06-E6FB-4CFB-BCD4-B7F2CA18B2C0}">
      <dgm:prSet/>
      <dgm:spPr/>
      <dgm:t>
        <a:bodyPr/>
        <a:lstStyle/>
        <a:p>
          <a:endParaRPr lang="en-US"/>
        </a:p>
      </dgm:t>
    </dgm:pt>
    <dgm:pt modelId="{3AB4C827-7835-4E2C-B7B6-261C7FB0CE55}" type="pres">
      <dgm:prSet presAssocID="{9F4A487C-8FAC-4A72-BA82-7EBFA0464E8F}" presName="root" presStyleCnt="0">
        <dgm:presLayoutVars>
          <dgm:dir/>
          <dgm:resizeHandles val="exact"/>
        </dgm:presLayoutVars>
      </dgm:prSet>
      <dgm:spPr/>
    </dgm:pt>
    <dgm:pt modelId="{5D97590C-826D-4EE7-A27F-A3DF93FA5374}" type="pres">
      <dgm:prSet presAssocID="{34C249D7-6A60-4DE6-A68D-436FDB883879}" presName="compNode" presStyleCnt="0"/>
      <dgm:spPr/>
    </dgm:pt>
    <dgm:pt modelId="{27E41787-C8EA-4EF8-8C9B-09A7C6E2BDDB}" type="pres">
      <dgm:prSet presAssocID="{34C249D7-6A60-4DE6-A68D-436FDB883879}" presName="bgRect" presStyleLbl="bgShp" presStyleIdx="0" presStyleCnt="6"/>
      <dgm:spPr/>
    </dgm:pt>
    <dgm:pt modelId="{DD9C5986-225D-462B-8DFF-576B6C8D66F9}" type="pres">
      <dgm:prSet presAssocID="{34C249D7-6A60-4DE6-A68D-436FDB88387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5B9BD5"/>
          </a:solidFill>
        </a:ln>
      </dgm:spPr>
      <dgm:extLst>
        <a:ext uri="{E40237B7-FDA0-4F09-8148-C483321AD2D9}">
          <dgm14:cNvPr xmlns:dgm14="http://schemas.microsoft.com/office/drawing/2010/diagram" id="0" name="" descr="GenieBottle"/>
        </a:ext>
      </dgm:extLst>
    </dgm:pt>
    <dgm:pt modelId="{4EDD8DEA-A4E5-4159-8F80-B94AFE0884A1}" type="pres">
      <dgm:prSet presAssocID="{34C249D7-6A60-4DE6-A68D-436FDB883879}" presName="spaceRect" presStyleCnt="0"/>
      <dgm:spPr/>
    </dgm:pt>
    <dgm:pt modelId="{D0A9DF48-6CB8-4F89-8865-EFA947CD2255}" type="pres">
      <dgm:prSet presAssocID="{34C249D7-6A60-4DE6-A68D-436FDB883879}" presName="parTx" presStyleLbl="revTx" presStyleIdx="0" presStyleCnt="6">
        <dgm:presLayoutVars>
          <dgm:chMax val="0"/>
          <dgm:chPref val="0"/>
        </dgm:presLayoutVars>
      </dgm:prSet>
      <dgm:spPr/>
    </dgm:pt>
    <dgm:pt modelId="{F13BAA7F-FB56-4F95-A3F1-2C9F85D8CBD4}" type="pres">
      <dgm:prSet presAssocID="{539723EB-68BD-46D8-90C3-D3E91F9A940B}" presName="sibTrans" presStyleCnt="0"/>
      <dgm:spPr/>
    </dgm:pt>
    <dgm:pt modelId="{076DB63C-2CDD-4DBC-9C69-068BE3112CC9}" type="pres">
      <dgm:prSet presAssocID="{FCA62174-309D-4F5A-B082-AF68D72DBE24}" presName="compNode" presStyleCnt="0"/>
      <dgm:spPr/>
    </dgm:pt>
    <dgm:pt modelId="{3290D4EF-EA54-4064-B4F9-EDEACCF30CB9}" type="pres">
      <dgm:prSet presAssocID="{FCA62174-309D-4F5A-B082-AF68D72DBE24}" presName="bgRect" presStyleLbl="bgShp" presStyleIdx="1" presStyleCnt="6"/>
      <dgm:spPr/>
    </dgm:pt>
    <dgm:pt modelId="{7F0311C1-48BE-475C-AB67-84FABB9D63C3}" type="pres">
      <dgm:prSet presAssocID="{FCA62174-309D-4F5A-B082-AF68D72DBE24}"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rgbClr val="5B9BD5"/>
          </a:solidFill>
        </a:ln>
      </dgm:spPr>
      <dgm:extLst>
        <a:ext uri="{E40237B7-FDA0-4F09-8148-C483321AD2D9}">
          <dgm14:cNvPr xmlns:dgm14="http://schemas.microsoft.com/office/drawing/2010/diagram" id="0" name="" descr="Chevron arrows with solid fill"/>
        </a:ext>
      </dgm:extLst>
    </dgm:pt>
    <dgm:pt modelId="{1BD48F09-0E2B-4917-B60A-CA216649621A}" type="pres">
      <dgm:prSet presAssocID="{FCA62174-309D-4F5A-B082-AF68D72DBE24}" presName="spaceRect" presStyleCnt="0"/>
      <dgm:spPr/>
    </dgm:pt>
    <dgm:pt modelId="{CE2C8890-E3EF-4645-8051-8E1E78F3700B}" type="pres">
      <dgm:prSet presAssocID="{FCA62174-309D-4F5A-B082-AF68D72DBE24}" presName="parTx" presStyleLbl="revTx" presStyleIdx="1" presStyleCnt="6">
        <dgm:presLayoutVars>
          <dgm:chMax val="0"/>
          <dgm:chPref val="0"/>
        </dgm:presLayoutVars>
      </dgm:prSet>
      <dgm:spPr/>
    </dgm:pt>
    <dgm:pt modelId="{83BC2824-A893-4964-BC75-4761B12C2E1D}" type="pres">
      <dgm:prSet presAssocID="{50A77772-8235-46FC-AE6A-7210A3193B57}" presName="sibTrans" presStyleCnt="0"/>
      <dgm:spPr/>
    </dgm:pt>
    <dgm:pt modelId="{197CA7F4-1A9D-4BDF-A470-9EA9A71B0E54}" type="pres">
      <dgm:prSet presAssocID="{DCF3BB82-7555-4CAD-9F0D-B1F8EF232EDA}" presName="compNode" presStyleCnt="0"/>
      <dgm:spPr/>
    </dgm:pt>
    <dgm:pt modelId="{01488B56-0515-446F-BD14-BFEF70734E6B}" type="pres">
      <dgm:prSet presAssocID="{DCF3BB82-7555-4CAD-9F0D-B1F8EF232EDA}" presName="bgRect" presStyleLbl="bgShp" presStyleIdx="2" presStyleCnt="6"/>
      <dgm:spPr/>
    </dgm:pt>
    <dgm:pt modelId="{3F374B8D-0964-4629-B6EF-2233F4993075}" type="pres">
      <dgm:prSet presAssocID="{DCF3BB82-7555-4CAD-9F0D-B1F8EF232ED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5B9BD5"/>
          </a:solidFill>
        </a:ln>
      </dgm:spPr>
      <dgm:extLst>
        <a:ext uri="{E40237B7-FDA0-4F09-8148-C483321AD2D9}">
          <dgm14:cNvPr xmlns:dgm14="http://schemas.microsoft.com/office/drawing/2010/diagram" id="0" name="" descr="Magnifying glass"/>
        </a:ext>
      </dgm:extLst>
    </dgm:pt>
    <dgm:pt modelId="{FD91DF8B-BC65-4AB2-9A51-599B6866D132}" type="pres">
      <dgm:prSet presAssocID="{DCF3BB82-7555-4CAD-9F0D-B1F8EF232EDA}" presName="spaceRect" presStyleCnt="0"/>
      <dgm:spPr/>
    </dgm:pt>
    <dgm:pt modelId="{D88E7359-7427-431E-8E1C-C4BAE67D603A}" type="pres">
      <dgm:prSet presAssocID="{DCF3BB82-7555-4CAD-9F0D-B1F8EF232EDA}" presName="parTx" presStyleLbl="revTx" presStyleIdx="2" presStyleCnt="6">
        <dgm:presLayoutVars>
          <dgm:chMax val="0"/>
          <dgm:chPref val="0"/>
        </dgm:presLayoutVars>
      </dgm:prSet>
      <dgm:spPr/>
    </dgm:pt>
    <dgm:pt modelId="{CAD52663-578B-41FC-B947-EC4066D544DE}" type="pres">
      <dgm:prSet presAssocID="{3966437E-3239-4871-8A8B-5080EA19D6F4}" presName="sibTrans" presStyleCnt="0"/>
      <dgm:spPr/>
    </dgm:pt>
    <dgm:pt modelId="{BCC7B8F5-7B7B-47E5-86C7-0AB8B8B44E41}" type="pres">
      <dgm:prSet presAssocID="{02091E02-68D0-44B3-A66E-5BA78C13F0E4}" presName="compNode" presStyleCnt="0"/>
      <dgm:spPr/>
    </dgm:pt>
    <dgm:pt modelId="{3CD8F5D8-0FF9-406D-AF6A-09E308766E94}" type="pres">
      <dgm:prSet presAssocID="{02091E02-68D0-44B3-A66E-5BA78C13F0E4}" presName="bgRect" presStyleLbl="bgShp" presStyleIdx="3" presStyleCnt="6"/>
      <dgm:spPr/>
    </dgm:pt>
    <dgm:pt modelId="{EA588F4F-8EE8-4A0E-B116-55DEC3820F1D}" type="pres">
      <dgm:prSet presAssocID="{02091E02-68D0-44B3-A66E-5BA78C13F0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accent1"/>
          </a:solidFill>
        </a:ln>
      </dgm:spPr>
      <dgm:extLst>
        <a:ext uri="{E40237B7-FDA0-4F09-8148-C483321AD2D9}">
          <dgm14:cNvPr xmlns:dgm14="http://schemas.microsoft.com/office/drawing/2010/diagram" id="0" name="" descr="Stethoscope outline"/>
        </a:ext>
      </dgm:extLst>
    </dgm:pt>
    <dgm:pt modelId="{82BF9F5D-EAFB-4FD1-A024-CC325B4D7AC7}" type="pres">
      <dgm:prSet presAssocID="{02091E02-68D0-44B3-A66E-5BA78C13F0E4}" presName="spaceRect" presStyleCnt="0"/>
      <dgm:spPr/>
    </dgm:pt>
    <dgm:pt modelId="{97094BB4-5B8D-46EB-8223-AD0496F57A7B}" type="pres">
      <dgm:prSet presAssocID="{02091E02-68D0-44B3-A66E-5BA78C13F0E4}" presName="parTx" presStyleLbl="revTx" presStyleIdx="3" presStyleCnt="6">
        <dgm:presLayoutVars>
          <dgm:chMax val="0"/>
          <dgm:chPref val="0"/>
        </dgm:presLayoutVars>
      </dgm:prSet>
      <dgm:spPr/>
    </dgm:pt>
    <dgm:pt modelId="{83599C96-ABFB-46CB-AB4B-10F88C6FAD99}" type="pres">
      <dgm:prSet presAssocID="{84EE7CAC-D0FF-41C0-B76B-58D5AEB5493B}" presName="sibTrans" presStyleCnt="0"/>
      <dgm:spPr/>
    </dgm:pt>
    <dgm:pt modelId="{034237AC-7A3C-4087-BF41-17EDBBF720F1}" type="pres">
      <dgm:prSet presAssocID="{E92FC193-155C-405F-8F4A-0C29C0E7F022}" presName="compNode" presStyleCnt="0"/>
      <dgm:spPr/>
    </dgm:pt>
    <dgm:pt modelId="{3AD3C2BB-6066-4448-AD7C-F61EA2892380}" type="pres">
      <dgm:prSet presAssocID="{E92FC193-155C-405F-8F4A-0C29C0E7F022}" presName="bgRect" presStyleLbl="bgShp" presStyleIdx="4" presStyleCnt="6"/>
      <dgm:spPr/>
    </dgm:pt>
    <dgm:pt modelId="{BA44AC40-7508-4DB6-9478-8264F4847E03}" type="pres">
      <dgm:prSet presAssocID="{E92FC193-155C-405F-8F4A-0C29C0E7F02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solidFill>
            <a:srgbClr val="5B9BD5"/>
          </a:solidFill>
        </a:ln>
      </dgm:spPr>
      <dgm:extLst>
        <a:ext uri="{E40237B7-FDA0-4F09-8148-C483321AD2D9}">
          <dgm14:cNvPr xmlns:dgm14="http://schemas.microsoft.com/office/drawing/2010/diagram" id="0" name="" descr="DNA"/>
        </a:ext>
      </dgm:extLst>
    </dgm:pt>
    <dgm:pt modelId="{2893845B-E3F1-40BB-BFBF-5FB4A91FD1A9}" type="pres">
      <dgm:prSet presAssocID="{E92FC193-155C-405F-8F4A-0C29C0E7F022}" presName="spaceRect" presStyleCnt="0"/>
      <dgm:spPr/>
    </dgm:pt>
    <dgm:pt modelId="{17BC26CB-D1AF-4ECD-8FF3-62E5E81A3134}" type="pres">
      <dgm:prSet presAssocID="{E92FC193-155C-405F-8F4A-0C29C0E7F022}" presName="parTx" presStyleLbl="revTx" presStyleIdx="4" presStyleCnt="6">
        <dgm:presLayoutVars>
          <dgm:chMax val="0"/>
          <dgm:chPref val="0"/>
        </dgm:presLayoutVars>
      </dgm:prSet>
      <dgm:spPr/>
    </dgm:pt>
    <dgm:pt modelId="{853C3619-ECA9-4658-8E43-278B542F6617}" type="pres">
      <dgm:prSet presAssocID="{EB8AB603-E1D9-4553-B01D-D4B2526F00B5}" presName="sibTrans" presStyleCnt="0"/>
      <dgm:spPr/>
    </dgm:pt>
    <dgm:pt modelId="{007FDE36-CD5C-400D-800A-1B1B85C50F0E}" type="pres">
      <dgm:prSet presAssocID="{2BEF9153-C786-4385-995F-4305A7A20D1A}" presName="compNode" presStyleCnt="0"/>
      <dgm:spPr/>
    </dgm:pt>
    <dgm:pt modelId="{046A15DD-5D37-4C17-B3AC-FF7CC8D59ED3}" type="pres">
      <dgm:prSet presAssocID="{2BEF9153-C786-4385-995F-4305A7A20D1A}" presName="bgRect" presStyleLbl="bgShp" presStyleIdx="5" presStyleCnt="6"/>
      <dgm:spPr/>
    </dgm:pt>
    <dgm:pt modelId="{29C0EDC8-C4A4-4454-9A8A-3017A01F3032}" type="pres">
      <dgm:prSet presAssocID="{2BEF9153-C786-4385-995F-4305A7A20D1A}" presName="iconRect" presStyleLbl="node1" presStyleIdx="5" presStyleCnt="6"/>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solidFill>
            <a:srgbClr val="5B9BD5"/>
          </a:solidFill>
        </a:ln>
      </dgm:spPr>
      <dgm:extLst>
        <a:ext uri="{E40237B7-FDA0-4F09-8148-C483321AD2D9}">
          <dgm14:cNvPr xmlns:dgm14="http://schemas.microsoft.com/office/drawing/2010/diagram" id="0" name="" descr="Gavel"/>
        </a:ext>
      </dgm:extLst>
    </dgm:pt>
    <dgm:pt modelId="{846D2E57-8E4F-45D1-8C92-107873D06008}" type="pres">
      <dgm:prSet presAssocID="{2BEF9153-C786-4385-995F-4305A7A20D1A}" presName="spaceRect" presStyleCnt="0"/>
      <dgm:spPr/>
    </dgm:pt>
    <dgm:pt modelId="{9D3B8E6B-CADD-4C8D-B66C-F108F0CFD4BC}" type="pres">
      <dgm:prSet presAssocID="{2BEF9153-C786-4385-995F-4305A7A20D1A}" presName="parTx" presStyleLbl="revTx" presStyleIdx="5" presStyleCnt="6">
        <dgm:presLayoutVars>
          <dgm:chMax val="0"/>
          <dgm:chPref val="0"/>
        </dgm:presLayoutVars>
      </dgm:prSet>
      <dgm:spPr/>
    </dgm:pt>
  </dgm:ptLst>
  <dgm:cxnLst>
    <dgm:cxn modelId="{72865A06-E6FB-4CFB-BCD4-B7F2CA18B2C0}" srcId="{9F4A487C-8FAC-4A72-BA82-7EBFA0464E8F}" destId="{02091E02-68D0-44B3-A66E-5BA78C13F0E4}" srcOrd="3" destOrd="0" parTransId="{4D44CCF5-EA3D-4F6C-8111-A0DFBE596081}" sibTransId="{84EE7CAC-D0FF-41C0-B76B-58D5AEB5493B}"/>
    <dgm:cxn modelId="{5B4D9729-2A99-47E1-BA60-A4CD78E0CF81}" type="presOf" srcId="{DCF3BB82-7555-4CAD-9F0D-B1F8EF232EDA}" destId="{D88E7359-7427-431E-8E1C-C4BAE67D603A}" srcOrd="0" destOrd="0" presId="urn:microsoft.com/office/officeart/2018/2/layout/IconVerticalSolidList"/>
    <dgm:cxn modelId="{EBCB6636-554A-4CF4-82FE-11DE2CC89B09}" srcId="{9F4A487C-8FAC-4A72-BA82-7EBFA0464E8F}" destId="{FCA62174-309D-4F5A-B082-AF68D72DBE24}" srcOrd="1" destOrd="0" parTransId="{260CD4B6-3B93-4B90-A905-570AE23721D4}" sibTransId="{50A77772-8235-46FC-AE6A-7210A3193B57}"/>
    <dgm:cxn modelId="{32D9B93A-E9B5-47B2-AC41-937D460F021A}" type="presOf" srcId="{FCA62174-309D-4F5A-B082-AF68D72DBE24}" destId="{CE2C8890-E3EF-4645-8051-8E1E78F3700B}" srcOrd="0" destOrd="0" presId="urn:microsoft.com/office/officeart/2018/2/layout/IconVerticalSolidList"/>
    <dgm:cxn modelId="{23252D3B-E2F2-4961-A2F9-94E5962622F1}" srcId="{9F4A487C-8FAC-4A72-BA82-7EBFA0464E8F}" destId="{2BEF9153-C786-4385-995F-4305A7A20D1A}" srcOrd="5" destOrd="0" parTransId="{44103F26-0766-41A0-89C8-9246F63A43AC}" sibTransId="{6B9F2D10-F89B-4463-98E3-E0BD96605610}"/>
    <dgm:cxn modelId="{6AD6AA4C-AD69-4136-A96E-7CC79CFF59CA}" type="presOf" srcId="{02091E02-68D0-44B3-A66E-5BA78C13F0E4}" destId="{97094BB4-5B8D-46EB-8223-AD0496F57A7B}" srcOrd="0" destOrd="0" presId="urn:microsoft.com/office/officeart/2018/2/layout/IconVerticalSolidList"/>
    <dgm:cxn modelId="{078FEC54-233A-49F3-8604-10230C36C66B}" srcId="{9F4A487C-8FAC-4A72-BA82-7EBFA0464E8F}" destId="{DCF3BB82-7555-4CAD-9F0D-B1F8EF232EDA}" srcOrd="2" destOrd="0" parTransId="{0A46CEF5-3106-4324-9B7D-A8619D62945E}" sibTransId="{3966437E-3239-4871-8A8B-5080EA19D6F4}"/>
    <dgm:cxn modelId="{CF265C78-3EBC-44F0-8DA0-4868499C5623}" type="presOf" srcId="{E92FC193-155C-405F-8F4A-0C29C0E7F022}" destId="{17BC26CB-D1AF-4ECD-8FF3-62E5E81A3134}" srcOrd="0" destOrd="0" presId="urn:microsoft.com/office/officeart/2018/2/layout/IconVerticalSolidList"/>
    <dgm:cxn modelId="{ABB83D7B-70D2-425C-BC4F-3D8B88C3A21B}" srcId="{9F4A487C-8FAC-4A72-BA82-7EBFA0464E8F}" destId="{34C249D7-6A60-4DE6-A68D-436FDB883879}" srcOrd="0" destOrd="0" parTransId="{07A94747-D1BD-4108-AD40-24D5F7F3636C}" sibTransId="{539723EB-68BD-46D8-90C3-D3E91F9A940B}"/>
    <dgm:cxn modelId="{14D64F7C-01DB-44AA-A039-137ABB30A2E4}" srcId="{9F4A487C-8FAC-4A72-BA82-7EBFA0464E8F}" destId="{E92FC193-155C-405F-8F4A-0C29C0E7F022}" srcOrd="4" destOrd="0" parTransId="{B2257B35-B1BC-4413-9B79-4E16CA478BB5}" sibTransId="{EB8AB603-E1D9-4553-B01D-D4B2526F00B5}"/>
    <dgm:cxn modelId="{C9F5B29A-DEDC-4941-B30F-A4D4EBFC849D}" type="presOf" srcId="{2BEF9153-C786-4385-995F-4305A7A20D1A}" destId="{9D3B8E6B-CADD-4C8D-B66C-F108F0CFD4BC}" srcOrd="0" destOrd="0" presId="urn:microsoft.com/office/officeart/2018/2/layout/IconVerticalSolidList"/>
    <dgm:cxn modelId="{BABFDD9C-25D7-4B98-A480-F79209614BD7}" type="presOf" srcId="{9F4A487C-8FAC-4A72-BA82-7EBFA0464E8F}" destId="{3AB4C827-7835-4E2C-B7B6-261C7FB0CE55}" srcOrd="0" destOrd="0" presId="urn:microsoft.com/office/officeart/2018/2/layout/IconVerticalSolidList"/>
    <dgm:cxn modelId="{83332EC5-44B0-4C55-84F7-84B4FC0104FD}" type="presOf" srcId="{34C249D7-6A60-4DE6-A68D-436FDB883879}" destId="{D0A9DF48-6CB8-4F89-8865-EFA947CD2255}" srcOrd="0" destOrd="0" presId="urn:microsoft.com/office/officeart/2018/2/layout/IconVerticalSolidList"/>
    <dgm:cxn modelId="{71F56650-809A-4B9E-834E-000632F6260B}" type="presParOf" srcId="{3AB4C827-7835-4E2C-B7B6-261C7FB0CE55}" destId="{5D97590C-826D-4EE7-A27F-A3DF93FA5374}" srcOrd="0" destOrd="0" presId="urn:microsoft.com/office/officeart/2018/2/layout/IconVerticalSolidList"/>
    <dgm:cxn modelId="{82B5A126-A03A-4FC4-AA32-6A60304694D4}" type="presParOf" srcId="{5D97590C-826D-4EE7-A27F-A3DF93FA5374}" destId="{27E41787-C8EA-4EF8-8C9B-09A7C6E2BDDB}" srcOrd="0" destOrd="0" presId="urn:microsoft.com/office/officeart/2018/2/layout/IconVerticalSolidList"/>
    <dgm:cxn modelId="{E0F953FA-7096-4D63-9C0A-B0D451A0BE6B}" type="presParOf" srcId="{5D97590C-826D-4EE7-A27F-A3DF93FA5374}" destId="{DD9C5986-225D-462B-8DFF-576B6C8D66F9}" srcOrd="1" destOrd="0" presId="urn:microsoft.com/office/officeart/2018/2/layout/IconVerticalSolidList"/>
    <dgm:cxn modelId="{C4FE6F07-C45C-480C-9438-930563F1E426}" type="presParOf" srcId="{5D97590C-826D-4EE7-A27F-A3DF93FA5374}" destId="{4EDD8DEA-A4E5-4159-8F80-B94AFE0884A1}" srcOrd="2" destOrd="0" presId="urn:microsoft.com/office/officeart/2018/2/layout/IconVerticalSolidList"/>
    <dgm:cxn modelId="{22E86707-6D65-4ACB-8A57-1F3184DF390B}" type="presParOf" srcId="{5D97590C-826D-4EE7-A27F-A3DF93FA5374}" destId="{D0A9DF48-6CB8-4F89-8865-EFA947CD2255}" srcOrd="3" destOrd="0" presId="urn:microsoft.com/office/officeart/2018/2/layout/IconVerticalSolidList"/>
    <dgm:cxn modelId="{5260E601-0CC3-46A6-BEA9-C1CE89467053}" type="presParOf" srcId="{3AB4C827-7835-4E2C-B7B6-261C7FB0CE55}" destId="{F13BAA7F-FB56-4F95-A3F1-2C9F85D8CBD4}" srcOrd="1" destOrd="0" presId="urn:microsoft.com/office/officeart/2018/2/layout/IconVerticalSolidList"/>
    <dgm:cxn modelId="{EBB7CA77-9BD2-412F-A10B-82D1DF3036BD}" type="presParOf" srcId="{3AB4C827-7835-4E2C-B7B6-261C7FB0CE55}" destId="{076DB63C-2CDD-4DBC-9C69-068BE3112CC9}" srcOrd="2" destOrd="0" presId="urn:microsoft.com/office/officeart/2018/2/layout/IconVerticalSolidList"/>
    <dgm:cxn modelId="{5EF2BE26-404C-47F5-8D00-92D6F1B0DECB}" type="presParOf" srcId="{076DB63C-2CDD-4DBC-9C69-068BE3112CC9}" destId="{3290D4EF-EA54-4064-B4F9-EDEACCF30CB9}" srcOrd="0" destOrd="0" presId="urn:microsoft.com/office/officeart/2018/2/layout/IconVerticalSolidList"/>
    <dgm:cxn modelId="{8AEAAACB-2856-43E0-BB44-2D07A9E1B2B4}" type="presParOf" srcId="{076DB63C-2CDD-4DBC-9C69-068BE3112CC9}" destId="{7F0311C1-48BE-475C-AB67-84FABB9D63C3}" srcOrd="1" destOrd="0" presId="urn:microsoft.com/office/officeart/2018/2/layout/IconVerticalSolidList"/>
    <dgm:cxn modelId="{7655336E-E034-4595-8872-A5315D924487}" type="presParOf" srcId="{076DB63C-2CDD-4DBC-9C69-068BE3112CC9}" destId="{1BD48F09-0E2B-4917-B60A-CA216649621A}" srcOrd="2" destOrd="0" presId="urn:microsoft.com/office/officeart/2018/2/layout/IconVerticalSolidList"/>
    <dgm:cxn modelId="{E0BE526F-01A4-4468-8BC0-E9C2FFCC18F9}" type="presParOf" srcId="{076DB63C-2CDD-4DBC-9C69-068BE3112CC9}" destId="{CE2C8890-E3EF-4645-8051-8E1E78F3700B}" srcOrd="3" destOrd="0" presId="urn:microsoft.com/office/officeart/2018/2/layout/IconVerticalSolidList"/>
    <dgm:cxn modelId="{49E414B4-A6B4-4666-B630-45ED4E7D3ED8}" type="presParOf" srcId="{3AB4C827-7835-4E2C-B7B6-261C7FB0CE55}" destId="{83BC2824-A893-4964-BC75-4761B12C2E1D}" srcOrd="3" destOrd="0" presId="urn:microsoft.com/office/officeart/2018/2/layout/IconVerticalSolidList"/>
    <dgm:cxn modelId="{90F9223F-E880-4B6B-A6B2-459FBD68EC4D}" type="presParOf" srcId="{3AB4C827-7835-4E2C-B7B6-261C7FB0CE55}" destId="{197CA7F4-1A9D-4BDF-A470-9EA9A71B0E54}" srcOrd="4" destOrd="0" presId="urn:microsoft.com/office/officeart/2018/2/layout/IconVerticalSolidList"/>
    <dgm:cxn modelId="{D60DFA77-FEED-4D11-AA15-01DC5CBF13FD}" type="presParOf" srcId="{197CA7F4-1A9D-4BDF-A470-9EA9A71B0E54}" destId="{01488B56-0515-446F-BD14-BFEF70734E6B}" srcOrd="0" destOrd="0" presId="urn:microsoft.com/office/officeart/2018/2/layout/IconVerticalSolidList"/>
    <dgm:cxn modelId="{C3E32FAE-1CA3-4161-B686-951FE0714C98}" type="presParOf" srcId="{197CA7F4-1A9D-4BDF-A470-9EA9A71B0E54}" destId="{3F374B8D-0964-4629-B6EF-2233F4993075}" srcOrd="1" destOrd="0" presId="urn:microsoft.com/office/officeart/2018/2/layout/IconVerticalSolidList"/>
    <dgm:cxn modelId="{73A80491-253F-48D5-B0E1-96A196AC04A6}" type="presParOf" srcId="{197CA7F4-1A9D-4BDF-A470-9EA9A71B0E54}" destId="{FD91DF8B-BC65-4AB2-9A51-599B6866D132}" srcOrd="2" destOrd="0" presId="urn:microsoft.com/office/officeart/2018/2/layout/IconVerticalSolidList"/>
    <dgm:cxn modelId="{2AC1E6AF-2E80-4813-9C35-FA47281B1105}" type="presParOf" srcId="{197CA7F4-1A9D-4BDF-A470-9EA9A71B0E54}" destId="{D88E7359-7427-431E-8E1C-C4BAE67D603A}" srcOrd="3" destOrd="0" presId="urn:microsoft.com/office/officeart/2018/2/layout/IconVerticalSolidList"/>
    <dgm:cxn modelId="{CA679C2D-173F-4FF9-9993-6511A2137912}" type="presParOf" srcId="{3AB4C827-7835-4E2C-B7B6-261C7FB0CE55}" destId="{CAD52663-578B-41FC-B947-EC4066D544DE}" srcOrd="5" destOrd="0" presId="urn:microsoft.com/office/officeart/2018/2/layout/IconVerticalSolidList"/>
    <dgm:cxn modelId="{D1457516-6490-477B-8103-F0D6CB76C4A3}" type="presParOf" srcId="{3AB4C827-7835-4E2C-B7B6-261C7FB0CE55}" destId="{BCC7B8F5-7B7B-47E5-86C7-0AB8B8B44E41}" srcOrd="6" destOrd="0" presId="urn:microsoft.com/office/officeart/2018/2/layout/IconVerticalSolidList"/>
    <dgm:cxn modelId="{273776BA-BAA8-4DA1-AA96-2A75A32F024A}" type="presParOf" srcId="{BCC7B8F5-7B7B-47E5-86C7-0AB8B8B44E41}" destId="{3CD8F5D8-0FF9-406D-AF6A-09E308766E94}" srcOrd="0" destOrd="0" presId="urn:microsoft.com/office/officeart/2018/2/layout/IconVerticalSolidList"/>
    <dgm:cxn modelId="{119ECCE9-EF90-4298-8E20-2502C141CE49}" type="presParOf" srcId="{BCC7B8F5-7B7B-47E5-86C7-0AB8B8B44E41}" destId="{EA588F4F-8EE8-4A0E-B116-55DEC3820F1D}" srcOrd="1" destOrd="0" presId="urn:microsoft.com/office/officeart/2018/2/layout/IconVerticalSolidList"/>
    <dgm:cxn modelId="{0B192756-583F-49EC-9581-900661DF17ED}" type="presParOf" srcId="{BCC7B8F5-7B7B-47E5-86C7-0AB8B8B44E41}" destId="{82BF9F5D-EAFB-4FD1-A024-CC325B4D7AC7}" srcOrd="2" destOrd="0" presId="urn:microsoft.com/office/officeart/2018/2/layout/IconVerticalSolidList"/>
    <dgm:cxn modelId="{D7DB8BB9-D04C-4615-9CB2-0B34268F0B3D}" type="presParOf" srcId="{BCC7B8F5-7B7B-47E5-86C7-0AB8B8B44E41}" destId="{97094BB4-5B8D-46EB-8223-AD0496F57A7B}" srcOrd="3" destOrd="0" presId="urn:microsoft.com/office/officeart/2018/2/layout/IconVerticalSolidList"/>
    <dgm:cxn modelId="{A65E844F-5F28-4975-A12C-1902163AFA5A}" type="presParOf" srcId="{3AB4C827-7835-4E2C-B7B6-261C7FB0CE55}" destId="{83599C96-ABFB-46CB-AB4B-10F88C6FAD99}" srcOrd="7" destOrd="0" presId="urn:microsoft.com/office/officeart/2018/2/layout/IconVerticalSolidList"/>
    <dgm:cxn modelId="{85FE34FC-211D-4152-BA5E-F1954D319C4F}" type="presParOf" srcId="{3AB4C827-7835-4E2C-B7B6-261C7FB0CE55}" destId="{034237AC-7A3C-4087-BF41-17EDBBF720F1}" srcOrd="8" destOrd="0" presId="urn:microsoft.com/office/officeart/2018/2/layout/IconVerticalSolidList"/>
    <dgm:cxn modelId="{39476744-A477-4783-9A5B-811049D93E82}" type="presParOf" srcId="{034237AC-7A3C-4087-BF41-17EDBBF720F1}" destId="{3AD3C2BB-6066-4448-AD7C-F61EA2892380}" srcOrd="0" destOrd="0" presId="urn:microsoft.com/office/officeart/2018/2/layout/IconVerticalSolidList"/>
    <dgm:cxn modelId="{5A6FD979-BD2B-40B9-B4DB-162C01730484}" type="presParOf" srcId="{034237AC-7A3C-4087-BF41-17EDBBF720F1}" destId="{BA44AC40-7508-4DB6-9478-8264F4847E03}" srcOrd="1" destOrd="0" presId="urn:microsoft.com/office/officeart/2018/2/layout/IconVerticalSolidList"/>
    <dgm:cxn modelId="{B6E97A17-6B02-4914-9C2A-C986D2AC0F2F}" type="presParOf" srcId="{034237AC-7A3C-4087-BF41-17EDBBF720F1}" destId="{2893845B-E3F1-40BB-BFBF-5FB4A91FD1A9}" srcOrd="2" destOrd="0" presId="urn:microsoft.com/office/officeart/2018/2/layout/IconVerticalSolidList"/>
    <dgm:cxn modelId="{5ACAF234-9690-46AD-ACEA-C6BCABB0675D}" type="presParOf" srcId="{034237AC-7A3C-4087-BF41-17EDBBF720F1}" destId="{17BC26CB-D1AF-4ECD-8FF3-62E5E81A3134}" srcOrd="3" destOrd="0" presId="urn:microsoft.com/office/officeart/2018/2/layout/IconVerticalSolidList"/>
    <dgm:cxn modelId="{7C71598E-4BF6-4B74-8295-14F675DF9A83}" type="presParOf" srcId="{3AB4C827-7835-4E2C-B7B6-261C7FB0CE55}" destId="{853C3619-ECA9-4658-8E43-278B542F6617}" srcOrd="9" destOrd="0" presId="urn:microsoft.com/office/officeart/2018/2/layout/IconVerticalSolidList"/>
    <dgm:cxn modelId="{8CD6F0A9-BCC3-467D-A338-4C150A69E356}" type="presParOf" srcId="{3AB4C827-7835-4E2C-B7B6-261C7FB0CE55}" destId="{007FDE36-CD5C-400D-800A-1B1B85C50F0E}" srcOrd="10" destOrd="0" presId="urn:microsoft.com/office/officeart/2018/2/layout/IconVerticalSolidList"/>
    <dgm:cxn modelId="{6BBFB8D7-262D-475C-A0DF-ECDD9CFA072C}" type="presParOf" srcId="{007FDE36-CD5C-400D-800A-1B1B85C50F0E}" destId="{046A15DD-5D37-4C17-B3AC-FF7CC8D59ED3}" srcOrd="0" destOrd="0" presId="urn:microsoft.com/office/officeart/2018/2/layout/IconVerticalSolidList"/>
    <dgm:cxn modelId="{B2750002-A46F-47C2-A00B-44A66C93908C}" type="presParOf" srcId="{007FDE36-CD5C-400D-800A-1B1B85C50F0E}" destId="{29C0EDC8-C4A4-4454-9A8A-3017A01F3032}" srcOrd="1" destOrd="0" presId="urn:microsoft.com/office/officeart/2018/2/layout/IconVerticalSolidList"/>
    <dgm:cxn modelId="{ACC06978-48D9-41C9-809D-11778B2D67AD}" type="presParOf" srcId="{007FDE36-CD5C-400D-800A-1B1B85C50F0E}" destId="{846D2E57-8E4F-45D1-8C92-107873D06008}" srcOrd="2" destOrd="0" presId="urn:microsoft.com/office/officeart/2018/2/layout/IconVerticalSolidList"/>
    <dgm:cxn modelId="{5FA34698-DDD3-4F68-A5CE-43E05EC651EC}" type="presParOf" srcId="{007FDE36-CD5C-400D-800A-1B1B85C50F0E}" destId="{9D3B8E6B-CADD-4C8D-B66C-F108F0CFD4B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D0423-81B5-48F7-B04C-F9712563AA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A51981-B4A6-494A-83DD-B1E4D394A7BE}">
      <dgm:prSet/>
      <dgm:spPr>
        <a:solidFill>
          <a:srgbClr val="CFD5EA"/>
        </a:solidFill>
      </dgm:spPr>
      <dgm:t>
        <a:bodyPr/>
        <a:lstStyle/>
        <a:p>
          <a:r>
            <a:rPr lang="en-US">
              <a:solidFill>
                <a:schemeClr val="tx1"/>
              </a:solidFill>
            </a:rPr>
            <a:t>The AACR Project GENIE data repository is comprised of one type of genomic data called </a:t>
          </a:r>
          <a:r>
            <a:rPr lang="en-US" b="1">
              <a:solidFill>
                <a:schemeClr val="tx1"/>
              </a:solidFill>
            </a:rPr>
            <a:t>tumor DNA sequencing assays</a:t>
          </a:r>
          <a:endParaRPr lang="en-US" b="0">
            <a:solidFill>
              <a:schemeClr val="tx1"/>
            </a:solidFill>
          </a:endParaRPr>
        </a:p>
      </dgm:t>
    </dgm:pt>
    <dgm:pt modelId="{BAED1741-C548-49EB-A748-DCDB8E3728D5}" type="parTrans" cxnId="{7291B467-9DBC-4637-99ED-83A094C9A07E}">
      <dgm:prSet/>
      <dgm:spPr/>
      <dgm:t>
        <a:bodyPr/>
        <a:lstStyle/>
        <a:p>
          <a:endParaRPr lang="en-US"/>
        </a:p>
      </dgm:t>
    </dgm:pt>
    <dgm:pt modelId="{26F7F255-229E-40B3-8452-540C2A7D680A}" type="sibTrans" cxnId="{7291B467-9DBC-4637-99ED-83A094C9A07E}">
      <dgm:prSet/>
      <dgm:spPr/>
      <dgm:t>
        <a:bodyPr/>
        <a:lstStyle/>
        <a:p>
          <a:endParaRPr lang="en-US"/>
        </a:p>
      </dgm:t>
    </dgm:pt>
    <dgm:pt modelId="{42FEC5A7-8F73-453B-B93F-E0657932DA66}">
      <dgm:prSet/>
      <dgm:spPr/>
      <dgm:t>
        <a:bodyPr/>
        <a:lstStyle/>
        <a:p>
          <a:r>
            <a:rPr lang="en-US"/>
            <a:t>Collected from tumor samples via biopsy/resection</a:t>
          </a:r>
        </a:p>
      </dgm:t>
    </dgm:pt>
    <dgm:pt modelId="{BE572958-1618-496A-8D31-40DDC297AC54}" type="parTrans" cxnId="{A1F276BF-83BE-4E33-A948-FE16A7EF7191}">
      <dgm:prSet/>
      <dgm:spPr/>
      <dgm:t>
        <a:bodyPr/>
        <a:lstStyle/>
        <a:p>
          <a:endParaRPr lang="en-US"/>
        </a:p>
      </dgm:t>
    </dgm:pt>
    <dgm:pt modelId="{2E37DDD8-D3A2-48FB-8789-BBD90F834279}" type="sibTrans" cxnId="{A1F276BF-83BE-4E33-A948-FE16A7EF7191}">
      <dgm:prSet/>
      <dgm:spPr/>
      <dgm:t>
        <a:bodyPr/>
        <a:lstStyle/>
        <a:p>
          <a:endParaRPr lang="en-US"/>
        </a:p>
      </dgm:t>
    </dgm:pt>
    <dgm:pt modelId="{92603F2D-2CA6-496F-BED0-6E529328A5C8}">
      <dgm:prSet/>
      <dgm:spPr/>
      <dgm:t>
        <a:bodyPr/>
        <a:lstStyle/>
        <a:p>
          <a:r>
            <a:rPr lang="en-US"/>
            <a:t>Compare DNA sequence in cancer cells with that in normal cells</a:t>
          </a:r>
        </a:p>
      </dgm:t>
    </dgm:pt>
    <dgm:pt modelId="{1CFF55CA-1EDE-4B82-9401-EDB4EDC22671}" type="parTrans" cxnId="{76B3DA58-DE43-4736-B7E7-6AAC02E246B2}">
      <dgm:prSet/>
      <dgm:spPr/>
      <dgm:t>
        <a:bodyPr/>
        <a:lstStyle/>
        <a:p>
          <a:endParaRPr lang="en-US"/>
        </a:p>
      </dgm:t>
    </dgm:pt>
    <dgm:pt modelId="{6595C523-6BF1-40B9-A69A-56368AA9FBFB}" type="sibTrans" cxnId="{76B3DA58-DE43-4736-B7E7-6AAC02E246B2}">
      <dgm:prSet/>
      <dgm:spPr/>
      <dgm:t>
        <a:bodyPr/>
        <a:lstStyle/>
        <a:p>
          <a:endParaRPr lang="en-US"/>
        </a:p>
      </dgm:t>
    </dgm:pt>
    <dgm:pt modelId="{8EAB94B2-4EDF-435D-ADA6-46592EA19B02}">
      <dgm:prSet/>
      <dgm:spPr>
        <a:solidFill>
          <a:srgbClr val="CFD5EA"/>
        </a:solidFill>
      </dgm:spPr>
      <dgm:t>
        <a:bodyPr/>
        <a:lstStyle/>
        <a:p>
          <a:r>
            <a:rPr lang="en-US">
              <a:solidFill>
                <a:schemeClr val="tx1"/>
              </a:solidFill>
            </a:rPr>
            <a:t>Sequencing assays can be broad or targeted</a:t>
          </a:r>
        </a:p>
      </dgm:t>
    </dgm:pt>
    <dgm:pt modelId="{C4647FB5-A9CF-4215-B082-958835E637E2}" type="parTrans" cxnId="{21177875-816E-4C26-A81D-369C9FE70C36}">
      <dgm:prSet/>
      <dgm:spPr/>
      <dgm:t>
        <a:bodyPr/>
        <a:lstStyle/>
        <a:p>
          <a:endParaRPr lang="en-US"/>
        </a:p>
      </dgm:t>
    </dgm:pt>
    <dgm:pt modelId="{0078FA10-FF1E-40BF-BB00-18DB4111C638}" type="sibTrans" cxnId="{21177875-816E-4C26-A81D-369C9FE70C36}">
      <dgm:prSet/>
      <dgm:spPr/>
      <dgm:t>
        <a:bodyPr/>
        <a:lstStyle/>
        <a:p>
          <a:endParaRPr lang="en-US"/>
        </a:p>
      </dgm:t>
    </dgm:pt>
    <dgm:pt modelId="{FF36439B-ABC8-4E8B-A341-985C170BF69F}">
      <dgm:prSet/>
      <dgm:spPr/>
      <dgm:t>
        <a:bodyPr/>
        <a:lstStyle/>
        <a:p>
          <a:r>
            <a:rPr lang="en-US"/>
            <a:t>Broad regions: whole genome/whole exome sequencing</a:t>
          </a:r>
        </a:p>
      </dgm:t>
    </dgm:pt>
    <dgm:pt modelId="{364E74C5-0000-401D-8A54-ED9D043A8B60}" type="parTrans" cxnId="{67840878-00BA-4855-8E34-D9888FB91A5C}">
      <dgm:prSet/>
      <dgm:spPr/>
      <dgm:t>
        <a:bodyPr/>
        <a:lstStyle/>
        <a:p>
          <a:endParaRPr lang="en-US"/>
        </a:p>
      </dgm:t>
    </dgm:pt>
    <dgm:pt modelId="{D5AD4186-ED12-482B-BF6E-E24F2C5FF39C}" type="sibTrans" cxnId="{67840878-00BA-4855-8E34-D9888FB91A5C}">
      <dgm:prSet/>
      <dgm:spPr/>
      <dgm:t>
        <a:bodyPr/>
        <a:lstStyle/>
        <a:p>
          <a:endParaRPr lang="en-US"/>
        </a:p>
      </dgm:t>
    </dgm:pt>
    <dgm:pt modelId="{518F54C3-E25D-4A63-901F-A92C2F1419A1}">
      <dgm:prSet/>
      <dgm:spPr/>
      <dgm:t>
        <a:bodyPr/>
        <a:lstStyle/>
        <a:p>
          <a:r>
            <a:rPr lang="en-US"/>
            <a:t>Targeted regions: gene panels</a:t>
          </a:r>
        </a:p>
      </dgm:t>
    </dgm:pt>
    <dgm:pt modelId="{81ED2B61-1E73-44FF-A29B-8B9967DAC86A}" type="parTrans" cxnId="{905C1DB5-4369-4380-AC1A-4E63C4273279}">
      <dgm:prSet/>
      <dgm:spPr/>
      <dgm:t>
        <a:bodyPr/>
        <a:lstStyle/>
        <a:p>
          <a:endParaRPr lang="en-US"/>
        </a:p>
      </dgm:t>
    </dgm:pt>
    <dgm:pt modelId="{58AEDF4B-B1A7-4CE0-8E00-0ADB6DEA1556}" type="sibTrans" cxnId="{905C1DB5-4369-4380-AC1A-4E63C4273279}">
      <dgm:prSet/>
      <dgm:spPr/>
      <dgm:t>
        <a:bodyPr/>
        <a:lstStyle/>
        <a:p>
          <a:endParaRPr lang="en-US"/>
        </a:p>
      </dgm:t>
    </dgm:pt>
    <dgm:pt modelId="{913679B9-B48C-4EB1-B548-C721FE0FFE02}">
      <dgm:prSet/>
      <dgm:spPr/>
      <dgm:t>
        <a:bodyPr/>
        <a:lstStyle/>
        <a:p>
          <a:r>
            <a:rPr lang="en-US"/>
            <a:t> GENIE data consists of data from targeted gene panels from high-throughput (huge amounts of data) sequencing assays, also referred to as next-generation sequencing (NGS)</a:t>
          </a:r>
        </a:p>
      </dgm:t>
    </dgm:pt>
    <dgm:pt modelId="{08797CC5-67DD-4FA7-8AFD-0AF5D07679BF}" type="parTrans" cxnId="{5D28D663-9547-4563-9CF9-66933FC80CFE}">
      <dgm:prSet/>
      <dgm:spPr/>
      <dgm:t>
        <a:bodyPr/>
        <a:lstStyle/>
        <a:p>
          <a:endParaRPr lang="en-US"/>
        </a:p>
      </dgm:t>
    </dgm:pt>
    <dgm:pt modelId="{CB458F49-714E-42AD-892A-0A43EB7E8FEF}" type="sibTrans" cxnId="{5D28D663-9547-4563-9CF9-66933FC80CFE}">
      <dgm:prSet/>
      <dgm:spPr/>
      <dgm:t>
        <a:bodyPr/>
        <a:lstStyle/>
        <a:p>
          <a:endParaRPr lang="en-US"/>
        </a:p>
      </dgm:t>
    </dgm:pt>
    <dgm:pt modelId="{DD49BA22-BCD7-435D-BF73-1E19B9E248F6}">
      <dgm:prSet/>
      <dgm:spPr>
        <a:solidFill>
          <a:srgbClr val="CFD5EA"/>
        </a:solidFill>
      </dgm:spPr>
      <dgm:t>
        <a:bodyPr/>
        <a:lstStyle/>
        <a:p>
          <a:r>
            <a:rPr lang="en-US">
              <a:solidFill>
                <a:schemeClr val="tx1"/>
              </a:solidFill>
            </a:rPr>
            <a:t>Researchers receive genomic data in different formats and types</a:t>
          </a:r>
        </a:p>
      </dgm:t>
    </dgm:pt>
    <dgm:pt modelId="{6A6124AC-7F12-4944-A27A-664D71762725}" type="parTrans" cxnId="{29CB66A7-29BE-4C3E-B32F-BE4282148392}">
      <dgm:prSet/>
      <dgm:spPr/>
      <dgm:t>
        <a:bodyPr/>
        <a:lstStyle/>
        <a:p>
          <a:endParaRPr lang="en-US"/>
        </a:p>
      </dgm:t>
    </dgm:pt>
    <dgm:pt modelId="{411D6F61-8A11-4E98-963E-F8714FA738CB}" type="sibTrans" cxnId="{29CB66A7-29BE-4C3E-B32F-BE4282148392}">
      <dgm:prSet/>
      <dgm:spPr/>
      <dgm:t>
        <a:bodyPr/>
        <a:lstStyle/>
        <a:p>
          <a:endParaRPr lang="en-US"/>
        </a:p>
      </dgm:t>
    </dgm:pt>
    <dgm:pt modelId="{6132D204-4193-4B4B-A280-B7AE15E497BE}" type="pres">
      <dgm:prSet presAssocID="{C41D0423-81B5-48F7-B04C-F9712563AA95}" presName="linear" presStyleCnt="0">
        <dgm:presLayoutVars>
          <dgm:animLvl val="lvl"/>
          <dgm:resizeHandles val="exact"/>
        </dgm:presLayoutVars>
      </dgm:prSet>
      <dgm:spPr/>
    </dgm:pt>
    <dgm:pt modelId="{D7177326-1600-4D56-B9D8-C597DE388FEB}" type="pres">
      <dgm:prSet presAssocID="{DD49BA22-BCD7-435D-BF73-1E19B9E248F6}" presName="parentText" presStyleLbl="node1" presStyleIdx="0" presStyleCnt="3" custScaleY="61689">
        <dgm:presLayoutVars>
          <dgm:chMax val="0"/>
          <dgm:bulletEnabled val="1"/>
        </dgm:presLayoutVars>
      </dgm:prSet>
      <dgm:spPr/>
    </dgm:pt>
    <dgm:pt modelId="{A867A2A3-3DE5-4C67-A151-F633E6F164DA}" type="pres">
      <dgm:prSet presAssocID="{411D6F61-8A11-4E98-963E-F8714FA738CB}" presName="spacer" presStyleCnt="0"/>
      <dgm:spPr/>
    </dgm:pt>
    <dgm:pt modelId="{209792EB-A38F-4250-A915-7D54AC3DB514}" type="pres">
      <dgm:prSet presAssocID="{48A51981-B4A6-494A-83DD-B1E4D394A7BE}" presName="parentText" presStyleLbl="node1" presStyleIdx="1" presStyleCnt="3" custScaleY="62093">
        <dgm:presLayoutVars>
          <dgm:chMax val="0"/>
          <dgm:bulletEnabled val="1"/>
        </dgm:presLayoutVars>
      </dgm:prSet>
      <dgm:spPr/>
    </dgm:pt>
    <dgm:pt modelId="{DDC45ABA-EEC5-4E94-A184-E01D73F2BFA4}" type="pres">
      <dgm:prSet presAssocID="{48A51981-B4A6-494A-83DD-B1E4D394A7BE}" presName="childText" presStyleLbl="revTx" presStyleIdx="0" presStyleCnt="2" custScaleY="69844">
        <dgm:presLayoutVars>
          <dgm:bulletEnabled val="1"/>
        </dgm:presLayoutVars>
      </dgm:prSet>
      <dgm:spPr/>
    </dgm:pt>
    <dgm:pt modelId="{00675C4C-F070-4170-902A-C191D63247F2}" type="pres">
      <dgm:prSet presAssocID="{8EAB94B2-4EDF-435D-ADA6-46592EA19B02}" presName="parentText" presStyleLbl="node1" presStyleIdx="2" presStyleCnt="3" custScaleY="62093">
        <dgm:presLayoutVars>
          <dgm:chMax val="0"/>
          <dgm:bulletEnabled val="1"/>
        </dgm:presLayoutVars>
      </dgm:prSet>
      <dgm:spPr/>
    </dgm:pt>
    <dgm:pt modelId="{F4C2BAFE-A12A-413E-AB0D-4EA021FBE8FE}" type="pres">
      <dgm:prSet presAssocID="{8EAB94B2-4EDF-435D-ADA6-46592EA19B02}" presName="childText" presStyleLbl="revTx" presStyleIdx="1" presStyleCnt="2" custScaleY="60189">
        <dgm:presLayoutVars>
          <dgm:bulletEnabled val="1"/>
        </dgm:presLayoutVars>
      </dgm:prSet>
      <dgm:spPr/>
    </dgm:pt>
  </dgm:ptLst>
  <dgm:cxnLst>
    <dgm:cxn modelId="{C9E1B527-FF79-49A6-B88E-5048AED3C631}" type="presOf" srcId="{8EAB94B2-4EDF-435D-ADA6-46592EA19B02}" destId="{00675C4C-F070-4170-902A-C191D63247F2}" srcOrd="0" destOrd="0" presId="urn:microsoft.com/office/officeart/2005/8/layout/vList2"/>
    <dgm:cxn modelId="{5D28D663-9547-4563-9CF9-66933FC80CFE}" srcId="{518F54C3-E25D-4A63-901F-A92C2F1419A1}" destId="{913679B9-B48C-4EB1-B548-C721FE0FFE02}" srcOrd="0" destOrd="0" parTransId="{08797CC5-67DD-4FA7-8AFD-0AF5D07679BF}" sibTransId="{CB458F49-714E-42AD-892A-0A43EB7E8FEF}"/>
    <dgm:cxn modelId="{7291B467-9DBC-4637-99ED-83A094C9A07E}" srcId="{C41D0423-81B5-48F7-B04C-F9712563AA95}" destId="{48A51981-B4A6-494A-83DD-B1E4D394A7BE}" srcOrd="1" destOrd="0" parTransId="{BAED1741-C548-49EB-A748-DCDB8E3728D5}" sibTransId="{26F7F255-229E-40B3-8452-540C2A7D680A}"/>
    <dgm:cxn modelId="{21177875-816E-4C26-A81D-369C9FE70C36}" srcId="{C41D0423-81B5-48F7-B04C-F9712563AA95}" destId="{8EAB94B2-4EDF-435D-ADA6-46592EA19B02}" srcOrd="2" destOrd="0" parTransId="{C4647FB5-A9CF-4215-B082-958835E637E2}" sibTransId="{0078FA10-FF1E-40BF-BB00-18DB4111C638}"/>
    <dgm:cxn modelId="{67840878-00BA-4855-8E34-D9888FB91A5C}" srcId="{8EAB94B2-4EDF-435D-ADA6-46592EA19B02}" destId="{FF36439B-ABC8-4E8B-A341-985C170BF69F}" srcOrd="0" destOrd="0" parTransId="{364E74C5-0000-401D-8A54-ED9D043A8B60}" sibTransId="{D5AD4186-ED12-482B-BF6E-E24F2C5FF39C}"/>
    <dgm:cxn modelId="{76B3DA58-DE43-4736-B7E7-6AAC02E246B2}" srcId="{48A51981-B4A6-494A-83DD-B1E4D394A7BE}" destId="{92603F2D-2CA6-496F-BED0-6E529328A5C8}" srcOrd="1" destOrd="0" parTransId="{1CFF55CA-1EDE-4B82-9401-EDB4EDC22671}" sibTransId="{6595C523-6BF1-40B9-A69A-56368AA9FBFB}"/>
    <dgm:cxn modelId="{35347879-82B2-4203-AD9D-02199A94AF50}" type="presOf" srcId="{518F54C3-E25D-4A63-901F-A92C2F1419A1}" destId="{F4C2BAFE-A12A-413E-AB0D-4EA021FBE8FE}" srcOrd="0" destOrd="1" presId="urn:microsoft.com/office/officeart/2005/8/layout/vList2"/>
    <dgm:cxn modelId="{53FEB98C-F475-493E-88BD-310DA1156B6B}" type="presOf" srcId="{48A51981-B4A6-494A-83DD-B1E4D394A7BE}" destId="{209792EB-A38F-4250-A915-7D54AC3DB514}" srcOrd="0" destOrd="0" presId="urn:microsoft.com/office/officeart/2005/8/layout/vList2"/>
    <dgm:cxn modelId="{0E2D1B8D-6D81-4FD8-A606-FBF184746719}" type="presOf" srcId="{DD49BA22-BCD7-435D-BF73-1E19B9E248F6}" destId="{D7177326-1600-4D56-B9D8-C597DE388FEB}" srcOrd="0" destOrd="0" presId="urn:microsoft.com/office/officeart/2005/8/layout/vList2"/>
    <dgm:cxn modelId="{29CB66A7-29BE-4C3E-B32F-BE4282148392}" srcId="{C41D0423-81B5-48F7-B04C-F9712563AA95}" destId="{DD49BA22-BCD7-435D-BF73-1E19B9E248F6}" srcOrd="0" destOrd="0" parTransId="{6A6124AC-7F12-4944-A27A-664D71762725}" sibTransId="{411D6F61-8A11-4E98-963E-F8714FA738CB}"/>
    <dgm:cxn modelId="{85766AA7-BADE-4B59-A4F0-9289ECCA909D}" type="presOf" srcId="{92603F2D-2CA6-496F-BED0-6E529328A5C8}" destId="{DDC45ABA-EEC5-4E94-A184-E01D73F2BFA4}" srcOrd="0" destOrd="1" presId="urn:microsoft.com/office/officeart/2005/8/layout/vList2"/>
    <dgm:cxn modelId="{31499DA8-7AFB-4056-85EA-1544BC57F39E}" type="presOf" srcId="{FF36439B-ABC8-4E8B-A341-985C170BF69F}" destId="{F4C2BAFE-A12A-413E-AB0D-4EA021FBE8FE}" srcOrd="0" destOrd="0" presId="urn:microsoft.com/office/officeart/2005/8/layout/vList2"/>
    <dgm:cxn modelId="{9EE117AB-F6C8-48C9-B3C9-06BE329AA928}" type="presOf" srcId="{913679B9-B48C-4EB1-B548-C721FE0FFE02}" destId="{F4C2BAFE-A12A-413E-AB0D-4EA021FBE8FE}" srcOrd="0" destOrd="2" presId="urn:microsoft.com/office/officeart/2005/8/layout/vList2"/>
    <dgm:cxn modelId="{905C1DB5-4369-4380-AC1A-4E63C4273279}" srcId="{8EAB94B2-4EDF-435D-ADA6-46592EA19B02}" destId="{518F54C3-E25D-4A63-901F-A92C2F1419A1}" srcOrd="1" destOrd="0" parTransId="{81ED2B61-1E73-44FF-A29B-8B9967DAC86A}" sibTransId="{58AEDF4B-B1A7-4CE0-8E00-0ADB6DEA1556}"/>
    <dgm:cxn modelId="{A1F276BF-83BE-4E33-A948-FE16A7EF7191}" srcId="{48A51981-B4A6-494A-83DD-B1E4D394A7BE}" destId="{42FEC5A7-8F73-453B-B93F-E0657932DA66}" srcOrd="0" destOrd="0" parTransId="{BE572958-1618-496A-8D31-40DDC297AC54}" sibTransId="{2E37DDD8-D3A2-48FB-8789-BBD90F834279}"/>
    <dgm:cxn modelId="{82D3C0CC-DB90-44BB-B421-F20B33250877}" type="presOf" srcId="{C41D0423-81B5-48F7-B04C-F9712563AA95}" destId="{6132D204-4193-4B4B-A280-B7AE15E497BE}" srcOrd="0" destOrd="0" presId="urn:microsoft.com/office/officeart/2005/8/layout/vList2"/>
    <dgm:cxn modelId="{04BB48EC-1BD2-41FB-AF7E-0626D7B8D712}" type="presOf" srcId="{42FEC5A7-8F73-453B-B93F-E0657932DA66}" destId="{DDC45ABA-EEC5-4E94-A184-E01D73F2BFA4}" srcOrd="0" destOrd="0" presId="urn:microsoft.com/office/officeart/2005/8/layout/vList2"/>
    <dgm:cxn modelId="{B6387158-5E21-4461-B8A4-E577C0486761}" type="presParOf" srcId="{6132D204-4193-4B4B-A280-B7AE15E497BE}" destId="{D7177326-1600-4D56-B9D8-C597DE388FEB}" srcOrd="0" destOrd="0" presId="urn:microsoft.com/office/officeart/2005/8/layout/vList2"/>
    <dgm:cxn modelId="{16EBD636-E2EB-4CFF-95E7-128187D3BE35}" type="presParOf" srcId="{6132D204-4193-4B4B-A280-B7AE15E497BE}" destId="{A867A2A3-3DE5-4C67-A151-F633E6F164DA}" srcOrd="1" destOrd="0" presId="urn:microsoft.com/office/officeart/2005/8/layout/vList2"/>
    <dgm:cxn modelId="{EA8C712D-01AE-4536-8F97-5B9F95FA4B0A}" type="presParOf" srcId="{6132D204-4193-4B4B-A280-B7AE15E497BE}" destId="{209792EB-A38F-4250-A915-7D54AC3DB514}" srcOrd="2" destOrd="0" presId="urn:microsoft.com/office/officeart/2005/8/layout/vList2"/>
    <dgm:cxn modelId="{9BA43A32-51A7-4349-BA4A-9DE04CD3E3F6}" type="presParOf" srcId="{6132D204-4193-4B4B-A280-B7AE15E497BE}" destId="{DDC45ABA-EEC5-4E94-A184-E01D73F2BFA4}" srcOrd="3" destOrd="0" presId="urn:microsoft.com/office/officeart/2005/8/layout/vList2"/>
    <dgm:cxn modelId="{D6B6FD4F-677B-400F-B286-2CD8563F1F72}" type="presParOf" srcId="{6132D204-4193-4B4B-A280-B7AE15E497BE}" destId="{00675C4C-F070-4170-902A-C191D63247F2}" srcOrd="4" destOrd="0" presId="urn:microsoft.com/office/officeart/2005/8/layout/vList2"/>
    <dgm:cxn modelId="{7C81F34A-F3DF-4386-AFF5-104C32E197EA}" type="presParOf" srcId="{6132D204-4193-4B4B-A280-B7AE15E497BE}" destId="{F4C2BAFE-A12A-413E-AB0D-4EA021FBE8F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4E06B-D3A5-4CDB-A0A6-64770FB677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9CFB17-297F-450E-B2AF-4FA5C68C1217}">
      <dgm:prSet/>
      <dgm:spPr/>
      <dgm:t>
        <a:bodyPr/>
        <a:lstStyle/>
        <a:p>
          <a:pPr>
            <a:lnSpc>
              <a:spcPct val="100000"/>
            </a:lnSpc>
          </a:pPr>
          <a:r>
            <a:rPr lang="en-US"/>
            <a:t>Create a cohort from the GENIE BPC data</a:t>
          </a:r>
        </a:p>
      </dgm:t>
    </dgm:pt>
    <dgm:pt modelId="{90934CD4-9463-4751-A828-4FA78561A504}" type="parTrans" cxnId="{80CD4444-AFD9-428B-9540-99CF7C08DA7D}">
      <dgm:prSet/>
      <dgm:spPr/>
      <dgm:t>
        <a:bodyPr/>
        <a:lstStyle/>
        <a:p>
          <a:endParaRPr lang="en-US"/>
        </a:p>
      </dgm:t>
    </dgm:pt>
    <dgm:pt modelId="{CE03D547-42E3-47AB-9911-1E109D2AC1AF}" type="sibTrans" cxnId="{80CD4444-AFD9-428B-9540-99CF7C08DA7D}">
      <dgm:prSet/>
      <dgm:spPr/>
      <dgm:t>
        <a:bodyPr/>
        <a:lstStyle/>
        <a:p>
          <a:endParaRPr lang="en-US"/>
        </a:p>
      </dgm:t>
    </dgm:pt>
    <dgm:pt modelId="{218C8CFF-00C0-4AF0-9120-90AA6129663E}">
      <dgm:prSet/>
      <dgm:spPr/>
      <dgm:t>
        <a:bodyPr/>
        <a:lstStyle/>
        <a:p>
          <a:pPr>
            <a:lnSpc>
              <a:spcPct val="100000"/>
            </a:lnSpc>
          </a:pPr>
          <a:r>
            <a:rPr lang="en-US"/>
            <a:t>Cancer diagnosis information such as cancer cohort, treating institution, histology, and stage at diagnosis</a:t>
          </a:r>
        </a:p>
      </dgm:t>
    </dgm:pt>
    <dgm:pt modelId="{8294278B-BA83-43B0-A511-8404DB48BE00}" type="parTrans" cxnId="{54E37769-004A-4929-982D-0C926436E755}">
      <dgm:prSet/>
      <dgm:spPr/>
      <dgm:t>
        <a:bodyPr/>
        <a:lstStyle/>
        <a:p>
          <a:endParaRPr lang="en-US"/>
        </a:p>
      </dgm:t>
    </dgm:pt>
    <dgm:pt modelId="{45F64838-1FAB-4B0F-B3C7-032AA8C93A81}" type="sibTrans" cxnId="{54E37769-004A-4929-982D-0C926436E755}">
      <dgm:prSet/>
      <dgm:spPr/>
      <dgm:t>
        <a:bodyPr/>
        <a:lstStyle/>
        <a:p>
          <a:endParaRPr lang="en-US"/>
        </a:p>
      </dgm:t>
    </dgm:pt>
    <dgm:pt modelId="{E701C75C-8D8F-423B-AFD1-541015481DA8}">
      <dgm:prSet/>
      <dgm:spPr/>
      <dgm:t>
        <a:bodyPr/>
        <a:lstStyle/>
        <a:p>
          <a:pPr>
            <a:lnSpc>
              <a:spcPct val="100000"/>
            </a:lnSpc>
          </a:pPr>
          <a:r>
            <a:rPr lang="en-US"/>
            <a:t>Cancer-directed regimen information including regimen name and regimen order. </a:t>
          </a:r>
        </a:p>
      </dgm:t>
    </dgm:pt>
    <dgm:pt modelId="{B27EA036-1F14-4E85-88AA-732ECB5E34E7}" type="parTrans" cxnId="{F47E36B5-8090-4431-9C9A-3B890DCA7530}">
      <dgm:prSet/>
      <dgm:spPr/>
      <dgm:t>
        <a:bodyPr/>
        <a:lstStyle/>
        <a:p>
          <a:endParaRPr lang="en-US"/>
        </a:p>
      </dgm:t>
    </dgm:pt>
    <dgm:pt modelId="{A3424052-B715-444B-A728-C791F6B03AC8}" type="sibTrans" cxnId="{F47E36B5-8090-4431-9C9A-3B890DCA7530}">
      <dgm:prSet/>
      <dgm:spPr/>
      <dgm:t>
        <a:bodyPr/>
        <a:lstStyle/>
        <a:p>
          <a:endParaRPr lang="en-US"/>
        </a:p>
      </dgm:t>
    </dgm:pt>
    <dgm:pt modelId="{CADD08E7-A55B-40F4-B7A0-9496BC91A257}">
      <dgm:prSet/>
      <dgm:spPr/>
      <dgm:t>
        <a:bodyPr/>
        <a:lstStyle/>
        <a:p>
          <a:pPr>
            <a:lnSpc>
              <a:spcPct val="100000"/>
            </a:lnSpc>
          </a:pPr>
          <a:r>
            <a:rPr lang="en-US"/>
            <a:t>This function returns all clinical and genomic data for the selected patients </a:t>
          </a:r>
        </a:p>
      </dgm:t>
    </dgm:pt>
    <dgm:pt modelId="{32305A93-0C22-446C-A036-3AC5664F439D}" type="parTrans" cxnId="{B6ABD331-D930-46F8-BE0A-2A6841DBE681}">
      <dgm:prSet/>
      <dgm:spPr/>
      <dgm:t>
        <a:bodyPr/>
        <a:lstStyle/>
        <a:p>
          <a:endParaRPr lang="en-US"/>
        </a:p>
      </dgm:t>
    </dgm:pt>
    <dgm:pt modelId="{16B9AEE4-7058-41B3-8E59-EB9E6F6C0C78}" type="sibTrans" cxnId="{B6ABD331-D930-46F8-BE0A-2A6841DBE681}">
      <dgm:prSet/>
      <dgm:spPr/>
      <dgm:t>
        <a:bodyPr/>
        <a:lstStyle/>
        <a:p>
          <a:endParaRPr lang="en-US"/>
        </a:p>
      </dgm:t>
    </dgm:pt>
    <dgm:pt modelId="{8A0A373E-48C4-4458-8256-1C16DE9F8B40}" type="pres">
      <dgm:prSet presAssocID="{13F4E06B-D3A5-4CDB-A0A6-64770FB677BC}" presName="root" presStyleCnt="0">
        <dgm:presLayoutVars>
          <dgm:dir/>
          <dgm:resizeHandles val="exact"/>
        </dgm:presLayoutVars>
      </dgm:prSet>
      <dgm:spPr/>
    </dgm:pt>
    <dgm:pt modelId="{C9CBEDAB-EBF2-40A0-941B-527027C9F8F3}" type="pres">
      <dgm:prSet presAssocID="{009CFB17-297F-450E-B2AF-4FA5C68C1217}" presName="compNode" presStyleCnt="0"/>
      <dgm:spPr/>
    </dgm:pt>
    <dgm:pt modelId="{F4B1C4F6-96B3-4128-8BE9-F1077F73D70E}" type="pres">
      <dgm:prSet presAssocID="{009CFB17-297F-450E-B2AF-4FA5C68C1217}" presName="bgRect" presStyleLbl="bgShp" presStyleIdx="0" presStyleCnt="2"/>
      <dgm:spPr/>
    </dgm:pt>
    <dgm:pt modelId="{12D616F7-44F6-4D2F-8681-7E11C434E21A}" type="pres">
      <dgm:prSet presAssocID="{009CFB17-297F-450E-B2AF-4FA5C68C12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AB43E7E0-166A-40BC-B341-BE38F3D1442A}" type="pres">
      <dgm:prSet presAssocID="{009CFB17-297F-450E-B2AF-4FA5C68C1217}" presName="spaceRect" presStyleCnt="0"/>
      <dgm:spPr/>
    </dgm:pt>
    <dgm:pt modelId="{B22BA55A-30F5-4403-B5A3-17D00EBFAFAF}" type="pres">
      <dgm:prSet presAssocID="{009CFB17-297F-450E-B2AF-4FA5C68C1217}" presName="parTx" presStyleLbl="revTx" presStyleIdx="0" presStyleCnt="3">
        <dgm:presLayoutVars>
          <dgm:chMax val="0"/>
          <dgm:chPref val="0"/>
        </dgm:presLayoutVars>
      </dgm:prSet>
      <dgm:spPr/>
    </dgm:pt>
    <dgm:pt modelId="{518D11C1-54E1-4EED-8FF4-BC0841F77AA2}" type="pres">
      <dgm:prSet presAssocID="{009CFB17-297F-450E-B2AF-4FA5C68C1217}" presName="desTx" presStyleLbl="revTx" presStyleIdx="1" presStyleCnt="3">
        <dgm:presLayoutVars/>
      </dgm:prSet>
      <dgm:spPr/>
    </dgm:pt>
    <dgm:pt modelId="{2C56C59C-7068-4782-820F-2AC46550A952}" type="pres">
      <dgm:prSet presAssocID="{CE03D547-42E3-47AB-9911-1E109D2AC1AF}" presName="sibTrans" presStyleCnt="0"/>
      <dgm:spPr/>
    </dgm:pt>
    <dgm:pt modelId="{4BBB6953-88D9-44A4-9D1A-C2B423FED9E5}" type="pres">
      <dgm:prSet presAssocID="{CADD08E7-A55B-40F4-B7A0-9496BC91A257}" presName="compNode" presStyleCnt="0"/>
      <dgm:spPr/>
    </dgm:pt>
    <dgm:pt modelId="{018BFCEB-8FB9-48F5-9083-EAFC6563E336}" type="pres">
      <dgm:prSet presAssocID="{CADD08E7-A55B-40F4-B7A0-9496BC91A257}" presName="bgRect" presStyleLbl="bgShp" presStyleIdx="1" presStyleCnt="2"/>
      <dgm:spPr/>
    </dgm:pt>
    <dgm:pt modelId="{999B0CF0-E9B5-4C52-932A-6B252A494B86}" type="pres">
      <dgm:prSet presAssocID="{CADD08E7-A55B-40F4-B7A0-9496BC91A2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6B90CC7-99E1-4DE1-B40B-9910CCBEB9C7}" type="pres">
      <dgm:prSet presAssocID="{CADD08E7-A55B-40F4-B7A0-9496BC91A257}" presName="spaceRect" presStyleCnt="0"/>
      <dgm:spPr/>
    </dgm:pt>
    <dgm:pt modelId="{F49FB934-190A-499A-AC60-5447142D8D39}" type="pres">
      <dgm:prSet presAssocID="{CADD08E7-A55B-40F4-B7A0-9496BC91A257}" presName="parTx" presStyleLbl="revTx" presStyleIdx="2" presStyleCnt="3">
        <dgm:presLayoutVars>
          <dgm:chMax val="0"/>
          <dgm:chPref val="0"/>
        </dgm:presLayoutVars>
      </dgm:prSet>
      <dgm:spPr/>
    </dgm:pt>
  </dgm:ptLst>
  <dgm:cxnLst>
    <dgm:cxn modelId="{4C891522-F314-45D8-8FA3-84EEE1161938}" type="presOf" srcId="{13F4E06B-D3A5-4CDB-A0A6-64770FB677BC}" destId="{8A0A373E-48C4-4458-8256-1C16DE9F8B40}" srcOrd="0" destOrd="0" presId="urn:microsoft.com/office/officeart/2018/2/layout/IconVerticalSolidList"/>
    <dgm:cxn modelId="{8FA5B825-E1F6-45A6-AEBB-D0F4D00E046F}" type="presOf" srcId="{E701C75C-8D8F-423B-AFD1-541015481DA8}" destId="{518D11C1-54E1-4EED-8FF4-BC0841F77AA2}" srcOrd="0" destOrd="1" presId="urn:microsoft.com/office/officeart/2018/2/layout/IconVerticalSolidList"/>
    <dgm:cxn modelId="{B6ABD331-D930-46F8-BE0A-2A6841DBE681}" srcId="{13F4E06B-D3A5-4CDB-A0A6-64770FB677BC}" destId="{CADD08E7-A55B-40F4-B7A0-9496BC91A257}" srcOrd="1" destOrd="0" parTransId="{32305A93-0C22-446C-A036-3AC5664F439D}" sibTransId="{16B9AEE4-7058-41B3-8E59-EB9E6F6C0C78}"/>
    <dgm:cxn modelId="{2D634339-56DE-44C0-A6FA-1973EF799E49}" type="presOf" srcId="{009CFB17-297F-450E-B2AF-4FA5C68C1217}" destId="{B22BA55A-30F5-4403-B5A3-17D00EBFAFAF}" srcOrd="0" destOrd="0" presId="urn:microsoft.com/office/officeart/2018/2/layout/IconVerticalSolidList"/>
    <dgm:cxn modelId="{80CD4444-AFD9-428B-9540-99CF7C08DA7D}" srcId="{13F4E06B-D3A5-4CDB-A0A6-64770FB677BC}" destId="{009CFB17-297F-450E-B2AF-4FA5C68C1217}" srcOrd="0" destOrd="0" parTransId="{90934CD4-9463-4751-A828-4FA78561A504}" sibTransId="{CE03D547-42E3-47AB-9911-1E109D2AC1AF}"/>
    <dgm:cxn modelId="{54E37769-004A-4929-982D-0C926436E755}" srcId="{009CFB17-297F-450E-B2AF-4FA5C68C1217}" destId="{218C8CFF-00C0-4AF0-9120-90AA6129663E}" srcOrd="0" destOrd="0" parTransId="{8294278B-BA83-43B0-A511-8404DB48BE00}" sibTransId="{45F64838-1FAB-4B0F-B3C7-032AA8C93A81}"/>
    <dgm:cxn modelId="{5138E086-6F5D-4706-89CA-09A34709D774}" type="presOf" srcId="{218C8CFF-00C0-4AF0-9120-90AA6129663E}" destId="{518D11C1-54E1-4EED-8FF4-BC0841F77AA2}" srcOrd="0" destOrd="0" presId="urn:microsoft.com/office/officeart/2018/2/layout/IconVerticalSolidList"/>
    <dgm:cxn modelId="{70960F9F-5C74-42AD-9774-73C3C6ED8AA5}" type="presOf" srcId="{CADD08E7-A55B-40F4-B7A0-9496BC91A257}" destId="{F49FB934-190A-499A-AC60-5447142D8D39}" srcOrd="0" destOrd="0" presId="urn:microsoft.com/office/officeart/2018/2/layout/IconVerticalSolidList"/>
    <dgm:cxn modelId="{F47E36B5-8090-4431-9C9A-3B890DCA7530}" srcId="{009CFB17-297F-450E-B2AF-4FA5C68C1217}" destId="{E701C75C-8D8F-423B-AFD1-541015481DA8}" srcOrd="1" destOrd="0" parTransId="{B27EA036-1F14-4E85-88AA-732ECB5E34E7}" sibTransId="{A3424052-B715-444B-A728-C791F6B03AC8}"/>
    <dgm:cxn modelId="{F8A304DB-A4BB-46B7-9A35-99E3C6A2B48F}" type="presParOf" srcId="{8A0A373E-48C4-4458-8256-1C16DE9F8B40}" destId="{C9CBEDAB-EBF2-40A0-941B-527027C9F8F3}" srcOrd="0" destOrd="0" presId="urn:microsoft.com/office/officeart/2018/2/layout/IconVerticalSolidList"/>
    <dgm:cxn modelId="{F24F4979-357A-4E56-ACAA-8F7D8E34A592}" type="presParOf" srcId="{C9CBEDAB-EBF2-40A0-941B-527027C9F8F3}" destId="{F4B1C4F6-96B3-4128-8BE9-F1077F73D70E}" srcOrd="0" destOrd="0" presId="urn:microsoft.com/office/officeart/2018/2/layout/IconVerticalSolidList"/>
    <dgm:cxn modelId="{F83643A6-519E-462D-93E0-7B9C6957267E}" type="presParOf" srcId="{C9CBEDAB-EBF2-40A0-941B-527027C9F8F3}" destId="{12D616F7-44F6-4D2F-8681-7E11C434E21A}" srcOrd="1" destOrd="0" presId="urn:microsoft.com/office/officeart/2018/2/layout/IconVerticalSolidList"/>
    <dgm:cxn modelId="{D1641F7D-28A0-4249-B555-7926572B5C83}" type="presParOf" srcId="{C9CBEDAB-EBF2-40A0-941B-527027C9F8F3}" destId="{AB43E7E0-166A-40BC-B341-BE38F3D1442A}" srcOrd="2" destOrd="0" presId="urn:microsoft.com/office/officeart/2018/2/layout/IconVerticalSolidList"/>
    <dgm:cxn modelId="{EAD1DF68-7DCA-4CC9-A501-83EA651305F6}" type="presParOf" srcId="{C9CBEDAB-EBF2-40A0-941B-527027C9F8F3}" destId="{B22BA55A-30F5-4403-B5A3-17D00EBFAFAF}" srcOrd="3" destOrd="0" presId="urn:microsoft.com/office/officeart/2018/2/layout/IconVerticalSolidList"/>
    <dgm:cxn modelId="{DD2341B7-7C86-4AAF-9CFC-48CAC224881F}" type="presParOf" srcId="{C9CBEDAB-EBF2-40A0-941B-527027C9F8F3}" destId="{518D11C1-54E1-4EED-8FF4-BC0841F77AA2}" srcOrd="4" destOrd="0" presId="urn:microsoft.com/office/officeart/2018/2/layout/IconVerticalSolidList"/>
    <dgm:cxn modelId="{70933F6B-70FC-4DBC-A316-3A3B4B401ACC}" type="presParOf" srcId="{8A0A373E-48C4-4458-8256-1C16DE9F8B40}" destId="{2C56C59C-7068-4782-820F-2AC46550A952}" srcOrd="1" destOrd="0" presId="urn:microsoft.com/office/officeart/2018/2/layout/IconVerticalSolidList"/>
    <dgm:cxn modelId="{C9DE7527-F5C0-407E-ADF4-84024ABD4085}" type="presParOf" srcId="{8A0A373E-48C4-4458-8256-1C16DE9F8B40}" destId="{4BBB6953-88D9-44A4-9D1A-C2B423FED9E5}" srcOrd="2" destOrd="0" presId="urn:microsoft.com/office/officeart/2018/2/layout/IconVerticalSolidList"/>
    <dgm:cxn modelId="{EB5D4CDF-2A31-4607-B041-6E6E7E4F8858}" type="presParOf" srcId="{4BBB6953-88D9-44A4-9D1A-C2B423FED9E5}" destId="{018BFCEB-8FB9-48F5-9083-EAFC6563E336}" srcOrd="0" destOrd="0" presId="urn:microsoft.com/office/officeart/2018/2/layout/IconVerticalSolidList"/>
    <dgm:cxn modelId="{A54980B3-194E-4078-9127-942579526A58}" type="presParOf" srcId="{4BBB6953-88D9-44A4-9D1A-C2B423FED9E5}" destId="{999B0CF0-E9B5-4C52-932A-6B252A494B86}" srcOrd="1" destOrd="0" presId="urn:microsoft.com/office/officeart/2018/2/layout/IconVerticalSolidList"/>
    <dgm:cxn modelId="{8C106415-4B75-49A4-B546-46F2F8B99EFB}" type="presParOf" srcId="{4BBB6953-88D9-44A4-9D1A-C2B423FED9E5}" destId="{96B90CC7-99E1-4DE1-B40B-9910CCBEB9C7}" srcOrd="2" destOrd="0" presId="urn:microsoft.com/office/officeart/2018/2/layout/IconVerticalSolidList"/>
    <dgm:cxn modelId="{AEB48AEE-F9CC-4EEB-89BF-F3EFBEE3A8EF}" type="presParOf" srcId="{4BBB6953-88D9-44A4-9D1A-C2B423FED9E5}" destId="{F49FB934-190A-499A-AC60-5447142D8D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41787-C8EA-4EF8-8C9B-09A7C6E2BDDB}">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C5986-225D-462B-8DFF-576B6C8D66F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9DF48-6CB8-4F89-8865-EFA947CD2255}">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Projects GENIE &amp; GENIE BPC</a:t>
          </a:r>
        </a:p>
      </dsp:txBody>
      <dsp:txXfrm>
        <a:off x="692764" y="1407"/>
        <a:ext cx="9822835" cy="599796"/>
      </dsp:txXfrm>
    </dsp:sp>
    <dsp:sp modelId="{3290D4EF-EA54-4064-B4F9-EDEACCF30CB9}">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311C1-48BE-475C-AB67-84FABB9D63C3}">
      <dsp:nvSpPr>
        <dsp:cNvPr id="0" name=""/>
        <dsp:cNvSpPr/>
      </dsp:nvSpPr>
      <dsp:spPr>
        <a:xfrm>
          <a:off x="181438" y="886107"/>
          <a:ext cx="329887" cy="3298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C8890-E3EF-4645-8051-8E1E78F3700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err="1"/>
            <a:t>Clinico</a:t>
          </a:r>
          <a:r>
            <a:rPr lang="en-US" sz="1900" kern="1200"/>
            <a:t>-Genomic Data Processing Pipeline </a:t>
          </a:r>
        </a:p>
      </dsp:txBody>
      <dsp:txXfrm>
        <a:off x="692764" y="751152"/>
        <a:ext cx="9822835" cy="599796"/>
      </dsp:txXfrm>
    </dsp:sp>
    <dsp:sp modelId="{01488B56-0515-446F-BD14-BFEF70734E6B}">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74B8D-0964-4629-B6EF-2233F4993075}">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E7359-7427-431E-8E1C-C4BAE67D603A}">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Case study</a:t>
          </a:r>
        </a:p>
      </dsp:txBody>
      <dsp:txXfrm>
        <a:off x="692764" y="1500898"/>
        <a:ext cx="9822835" cy="599796"/>
      </dsp:txXfrm>
    </dsp:sp>
    <dsp:sp modelId="{3CD8F5D8-0FF9-406D-AF6A-09E308766E94}">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88F4F-8EE8-4A0E-B116-55DEC3820F1D}">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94BB4-5B8D-46EB-8223-AD0496F57A7B}">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Clinical data processing with {genieBPC}</a:t>
          </a:r>
        </a:p>
      </dsp:txBody>
      <dsp:txXfrm>
        <a:off x="692764" y="2250643"/>
        <a:ext cx="9822835" cy="599796"/>
      </dsp:txXfrm>
    </dsp:sp>
    <dsp:sp modelId="{3AD3C2BB-6066-4448-AD7C-F61EA2892380}">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4AC40-7508-4DB6-9478-8264F4847E03}">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C26CB-D1AF-4ECD-8FF3-62E5E81A3134}">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Genomic data processing with {</a:t>
          </a:r>
          <a:r>
            <a:rPr lang="en-US" sz="1900" kern="1200" err="1"/>
            <a:t>gnomeR</a:t>
          </a:r>
          <a:r>
            <a:rPr lang="en-US" sz="1900" kern="1200"/>
            <a:t>}</a:t>
          </a:r>
        </a:p>
      </dsp:txBody>
      <dsp:txXfrm>
        <a:off x="692764" y="3000388"/>
        <a:ext cx="9822835" cy="599796"/>
      </dsp:txXfrm>
    </dsp:sp>
    <dsp:sp modelId="{046A15DD-5D37-4C17-B3AC-FF7CC8D59ED3}">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0EDC8-C4A4-4454-9A8A-3017A01F3032}">
      <dsp:nvSpPr>
        <dsp:cNvPr id="0" name=""/>
        <dsp:cNvSpPr/>
      </dsp:nvSpPr>
      <dsp:spPr>
        <a:xfrm>
          <a:off x="181438" y="3885088"/>
          <a:ext cx="329887" cy="329887"/>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B8E6B-CADD-4C8D-B66C-F108F0CFD4BC}">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7326-1600-4D56-B9D8-C597DE388FEB}">
      <dsp:nvSpPr>
        <dsp:cNvPr id="0" name=""/>
        <dsp:cNvSpPr/>
      </dsp:nvSpPr>
      <dsp:spPr>
        <a:xfrm>
          <a:off x="0" y="47773"/>
          <a:ext cx="10515600" cy="785276"/>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Researchers receive genomic data in different formats and types</a:t>
          </a:r>
        </a:p>
      </dsp:txBody>
      <dsp:txXfrm>
        <a:off x="38334" y="86107"/>
        <a:ext cx="10438932" cy="708608"/>
      </dsp:txXfrm>
    </dsp:sp>
    <dsp:sp modelId="{209792EB-A38F-4250-A915-7D54AC3DB514}">
      <dsp:nvSpPr>
        <dsp:cNvPr id="0" name=""/>
        <dsp:cNvSpPr/>
      </dsp:nvSpPr>
      <dsp:spPr>
        <a:xfrm>
          <a:off x="0" y="92520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The AACR Project GENIE data repository is comprised of one type of genomic data called </a:t>
          </a:r>
          <a:r>
            <a:rPr lang="en-US" sz="2000" b="1" kern="1200">
              <a:solidFill>
                <a:schemeClr val="tx1"/>
              </a:solidFill>
            </a:rPr>
            <a:t>tumor DNA sequencing assays</a:t>
          </a:r>
          <a:endParaRPr lang="en-US" sz="2000" b="0" kern="1200">
            <a:solidFill>
              <a:schemeClr val="tx1"/>
            </a:solidFill>
          </a:endParaRPr>
        </a:p>
      </dsp:txBody>
      <dsp:txXfrm>
        <a:off x="38585" y="963794"/>
        <a:ext cx="10438430" cy="713249"/>
      </dsp:txXfrm>
    </dsp:sp>
    <dsp:sp modelId="{DDC45ABA-EEC5-4E94-A184-E01D73F2BFA4}">
      <dsp:nvSpPr>
        <dsp:cNvPr id="0" name=""/>
        <dsp:cNvSpPr/>
      </dsp:nvSpPr>
      <dsp:spPr>
        <a:xfrm>
          <a:off x="0" y="1715628"/>
          <a:ext cx="10515600" cy="60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Collected from tumor samples via biopsy/resection</a:t>
          </a:r>
        </a:p>
        <a:p>
          <a:pPr marL="171450" lvl="1" indent="-171450" algn="l" defTabSz="711200">
            <a:lnSpc>
              <a:spcPct val="90000"/>
            </a:lnSpc>
            <a:spcBef>
              <a:spcPct val="0"/>
            </a:spcBef>
            <a:spcAft>
              <a:spcPct val="20000"/>
            </a:spcAft>
            <a:buChar char="•"/>
          </a:pPr>
          <a:r>
            <a:rPr lang="en-US" sz="1600" kern="1200"/>
            <a:t>Compare DNA sequence in cancer cells with that in normal cells</a:t>
          </a:r>
        </a:p>
      </dsp:txBody>
      <dsp:txXfrm>
        <a:off x="0" y="1715628"/>
        <a:ext cx="10515600" cy="601440"/>
      </dsp:txXfrm>
    </dsp:sp>
    <dsp:sp modelId="{00675C4C-F070-4170-902A-C191D63247F2}">
      <dsp:nvSpPr>
        <dsp:cNvPr id="0" name=""/>
        <dsp:cNvSpPr/>
      </dsp:nvSpPr>
      <dsp:spPr>
        <a:xfrm>
          <a:off x="0" y="231706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Sequencing assays can be broad or targeted</a:t>
          </a:r>
        </a:p>
      </dsp:txBody>
      <dsp:txXfrm>
        <a:off x="38585" y="2355654"/>
        <a:ext cx="10438430" cy="713249"/>
      </dsp:txXfrm>
    </dsp:sp>
    <dsp:sp modelId="{F4C2BAFE-A12A-413E-AB0D-4EA021FBE8FE}">
      <dsp:nvSpPr>
        <dsp:cNvPr id="0" name=""/>
        <dsp:cNvSpPr/>
      </dsp:nvSpPr>
      <dsp:spPr>
        <a:xfrm>
          <a:off x="0" y="3107488"/>
          <a:ext cx="10515600" cy="119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Broad regions: whole genome/whole exome sequencing</a:t>
          </a:r>
        </a:p>
        <a:p>
          <a:pPr marL="171450" lvl="1" indent="-171450" algn="l" defTabSz="711200">
            <a:lnSpc>
              <a:spcPct val="90000"/>
            </a:lnSpc>
            <a:spcBef>
              <a:spcPct val="0"/>
            </a:spcBef>
            <a:spcAft>
              <a:spcPct val="20000"/>
            </a:spcAft>
            <a:buChar char="•"/>
          </a:pPr>
          <a:r>
            <a:rPr lang="en-US" sz="1600" kern="1200"/>
            <a:t>Targeted regions: gene panels</a:t>
          </a:r>
        </a:p>
        <a:p>
          <a:pPr marL="342900" lvl="2" indent="-171450" algn="l" defTabSz="711200">
            <a:lnSpc>
              <a:spcPct val="90000"/>
            </a:lnSpc>
            <a:spcBef>
              <a:spcPct val="0"/>
            </a:spcBef>
            <a:spcAft>
              <a:spcPct val="20000"/>
            </a:spcAft>
            <a:buChar char="•"/>
          </a:pPr>
          <a:r>
            <a:rPr lang="en-US" sz="1600" kern="1200"/>
            <a:t> GENIE data consists of data from targeted gene panels from high-throughput (huge amounts of data) sequencing assays, also referred to as next-generation sequencing (NGS)</a:t>
          </a:r>
        </a:p>
      </dsp:txBody>
      <dsp:txXfrm>
        <a:off x="0" y="3107488"/>
        <a:ext cx="10515600" cy="1196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1C4F6-96B3-4128-8BE9-F1077F73D70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616F7-44F6-4D2F-8681-7E11C434E21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BA55A-30F5-4403-B5A3-17D00EBFAFAF}">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Create a cohort from the GENIE BPC data</a:t>
          </a:r>
        </a:p>
      </dsp:txBody>
      <dsp:txXfrm>
        <a:off x="1507738" y="707092"/>
        <a:ext cx="4732020" cy="1305401"/>
      </dsp:txXfrm>
    </dsp:sp>
    <dsp:sp modelId="{518D11C1-54E1-4EED-8FF4-BC0841F77AA2}">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100000"/>
            </a:lnSpc>
            <a:spcBef>
              <a:spcPct val="0"/>
            </a:spcBef>
            <a:spcAft>
              <a:spcPct val="35000"/>
            </a:spcAft>
            <a:buNone/>
          </a:pPr>
          <a:r>
            <a:rPr lang="en-US" sz="1400" kern="1200"/>
            <a:t>Cancer diagnosis information such as cancer cohort, treating institution, histology, and stage at diagnosis</a:t>
          </a:r>
        </a:p>
        <a:p>
          <a:pPr marL="0" lvl="0" indent="0" algn="l" defTabSz="622300">
            <a:lnSpc>
              <a:spcPct val="100000"/>
            </a:lnSpc>
            <a:spcBef>
              <a:spcPct val="0"/>
            </a:spcBef>
            <a:spcAft>
              <a:spcPct val="35000"/>
            </a:spcAft>
            <a:buNone/>
          </a:pPr>
          <a:r>
            <a:rPr lang="en-US" sz="1400" kern="1200"/>
            <a:t>Cancer-directed regimen information including regimen name and regimen order. </a:t>
          </a:r>
        </a:p>
      </dsp:txBody>
      <dsp:txXfrm>
        <a:off x="6239758" y="707092"/>
        <a:ext cx="4275841" cy="1305401"/>
      </dsp:txXfrm>
    </dsp:sp>
    <dsp:sp modelId="{018BFCEB-8FB9-48F5-9083-EAFC6563E33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B0CF0-E9B5-4C52-932A-6B252A494B8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FB934-190A-499A-AC60-5447142D8D3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This function returns all clinical and genomic data for the selected patients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FEE58-D3C0-41A5-8A57-F7DD51BA9FD5}"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176A2-E841-4F41-8652-16B157C5595F}" type="slidenum">
              <a:rPr lang="en-US" smtClean="0"/>
              <a:t>‹#›</a:t>
            </a:fld>
            <a:endParaRPr lang="en-US"/>
          </a:p>
        </p:txBody>
      </p:sp>
    </p:spTree>
    <p:extLst>
      <p:ext uri="{BB962C8B-B14F-4D97-AF65-F5344CB8AC3E}">
        <p14:creationId xmlns:p14="http://schemas.microsoft.com/office/powerpoint/2010/main" val="107087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78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11</a:t>
            </a:fld>
            <a:endParaRPr lang="en-US"/>
          </a:p>
        </p:txBody>
      </p:sp>
    </p:spTree>
    <p:extLst>
      <p:ext uri="{BB962C8B-B14F-4D97-AF65-F5344CB8AC3E}">
        <p14:creationId xmlns:p14="http://schemas.microsoft.com/office/powerpoint/2010/main" val="235389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176A2-E841-4F41-8652-16B157C5595F}" type="slidenum">
              <a:rPr lang="en-US" smtClean="0"/>
              <a:t>12</a:t>
            </a:fld>
            <a:endParaRPr lang="en-US"/>
          </a:p>
        </p:txBody>
      </p:sp>
    </p:spTree>
    <p:extLst>
      <p:ext uri="{BB962C8B-B14F-4D97-AF65-F5344CB8AC3E}">
        <p14:creationId xmlns:p14="http://schemas.microsoft.com/office/powerpoint/2010/main" val="149324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soon: access via PAT</a:t>
            </a:r>
          </a:p>
        </p:txBody>
      </p:sp>
      <p:sp>
        <p:nvSpPr>
          <p:cNvPr id="4" name="Slide Number Placeholder 3"/>
          <p:cNvSpPr>
            <a:spLocks noGrp="1"/>
          </p:cNvSpPr>
          <p:nvPr>
            <p:ph type="sldNum" sz="quarter" idx="5"/>
          </p:nvPr>
        </p:nvSpPr>
        <p:spPr/>
        <p:txBody>
          <a:bodyPr/>
          <a:lstStyle/>
          <a:p>
            <a:fld id="{3F4176A2-E841-4F41-8652-16B157C5595F}" type="slidenum">
              <a:rPr lang="en-US" smtClean="0"/>
              <a:t>13</a:t>
            </a:fld>
            <a:endParaRPr lang="en-US"/>
          </a:p>
        </p:txBody>
      </p:sp>
    </p:spTree>
    <p:extLst>
      <p:ext uri="{BB962C8B-B14F-4D97-AF65-F5344CB8AC3E}">
        <p14:creationId xmlns:p14="http://schemas.microsoft.com/office/powerpoint/2010/main" val="201313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cohort and level of access (consortium vs. public)</a:t>
            </a:r>
          </a:p>
        </p:txBody>
      </p:sp>
      <p:sp>
        <p:nvSpPr>
          <p:cNvPr id="4" name="Slide Number Placeholder 3"/>
          <p:cNvSpPr>
            <a:spLocks noGrp="1"/>
          </p:cNvSpPr>
          <p:nvPr>
            <p:ph type="sldNum" sz="quarter" idx="5"/>
          </p:nvPr>
        </p:nvSpPr>
        <p:spPr/>
        <p:txBody>
          <a:bodyPr/>
          <a:lstStyle/>
          <a:p>
            <a:fld id="{3F4176A2-E841-4F41-8652-16B157C5595F}" type="slidenum">
              <a:rPr lang="en-US" smtClean="0"/>
              <a:t>15</a:t>
            </a:fld>
            <a:endParaRPr lang="en-US"/>
          </a:p>
        </p:txBody>
      </p:sp>
    </p:spTree>
    <p:extLst>
      <p:ext uri="{BB962C8B-B14F-4D97-AF65-F5344CB8AC3E}">
        <p14:creationId xmlns:p14="http://schemas.microsoft.com/office/powerpoint/2010/main" val="284337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Version updates and new sites</a:t>
            </a:r>
          </a:p>
        </p:txBody>
      </p:sp>
      <p:sp>
        <p:nvSpPr>
          <p:cNvPr id="4" name="Slide Number Placeholder 3"/>
          <p:cNvSpPr>
            <a:spLocks noGrp="1"/>
          </p:cNvSpPr>
          <p:nvPr>
            <p:ph type="sldNum" sz="quarter" idx="5"/>
          </p:nvPr>
        </p:nvSpPr>
        <p:spPr/>
        <p:txBody>
          <a:bodyPr/>
          <a:lstStyle/>
          <a:p>
            <a:fld id="{3F4176A2-E841-4F41-8652-16B157C5595F}" type="slidenum">
              <a:rPr lang="en-US" smtClean="0"/>
              <a:t>16</a:t>
            </a:fld>
            <a:endParaRPr lang="en-US"/>
          </a:p>
        </p:txBody>
      </p:sp>
    </p:spTree>
    <p:extLst>
      <p:ext uri="{BB962C8B-B14F-4D97-AF65-F5344CB8AC3E}">
        <p14:creationId xmlns:p14="http://schemas.microsoft.com/office/powerpoint/2010/main" val="231606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22</a:t>
            </a:fld>
            <a:endParaRPr lang="en-US"/>
          </a:p>
        </p:txBody>
      </p:sp>
    </p:spTree>
    <p:extLst>
      <p:ext uri="{BB962C8B-B14F-4D97-AF65-F5344CB8AC3E}">
        <p14:creationId xmlns:p14="http://schemas.microsoft.com/office/powerpoint/2010/main" val="392050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Should we skip talking about index cancers?</a:t>
            </a:r>
          </a:p>
        </p:txBody>
      </p:sp>
      <p:sp>
        <p:nvSpPr>
          <p:cNvPr id="4" name="Slide Number Placeholder 3"/>
          <p:cNvSpPr>
            <a:spLocks noGrp="1"/>
          </p:cNvSpPr>
          <p:nvPr>
            <p:ph type="sldNum" sz="quarter" idx="5"/>
          </p:nvPr>
        </p:nvSpPr>
        <p:spPr/>
        <p:txBody>
          <a:bodyPr/>
          <a:lstStyle/>
          <a:p>
            <a:fld id="{3F4176A2-E841-4F41-8652-16B157C5595F}" type="slidenum">
              <a:rPr lang="en-US" smtClean="0"/>
              <a:t>25</a:t>
            </a:fld>
            <a:endParaRPr lang="en-US"/>
          </a:p>
        </p:txBody>
      </p:sp>
    </p:spTree>
    <p:extLst>
      <p:ext uri="{BB962C8B-B14F-4D97-AF65-F5344CB8AC3E}">
        <p14:creationId xmlns:p14="http://schemas.microsoft.com/office/powerpoint/2010/main" val="29597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31</a:t>
            </a:fld>
            <a:endParaRPr lang="en-US"/>
          </a:p>
        </p:txBody>
      </p:sp>
    </p:spTree>
    <p:extLst>
      <p:ext uri="{BB962C8B-B14F-4D97-AF65-F5344CB8AC3E}">
        <p14:creationId xmlns:p14="http://schemas.microsoft.com/office/powerpoint/2010/main" val="2067573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50</a:t>
            </a:fld>
            <a:endParaRPr lang="en-US"/>
          </a:p>
        </p:txBody>
      </p:sp>
    </p:spTree>
    <p:extLst>
      <p:ext uri="{BB962C8B-B14F-4D97-AF65-F5344CB8AC3E}">
        <p14:creationId xmlns:p14="http://schemas.microsoft.com/office/powerpoint/2010/main" val="224647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Percent is percent of patients overall, e.g., 10.4% of patients received carboplatin + pemetrexed followed by Nivolumab</a:t>
            </a:r>
          </a:p>
        </p:txBody>
      </p:sp>
      <p:sp>
        <p:nvSpPr>
          <p:cNvPr id="4" name="Slide Number Placeholder 3"/>
          <p:cNvSpPr>
            <a:spLocks noGrp="1"/>
          </p:cNvSpPr>
          <p:nvPr>
            <p:ph type="sldNum" sz="quarter" idx="5"/>
          </p:nvPr>
        </p:nvSpPr>
        <p:spPr/>
        <p:txBody>
          <a:bodyPr/>
          <a:lstStyle/>
          <a:p>
            <a:fld id="{3F4176A2-E841-4F41-8652-16B157C5595F}" type="slidenum">
              <a:rPr lang="en-US" smtClean="0"/>
              <a:t>51</a:t>
            </a:fld>
            <a:endParaRPr lang="en-US"/>
          </a:p>
        </p:txBody>
      </p:sp>
    </p:spTree>
    <p:extLst>
      <p:ext uri="{BB962C8B-B14F-4D97-AF65-F5344CB8AC3E}">
        <p14:creationId xmlns:p14="http://schemas.microsoft.com/office/powerpoint/2010/main" val="196038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176A2-E841-4F41-8652-16B157C5595F}" type="slidenum">
              <a:rPr lang="en-US" smtClean="0"/>
              <a:t>3</a:t>
            </a:fld>
            <a:endParaRPr lang="en-US"/>
          </a:p>
        </p:txBody>
      </p:sp>
    </p:spTree>
    <p:extLst>
      <p:ext uri="{BB962C8B-B14F-4D97-AF65-F5344CB8AC3E}">
        <p14:creationId xmlns:p14="http://schemas.microsoft.com/office/powerpoint/2010/main" val="101596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***Need to update sunburst image***</a:t>
            </a:r>
          </a:p>
        </p:txBody>
      </p:sp>
      <p:sp>
        <p:nvSpPr>
          <p:cNvPr id="4" name="Slide Number Placeholder 3"/>
          <p:cNvSpPr>
            <a:spLocks noGrp="1"/>
          </p:cNvSpPr>
          <p:nvPr>
            <p:ph type="sldNum" sz="quarter" idx="5"/>
          </p:nvPr>
        </p:nvSpPr>
        <p:spPr/>
        <p:txBody>
          <a:bodyPr/>
          <a:lstStyle/>
          <a:p>
            <a:fld id="{3F4176A2-E841-4F41-8652-16B157C5595F}" type="slidenum">
              <a:rPr lang="en-US" smtClean="0"/>
              <a:t>53</a:t>
            </a:fld>
            <a:endParaRPr lang="en-US"/>
          </a:p>
        </p:txBody>
      </p:sp>
    </p:spTree>
    <p:extLst>
      <p:ext uri="{BB962C8B-B14F-4D97-AF65-F5344CB8AC3E}">
        <p14:creationId xmlns:p14="http://schemas.microsoft.com/office/powerpoint/2010/main" val="3265295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4:42</a:t>
            </a:r>
          </a:p>
        </p:txBody>
      </p:sp>
      <p:sp>
        <p:nvSpPr>
          <p:cNvPr id="4" name="Slide Number Placeholder 3"/>
          <p:cNvSpPr>
            <a:spLocks noGrp="1"/>
          </p:cNvSpPr>
          <p:nvPr>
            <p:ph type="sldNum" sz="quarter" idx="5"/>
          </p:nvPr>
        </p:nvSpPr>
        <p:spPr/>
        <p:txBody>
          <a:bodyPr/>
          <a:lstStyle/>
          <a:p>
            <a:fld id="{3F4176A2-E841-4F41-8652-16B157C5595F}" type="slidenum">
              <a:rPr lang="en-US" smtClean="0"/>
              <a:t>54</a:t>
            </a:fld>
            <a:endParaRPr lang="en-US"/>
          </a:p>
        </p:txBody>
      </p:sp>
    </p:spTree>
    <p:extLst>
      <p:ext uri="{BB962C8B-B14F-4D97-AF65-F5344CB8AC3E}">
        <p14:creationId xmlns:p14="http://schemas.microsoft.com/office/powerpoint/2010/main" val="317254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Add sunburst</a:t>
            </a:r>
          </a:p>
          <a:p>
            <a:r>
              <a:rPr lang="en-US"/>
              <a:t>Rename </a:t>
            </a:r>
            <a:r>
              <a:rPr lang="en-US" err="1"/>
              <a:t>select_unique_sample</a:t>
            </a:r>
            <a:r>
              <a:rPr lang="en-US"/>
              <a:t> to </a:t>
            </a:r>
            <a:r>
              <a:rPr lang="en-US" err="1"/>
              <a:t>select_unique_ngs</a:t>
            </a:r>
            <a:endParaRPr lang="en-US"/>
          </a:p>
          <a:p>
            <a:r>
              <a:rPr lang="en-US"/>
              <a:t>SB: intro through pull data synapse</a:t>
            </a:r>
          </a:p>
          <a:p>
            <a:r>
              <a:rPr lang="en-US"/>
              <a:t>JL: create analytic cohort, sunburst</a:t>
            </a:r>
          </a:p>
          <a:p>
            <a:r>
              <a:rPr lang="en-US"/>
              <a:t>SB: select unique NGS</a:t>
            </a:r>
          </a:p>
        </p:txBody>
      </p:sp>
      <p:sp>
        <p:nvSpPr>
          <p:cNvPr id="4" name="Slide Number Placeholder 3"/>
          <p:cNvSpPr>
            <a:spLocks noGrp="1"/>
          </p:cNvSpPr>
          <p:nvPr>
            <p:ph type="sldNum" sz="quarter" idx="5"/>
          </p:nvPr>
        </p:nvSpPr>
        <p:spPr/>
        <p:txBody>
          <a:bodyPr/>
          <a:lstStyle/>
          <a:p>
            <a:fld id="{3F4176A2-E841-4F41-8652-16B157C5595F}" type="slidenum">
              <a:rPr lang="en-US" smtClean="0"/>
              <a:t>55</a:t>
            </a:fld>
            <a:endParaRPr lang="en-US"/>
          </a:p>
        </p:txBody>
      </p:sp>
    </p:spTree>
    <p:extLst>
      <p:ext uri="{BB962C8B-B14F-4D97-AF65-F5344CB8AC3E}">
        <p14:creationId xmlns:p14="http://schemas.microsoft.com/office/powerpoint/2010/main" val="235121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Adapted from H:\Biostatistics\Research Biostatistician Training\Intro to Genomics &amp; IMPACT\Intro to Cancer Genomics  &amp; IMPACT data Part I 083022.pptx</a:t>
            </a:r>
          </a:p>
        </p:txBody>
      </p:sp>
      <p:sp>
        <p:nvSpPr>
          <p:cNvPr id="4" name="Slide Number Placeholder 3"/>
          <p:cNvSpPr>
            <a:spLocks noGrp="1"/>
          </p:cNvSpPr>
          <p:nvPr>
            <p:ph type="sldNum" sz="quarter" idx="5"/>
          </p:nvPr>
        </p:nvSpPr>
        <p:spPr/>
        <p:txBody>
          <a:bodyPr/>
          <a:lstStyle/>
          <a:p>
            <a:fld id="{3F4176A2-E841-4F41-8652-16B157C5595F}" type="slidenum">
              <a:rPr lang="en-US" smtClean="0"/>
              <a:t>4</a:t>
            </a:fld>
            <a:endParaRPr lang="en-US"/>
          </a:p>
        </p:txBody>
      </p:sp>
    </p:spTree>
    <p:extLst>
      <p:ext uri="{BB962C8B-B14F-4D97-AF65-F5344CB8AC3E}">
        <p14:creationId xmlns:p14="http://schemas.microsoft.com/office/powerpoint/2010/main" val="28165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a:t>
            </a:fld>
            <a:endParaRPr lang="en-US"/>
          </a:p>
        </p:txBody>
      </p:sp>
    </p:spTree>
    <p:extLst>
      <p:ext uri="{BB962C8B-B14F-4D97-AF65-F5344CB8AC3E}">
        <p14:creationId xmlns:p14="http://schemas.microsoft.com/office/powerpoint/2010/main" val="337863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*Emphasize purpose of </a:t>
            </a:r>
            <a:r>
              <a:rPr lang="en-US" dirty="0" err="1"/>
              <a:t>gnomeR</a:t>
            </a:r>
            <a:r>
              <a:rPr lang="en-US" dirty="0"/>
              <a:t> and ability for analysis and for figure customization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00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RMedicine</a:t>
            </a:r>
            <a:r>
              <a:rPr lang="en-US" dirty="0"/>
              <a:t>: JL to send link to Synapse instructions in chat</a:t>
            </a:r>
          </a:p>
        </p:txBody>
      </p:sp>
      <p:sp>
        <p:nvSpPr>
          <p:cNvPr id="4" name="Slide Number Placeholder 3"/>
          <p:cNvSpPr>
            <a:spLocks noGrp="1"/>
          </p:cNvSpPr>
          <p:nvPr>
            <p:ph type="sldNum" sz="quarter" idx="5"/>
          </p:nvPr>
        </p:nvSpPr>
        <p:spPr/>
        <p:txBody>
          <a:bodyPr/>
          <a:lstStyle/>
          <a:p>
            <a:fld id="{3F4176A2-E841-4F41-8652-16B157C5595F}" type="slidenum">
              <a:rPr lang="en-US" smtClean="0"/>
              <a:t>7</a:t>
            </a:fld>
            <a:endParaRPr lang="en-US"/>
          </a:p>
        </p:txBody>
      </p:sp>
    </p:spTree>
    <p:extLst>
      <p:ext uri="{BB962C8B-B14F-4D97-AF65-F5344CB8AC3E}">
        <p14:creationId xmlns:p14="http://schemas.microsoft.com/office/powerpoint/2010/main" val="1833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Stop here for 5 mins</a:t>
            </a:r>
          </a:p>
        </p:txBody>
      </p:sp>
      <p:sp>
        <p:nvSpPr>
          <p:cNvPr id="4" name="Slide Number Placeholder 3"/>
          <p:cNvSpPr>
            <a:spLocks noGrp="1"/>
          </p:cNvSpPr>
          <p:nvPr>
            <p:ph type="sldNum" sz="quarter" idx="5"/>
          </p:nvPr>
        </p:nvSpPr>
        <p:spPr/>
        <p:txBody>
          <a:bodyPr/>
          <a:lstStyle/>
          <a:p>
            <a:fld id="{3F4176A2-E841-4F41-8652-16B157C5595F}" type="slidenum">
              <a:rPr lang="en-US" smtClean="0"/>
              <a:t>8</a:t>
            </a:fld>
            <a:endParaRPr lang="en-US"/>
          </a:p>
        </p:txBody>
      </p:sp>
    </p:spTree>
    <p:extLst>
      <p:ext uri="{BB962C8B-B14F-4D97-AF65-F5344CB8AC3E}">
        <p14:creationId xmlns:p14="http://schemas.microsoft.com/office/powerpoint/2010/main" val="148333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9</a:t>
            </a:fld>
            <a:endParaRPr lang="en-US"/>
          </a:p>
        </p:txBody>
      </p:sp>
    </p:spTree>
    <p:extLst>
      <p:ext uri="{BB962C8B-B14F-4D97-AF65-F5344CB8AC3E}">
        <p14:creationId xmlns:p14="http://schemas.microsoft.com/office/powerpoint/2010/main" val="185499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Case study will demonstrate how to use </a:t>
            </a:r>
            <a:r>
              <a:rPr lang="en-US" err="1"/>
              <a:t>pull_data_synapse</a:t>
            </a:r>
            <a:r>
              <a:rPr lang="en-US"/>
              <a:t>(), </a:t>
            </a:r>
            <a:r>
              <a:rPr lang="en-US" err="1"/>
              <a:t>create_analytic_cohort</a:t>
            </a:r>
            <a:r>
              <a:rPr lang="en-US"/>
              <a:t>() and </a:t>
            </a:r>
            <a:r>
              <a:rPr lang="en-US" err="1"/>
              <a:t>select_unique_ngs</a:t>
            </a:r>
            <a:r>
              <a:rPr lang="en-US"/>
              <a:t>() functions from {</a:t>
            </a:r>
            <a:r>
              <a:rPr lang="en-US" err="1"/>
              <a:t>genieBPC</a:t>
            </a:r>
            <a:r>
              <a:rPr lang="en-US"/>
              <a:t>} to process the clinical data and visualize treatment data can be visualized in sunburst plot</a:t>
            </a:r>
          </a:p>
          <a:p>
            <a:r>
              <a:rPr lang="en-US"/>
              <a:t>Will then transition to demo for processing and visualizing genomic data using {</a:t>
            </a:r>
            <a:r>
              <a:rPr lang="en-US" err="1"/>
              <a:t>gnomeR</a:t>
            </a:r>
            <a:r>
              <a:rPr lang="en-US"/>
              <a:t>}</a:t>
            </a:r>
          </a:p>
        </p:txBody>
      </p:sp>
      <p:sp>
        <p:nvSpPr>
          <p:cNvPr id="4" name="Slide Number Placeholder 3"/>
          <p:cNvSpPr>
            <a:spLocks noGrp="1"/>
          </p:cNvSpPr>
          <p:nvPr>
            <p:ph type="sldNum" sz="quarter" idx="5"/>
          </p:nvPr>
        </p:nvSpPr>
        <p:spPr/>
        <p:txBody>
          <a:bodyPr/>
          <a:lstStyle/>
          <a:p>
            <a:fld id="{3F4176A2-E841-4F41-8652-16B157C5595F}" type="slidenum">
              <a:rPr lang="en-US" smtClean="0"/>
              <a:t>10</a:t>
            </a:fld>
            <a:endParaRPr lang="en-US"/>
          </a:p>
        </p:txBody>
      </p:sp>
    </p:spTree>
    <p:extLst>
      <p:ext uri="{BB962C8B-B14F-4D97-AF65-F5344CB8AC3E}">
        <p14:creationId xmlns:p14="http://schemas.microsoft.com/office/powerpoint/2010/main" val="27034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E49B-EFB5-4808-8D5A-16CE2493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A145C-65CC-420E-B6C6-5AF01C27E2F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F1FF2-DEC2-4273-A4B5-FFDC3BB7EC51}"/>
              </a:ext>
            </a:extLst>
          </p:cNvPr>
          <p:cNvSpPr>
            <a:spLocks noGrp="1"/>
          </p:cNvSpPr>
          <p:nvPr>
            <p:ph type="dt" sz="half" idx="10"/>
          </p:nvPr>
        </p:nvSpPr>
        <p:spPr/>
        <p:txBody>
          <a:bodyPr/>
          <a:lstStyle/>
          <a:p>
            <a:fld id="{843971A9-1DA4-4846-AFE2-004E93902C89}" type="datetime4">
              <a:rPr lang="en-US" smtClean="0"/>
              <a:t>January 10, 2024</a:t>
            </a:fld>
            <a:endParaRPr lang="en-US"/>
          </a:p>
        </p:txBody>
      </p:sp>
      <p:sp>
        <p:nvSpPr>
          <p:cNvPr id="5" name="Footer Placeholder 4">
            <a:extLst>
              <a:ext uri="{FF2B5EF4-FFF2-40B4-BE49-F238E27FC236}">
                <a16:creationId xmlns:a16="http://schemas.microsoft.com/office/drawing/2014/main" id="{AE6DE609-5AB4-49F9-9E86-6A9308E9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4067-8932-44A4-9979-CC30D2E5406A}"/>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504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DB50-EEE2-457F-AB27-6EB66E016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88C6A-C14A-4836-91CB-1CAC3432A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3FCB4-1300-40A4-B0D7-862944E77268}"/>
              </a:ext>
            </a:extLst>
          </p:cNvPr>
          <p:cNvSpPr>
            <a:spLocks noGrp="1"/>
          </p:cNvSpPr>
          <p:nvPr>
            <p:ph type="dt" sz="half" idx="10"/>
          </p:nvPr>
        </p:nvSpPr>
        <p:spPr/>
        <p:txBody>
          <a:bodyPr/>
          <a:lstStyle/>
          <a:p>
            <a:fld id="{6B38110A-A2F3-4927-891F-1B32A046851D}" type="datetime4">
              <a:rPr lang="en-US" smtClean="0"/>
              <a:t>January 10, 2024</a:t>
            </a:fld>
            <a:endParaRPr lang="en-US"/>
          </a:p>
        </p:txBody>
      </p:sp>
      <p:sp>
        <p:nvSpPr>
          <p:cNvPr id="5" name="Footer Placeholder 4">
            <a:extLst>
              <a:ext uri="{FF2B5EF4-FFF2-40B4-BE49-F238E27FC236}">
                <a16:creationId xmlns:a16="http://schemas.microsoft.com/office/drawing/2014/main" id="{2C492EE8-66A3-4849-B95E-1BBD0D30D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B6D0E-FA45-4B70-BC6D-C885A37A181F}"/>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413775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B680A-7090-4829-B124-E628F3CA4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571B6-D0E8-4599-BE63-E2925AE7F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0EEA6-E338-487F-8536-8D6F5784EB27}"/>
              </a:ext>
            </a:extLst>
          </p:cNvPr>
          <p:cNvSpPr>
            <a:spLocks noGrp="1"/>
          </p:cNvSpPr>
          <p:nvPr>
            <p:ph type="dt" sz="half" idx="10"/>
          </p:nvPr>
        </p:nvSpPr>
        <p:spPr/>
        <p:txBody>
          <a:bodyPr/>
          <a:lstStyle/>
          <a:p>
            <a:fld id="{6A267C1D-C17E-41DA-BD79-5619D1A544EF}" type="datetime4">
              <a:rPr lang="en-US" smtClean="0"/>
              <a:t>January 10, 2024</a:t>
            </a:fld>
            <a:endParaRPr lang="en-US"/>
          </a:p>
        </p:txBody>
      </p:sp>
      <p:sp>
        <p:nvSpPr>
          <p:cNvPr id="5" name="Footer Placeholder 4">
            <a:extLst>
              <a:ext uri="{FF2B5EF4-FFF2-40B4-BE49-F238E27FC236}">
                <a16:creationId xmlns:a16="http://schemas.microsoft.com/office/drawing/2014/main" id="{17524752-0095-4624-B35E-15E5C0C44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AB23A-BFF9-49F7-A6B1-7A0C6710C0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3766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618E-C59B-4998-9AD2-3792033D8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CD86F-A2CE-4FFC-9702-AA01E0595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58F03-E1CB-441A-A346-6D5AA22419C2}"/>
              </a:ext>
            </a:extLst>
          </p:cNvPr>
          <p:cNvSpPr>
            <a:spLocks noGrp="1"/>
          </p:cNvSpPr>
          <p:nvPr>
            <p:ph type="dt" sz="half" idx="10"/>
          </p:nvPr>
        </p:nvSpPr>
        <p:spPr/>
        <p:txBody>
          <a:bodyPr/>
          <a:lstStyle/>
          <a:p>
            <a:fld id="{ECDF71F3-CE28-4A58-B22F-C9E507309B19}" type="datetime4">
              <a:rPr lang="en-US" smtClean="0"/>
              <a:t>January 10, 2024</a:t>
            </a:fld>
            <a:endParaRPr lang="en-US"/>
          </a:p>
        </p:txBody>
      </p:sp>
      <p:sp>
        <p:nvSpPr>
          <p:cNvPr id="5" name="Footer Placeholder 4">
            <a:extLst>
              <a:ext uri="{FF2B5EF4-FFF2-40B4-BE49-F238E27FC236}">
                <a16:creationId xmlns:a16="http://schemas.microsoft.com/office/drawing/2014/main" id="{A43992B3-C41B-4755-B781-F32EB924A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CB29-0CCC-4F14-A8AA-64B6BD67390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65591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CA6B-4D2F-4C3D-89DA-C097ADB4F50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17A30E-2F9B-49E5-A1B1-1C47A9D544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14C64-81B8-476C-9288-859F6120A8CB}"/>
              </a:ext>
            </a:extLst>
          </p:cNvPr>
          <p:cNvSpPr>
            <a:spLocks noGrp="1"/>
          </p:cNvSpPr>
          <p:nvPr>
            <p:ph type="dt" sz="half" idx="10"/>
          </p:nvPr>
        </p:nvSpPr>
        <p:spPr/>
        <p:txBody>
          <a:bodyPr/>
          <a:lstStyle/>
          <a:p>
            <a:fld id="{4ABA655A-5AEC-4E0E-A0EF-66A4F2B59A63}" type="datetime4">
              <a:rPr lang="en-US" smtClean="0"/>
              <a:t>January 10, 2024</a:t>
            </a:fld>
            <a:endParaRPr lang="en-US"/>
          </a:p>
        </p:txBody>
      </p:sp>
      <p:sp>
        <p:nvSpPr>
          <p:cNvPr id="5" name="Footer Placeholder 4">
            <a:extLst>
              <a:ext uri="{FF2B5EF4-FFF2-40B4-BE49-F238E27FC236}">
                <a16:creationId xmlns:a16="http://schemas.microsoft.com/office/drawing/2014/main" id="{384B41F6-970B-47BB-A209-7F2BBC10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5E7E0-9A39-49E0-A886-046E108399AD}"/>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417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9C4-D5A6-4414-96C4-840641626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A7E6-C510-4B88-9ED8-9A8460D4B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926458-3417-4DB4-9AA9-28BB783D0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E5FE2-D49E-4251-97E1-1A86B9B958BA}"/>
              </a:ext>
            </a:extLst>
          </p:cNvPr>
          <p:cNvSpPr>
            <a:spLocks noGrp="1"/>
          </p:cNvSpPr>
          <p:nvPr>
            <p:ph type="dt" sz="half" idx="10"/>
          </p:nvPr>
        </p:nvSpPr>
        <p:spPr/>
        <p:txBody>
          <a:bodyPr/>
          <a:lstStyle/>
          <a:p>
            <a:fld id="{745C6318-9095-4E49-B6EC-4D6B66C1CD04}" type="datetime4">
              <a:rPr lang="en-US" smtClean="0"/>
              <a:t>January 10, 2024</a:t>
            </a:fld>
            <a:endParaRPr lang="en-US"/>
          </a:p>
        </p:txBody>
      </p:sp>
      <p:sp>
        <p:nvSpPr>
          <p:cNvPr id="6" name="Footer Placeholder 5">
            <a:extLst>
              <a:ext uri="{FF2B5EF4-FFF2-40B4-BE49-F238E27FC236}">
                <a16:creationId xmlns:a16="http://schemas.microsoft.com/office/drawing/2014/main" id="{C8BDAF33-729F-403D-B886-0773B11A9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3F1D7-2FBD-40A6-B685-09FA87551FA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04253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B183-2961-44E0-A581-94A6ACAB5E1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7B61D-6F83-4639-8715-3A3977EAC61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1B94B-1889-48CB-A4CE-F442C638FF5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2E1B2-7271-46E8-9EAF-5CCC8611C06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DDFD7-713B-462A-9B3E-CCEA4C39764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E2276-3934-43B0-9EF8-832671856116}"/>
              </a:ext>
            </a:extLst>
          </p:cNvPr>
          <p:cNvSpPr>
            <a:spLocks noGrp="1"/>
          </p:cNvSpPr>
          <p:nvPr>
            <p:ph type="dt" sz="half" idx="10"/>
          </p:nvPr>
        </p:nvSpPr>
        <p:spPr/>
        <p:txBody>
          <a:bodyPr/>
          <a:lstStyle/>
          <a:p>
            <a:fld id="{D86CC6A1-1110-4F8A-A0EF-E433DDA23E1F}" type="datetime4">
              <a:rPr lang="en-US" smtClean="0"/>
              <a:t>January 10, 2024</a:t>
            </a:fld>
            <a:endParaRPr lang="en-US"/>
          </a:p>
        </p:txBody>
      </p:sp>
      <p:sp>
        <p:nvSpPr>
          <p:cNvPr id="8" name="Footer Placeholder 7">
            <a:extLst>
              <a:ext uri="{FF2B5EF4-FFF2-40B4-BE49-F238E27FC236}">
                <a16:creationId xmlns:a16="http://schemas.microsoft.com/office/drawing/2014/main" id="{5699C8AE-036F-4510-A546-B0763B4D1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C2AFC-5D72-4258-8CF2-94FCAF79F180}"/>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43037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A56-E95E-43AD-A59D-C0813CA78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341F2D-D4C6-4D7A-9F21-B2447398656C}"/>
              </a:ext>
            </a:extLst>
          </p:cNvPr>
          <p:cNvSpPr>
            <a:spLocks noGrp="1"/>
          </p:cNvSpPr>
          <p:nvPr>
            <p:ph type="dt" sz="half" idx="10"/>
          </p:nvPr>
        </p:nvSpPr>
        <p:spPr/>
        <p:txBody>
          <a:bodyPr/>
          <a:lstStyle/>
          <a:p>
            <a:fld id="{96562630-9B32-4949-A1F3-31EB229FADFF}" type="datetime4">
              <a:rPr lang="en-US" smtClean="0"/>
              <a:t>January 10, 2024</a:t>
            </a:fld>
            <a:endParaRPr lang="en-US"/>
          </a:p>
        </p:txBody>
      </p:sp>
      <p:sp>
        <p:nvSpPr>
          <p:cNvPr id="4" name="Footer Placeholder 3">
            <a:extLst>
              <a:ext uri="{FF2B5EF4-FFF2-40B4-BE49-F238E27FC236}">
                <a16:creationId xmlns:a16="http://schemas.microsoft.com/office/drawing/2014/main" id="{E054693E-D602-4462-BA30-899F81A9B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7DC2F-86F1-47FB-A5E3-85560FBBEEAE}"/>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52473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D7272-DBA4-453D-B408-33814A7EA691}"/>
              </a:ext>
            </a:extLst>
          </p:cNvPr>
          <p:cNvSpPr>
            <a:spLocks noGrp="1"/>
          </p:cNvSpPr>
          <p:nvPr>
            <p:ph type="dt" sz="half" idx="10"/>
          </p:nvPr>
        </p:nvSpPr>
        <p:spPr/>
        <p:txBody>
          <a:bodyPr/>
          <a:lstStyle/>
          <a:p>
            <a:fld id="{1C9DCA9F-9770-4CB1-9172-AACC34FFB8EC}" type="datetime4">
              <a:rPr lang="en-US" smtClean="0"/>
              <a:t>January 10, 2024</a:t>
            </a:fld>
            <a:endParaRPr lang="en-US"/>
          </a:p>
        </p:txBody>
      </p:sp>
      <p:sp>
        <p:nvSpPr>
          <p:cNvPr id="3" name="Footer Placeholder 2">
            <a:extLst>
              <a:ext uri="{FF2B5EF4-FFF2-40B4-BE49-F238E27FC236}">
                <a16:creationId xmlns:a16="http://schemas.microsoft.com/office/drawing/2014/main" id="{815C9148-6E15-400B-83AF-3F8EEF810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8AA1C-5599-4603-AAEF-7FD029F5B6FB}"/>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32460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7BB6-22A0-41F2-A76A-8C4326DBC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FACBA-210D-4398-87CB-E940CB892C1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6C75B-5A6E-4D41-84A4-E079CBB69A0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20611-5985-4066-BB85-6FA3BC5BB642}"/>
              </a:ext>
            </a:extLst>
          </p:cNvPr>
          <p:cNvSpPr>
            <a:spLocks noGrp="1"/>
          </p:cNvSpPr>
          <p:nvPr>
            <p:ph type="dt" sz="half" idx="10"/>
          </p:nvPr>
        </p:nvSpPr>
        <p:spPr/>
        <p:txBody>
          <a:bodyPr/>
          <a:lstStyle/>
          <a:p>
            <a:fld id="{80BCC883-3D59-48C4-876E-17781AF3B653}" type="datetime4">
              <a:rPr lang="en-US" smtClean="0"/>
              <a:t>January 10, 2024</a:t>
            </a:fld>
            <a:endParaRPr lang="en-US"/>
          </a:p>
        </p:txBody>
      </p:sp>
      <p:sp>
        <p:nvSpPr>
          <p:cNvPr id="6" name="Footer Placeholder 5">
            <a:extLst>
              <a:ext uri="{FF2B5EF4-FFF2-40B4-BE49-F238E27FC236}">
                <a16:creationId xmlns:a16="http://schemas.microsoft.com/office/drawing/2014/main" id="{37FF76AB-F0AE-425D-AB39-D865E79A3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90EB0-AA3D-41EA-9E25-371F47A12FA8}"/>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77938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5B9-EB04-44AC-9B0C-46E80331E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194ED-FF2F-44D5-9176-6F500B6E9E90}"/>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56AC75D-151D-4B05-8846-FE4F16CACCE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4BA6B-BDB6-40EA-BC6A-E7DF39E54C2A}"/>
              </a:ext>
            </a:extLst>
          </p:cNvPr>
          <p:cNvSpPr>
            <a:spLocks noGrp="1"/>
          </p:cNvSpPr>
          <p:nvPr>
            <p:ph type="dt" sz="half" idx="10"/>
          </p:nvPr>
        </p:nvSpPr>
        <p:spPr/>
        <p:txBody>
          <a:bodyPr/>
          <a:lstStyle/>
          <a:p>
            <a:fld id="{25A5264A-79DF-4EAA-B663-DADE4BEB3113}" type="datetime4">
              <a:rPr lang="en-US" smtClean="0"/>
              <a:t>January 10, 2024</a:t>
            </a:fld>
            <a:endParaRPr lang="en-US"/>
          </a:p>
        </p:txBody>
      </p:sp>
      <p:sp>
        <p:nvSpPr>
          <p:cNvPr id="6" name="Footer Placeholder 5">
            <a:extLst>
              <a:ext uri="{FF2B5EF4-FFF2-40B4-BE49-F238E27FC236}">
                <a16:creationId xmlns:a16="http://schemas.microsoft.com/office/drawing/2014/main" id="{1033EC11-4340-4DE6-AEB1-2E4C99DDF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6FE6B-8B60-4C24-A4E8-D1F1592696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65035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2CBD3-8168-41EB-AD9A-4F188ED3643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74989-FDCA-4A20-91C7-F0E6C4D95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B5085-7D5D-4E38-ABA0-170E8A3AA13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189ED-706E-4958-B6E9-5AF42B117AB2}" type="datetime4">
              <a:rPr lang="en-US" smtClean="0"/>
              <a:t>January 10, 2024</a:t>
            </a:fld>
            <a:endParaRPr lang="en-US"/>
          </a:p>
        </p:txBody>
      </p:sp>
      <p:sp>
        <p:nvSpPr>
          <p:cNvPr id="5" name="Footer Placeholder 4">
            <a:extLst>
              <a:ext uri="{FF2B5EF4-FFF2-40B4-BE49-F238E27FC236}">
                <a16:creationId xmlns:a16="http://schemas.microsoft.com/office/drawing/2014/main" id="{872C92AE-595C-41AD-BE7F-42598FD0D35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7E9D1-57EA-4110-912A-676C77892D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FAEB5-F9DF-4D13-8257-A60B87802D82}" type="slidenum">
              <a:rPr lang="en-US" smtClean="0"/>
              <a:t>‹#›</a:t>
            </a:fld>
            <a:endParaRPr lang="en-US"/>
          </a:p>
        </p:txBody>
      </p:sp>
    </p:spTree>
    <p:extLst>
      <p:ext uri="{BB962C8B-B14F-4D97-AF65-F5344CB8AC3E}">
        <p14:creationId xmlns:p14="http://schemas.microsoft.com/office/powerpoint/2010/main" val="204234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hyperlink" Target="https://github.com/GENIE-BPC/intro_to_genieBPC_and_gnomeR"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notesSlide" Target="../notesSlides/notesSlide1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6.xml"/><Relationship Id="rId7"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36.xml"/><Relationship Id="rId7"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36.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5.sv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34.png"/><Relationship Id="rId5" Type="http://schemas.openxmlformats.org/officeDocument/2006/relationships/tags" Target="../tags/tag45.xml"/><Relationship Id="rId10"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36.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35.sv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34.png"/><Relationship Id="rId5" Type="http://schemas.openxmlformats.org/officeDocument/2006/relationships/tags" Target="../tags/tag54.xml"/><Relationship Id="rId10"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37.svg"/></Relationships>
</file>

<file path=ppt/slides/_rels/slide1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36.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35.sv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34.png"/><Relationship Id="rId5" Type="http://schemas.openxmlformats.org/officeDocument/2006/relationships/tags" Target="../tags/tag63.xml"/><Relationship Id="rId10" Type="http://schemas.openxmlformats.org/officeDocument/2006/relationships/slideLayout" Target="../slideLayouts/slideLayout2.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image" Target="../media/image37.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36.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35.sv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34.png"/><Relationship Id="rId5" Type="http://schemas.openxmlformats.org/officeDocument/2006/relationships/tags" Target="../tags/tag72.xml"/><Relationship Id="rId10" Type="http://schemas.openxmlformats.org/officeDocument/2006/relationships/slideLayout" Target="../slideLayouts/slideLayout2.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37.svg"/></Relationships>
</file>

<file path=ppt/slides/_rels/slide2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34.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slideLayout" Target="../slideLayouts/slideLayout2.xml"/><Relationship Id="rId2" Type="http://schemas.openxmlformats.org/officeDocument/2006/relationships/tags" Target="../tags/tag78.xml"/><Relationship Id="rId16" Type="http://schemas.openxmlformats.org/officeDocument/2006/relationships/image" Target="../media/image37.sv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image" Target="../media/image36.png"/><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image" Target="../media/image35.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88.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8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2.xml"/><Relationship Id="rId7" Type="http://schemas.openxmlformats.org/officeDocument/2006/relationships/image" Target="../media/image18.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35.sv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34.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Layout" Target="../slideLayouts/slideLayout2.xml"/><Relationship Id="rId5" Type="http://schemas.openxmlformats.org/officeDocument/2006/relationships/tags" Target="../tags/tag103.xml"/><Relationship Id="rId15" Type="http://schemas.openxmlformats.org/officeDocument/2006/relationships/image" Target="../media/image37.svg"/><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image" Target="../media/image36.png"/></Relationships>
</file>

<file path=ppt/slides/_rels/slide3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image" Target="../media/image35.svg"/><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3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Layout" Target="../slideLayouts/slideLayout2.xml"/><Relationship Id="rId5" Type="http://schemas.openxmlformats.org/officeDocument/2006/relationships/tags" Target="../tags/tag113.xml"/><Relationship Id="rId15" Type="http://schemas.openxmlformats.org/officeDocument/2006/relationships/image" Target="../media/image37.svg"/><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media/image36.png"/></Relationships>
</file>

<file path=ppt/slides/_rels/slide35.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35.sv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34.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2.xml"/><Relationship Id="rId5" Type="http://schemas.openxmlformats.org/officeDocument/2006/relationships/tags" Target="../tags/tag123.xml"/><Relationship Id="rId15" Type="http://schemas.openxmlformats.org/officeDocument/2006/relationships/image" Target="../media/image37.sv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35.sv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34.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slideLayout" Target="../slideLayouts/slideLayout2.xml"/><Relationship Id="rId5" Type="http://schemas.openxmlformats.org/officeDocument/2006/relationships/tags" Target="../tags/tag133.xml"/><Relationship Id="rId15" Type="http://schemas.openxmlformats.org/officeDocument/2006/relationships/image" Target="../media/image37.svg"/><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35.sv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image" Target="../media/image3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slideLayout" Target="../slideLayouts/slideLayout2.xml"/><Relationship Id="rId5" Type="http://schemas.openxmlformats.org/officeDocument/2006/relationships/tags" Target="../tags/tag143.xml"/><Relationship Id="rId15" Type="http://schemas.openxmlformats.org/officeDocument/2006/relationships/image" Target="../media/image37.svg"/><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image" Target="../media/image35.svg"/><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3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slideLayout" Target="../slideLayouts/slideLayout2.xml"/><Relationship Id="rId5" Type="http://schemas.openxmlformats.org/officeDocument/2006/relationships/tags" Target="../tags/tag153.xml"/><Relationship Id="rId15" Type="http://schemas.openxmlformats.org/officeDocument/2006/relationships/image" Target="../media/image37.svg"/><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image" Target="../media/image35.sv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34.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slideLayout" Target="../slideLayouts/slideLayout2.xml"/><Relationship Id="rId5" Type="http://schemas.openxmlformats.org/officeDocument/2006/relationships/tags" Target="../tags/tag163.xml"/><Relationship Id="rId15" Type="http://schemas.openxmlformats.org/officeDocument/2006/relationships/image" Target="../media/image37.svg"/><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35.svg"/><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image" Target="../media/image34.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slideLayout" Target="../slideLayouts/slideLayout2.xml"/><Relationship Id="rId5" Type="http://schemas.openxmlformats.org/officeDocument/2006/relationships/tags" Target="../tags/tag173.xml"/><Relationship Id="rId15" Type="http://schemas.openxmlformats.org/officeDocument/2006/relationships/image" Target="../media/image37.svg"/><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36.png"/></Relationships>
</file>

<file path=ppt/slides/_rels/slide4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35.sv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34.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slideLayout" Target="../slideLayouts/slideLayout2.xml"/><Relationship Id="rId5" Type="http://schemas.openxmlformats.org/officeDocument/2006/relationships/tags" Target="../tags/tag183.xml"/><Relationship Id="rId15" Type="http://schemas.openxmlformats.org/officeDocument/2006/relationships/image" Target="../media/image37.svg"/><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image" Target="../media/image36.png"/></Relationships>
</file>

<file path=ppt/slides/_rels/slide42.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image" Target="../media/image35.svg"/><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image" Target="../media/image34.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slideLayout" Target="../slideLayouts/slideLayout2.xml"/><Relationship Id="rId5" Type="http://schemas.openxmlformats.org/officeDocument/2006/relationships/tags" Target="../tags/tag193.xml"/><Relationship Id="rId15" Type="http://schemas.openxmlformats.org/officeDocument/2006/relationships/image" Target="../media/image37.svg"/><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image" Target="../media/image35.svg"/><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image" Target="../media/image34.pn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slideLayout" Target="../slideLayouts/slideLayout2.xml"/><Relationship Id="rId5" Type="http://schemas.openxmlformats.org/officeDocument/2006/relationships/tags" Target="../tags/tag203.xml"/><Relationship Id="rId15" Type="http://schemas.openxmlformats.org/officeDocument/2006/relationships/image" Target="../media/image37.svg"/><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image" Target="../media/image36.png"/></Relationships>
</file>

<file path=ppt/slides/_rels/slide44.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image" Target="../media/image35.svg"/><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image" Target="../media/image34.pn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slideLayout" Target="../slideLayouts/slideLayout2.xml"/><Relationship Id="rId5" Type="http://schemas.openxmlformats.org/officeDocument/2006/relationships/tags" Target="../tags/tag213.xml"/><Relationship Id="rId15" Type="http://schemas.openxmlformats.org/officeDocument/2006/relationships/image" Target="../media/image37.svg"/><Relationship Id="rId10" Type="http://schemas.openxmlformats.org/officeDocument/2006/relationships/tags" Target="../tags/tag218.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image" Target="../media/image36.png"/></Relationships>
</file>

<file path=ppt/slides/_rels/slide45.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image" Target="../media/image35.svg"/><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image" Target="../media/image34.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slideLayout" Target="../slideLayouts/slideLayout2.xml"/><Relationship Id="rId5" Type="http://schemas.openxmlformats.org/officeDocument/2006/relationships/tags" Target="../tags/tag223.xml"/><Relationship Id="rId15" Type="http://schemas.openxmlformats.org/officeDocument/2006/relationships/image" Target="../media/image37.svg"/><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3.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4.x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236.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7.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8.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5.xml"/><Relationship Id="rId7" Type="http://schemas.openxmlformats.org/officeDocument/2006/relationships/image" Target="../media/image24.sv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6.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synapse.org/#!Synapse:syn27056172/wiki/616601" TargetMode="External"/><Relationship Id="rId5" Type="http://schemas.openxmlformats.org/officeDocument/2006/relationships/hyperlink" Target="https://www.synapse.org/" TargetMode="Externa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genie-bpc.github.io/genieBPC/" TargetMode="External"/><Relationship Id="rId5" Type="http://schemas.openxmlformats.org/officeDocument/2006/relationships/hyperlink" Target="https://github.com/GENIE-BPC/genieBPC/" TargetMode="External"/><Relationship Id="rId4" Type="http://schemas.openxmlformats.org/officeDocument/2006/relationships/hyperlink" Target="https://github.com/GENIE-BPC/intro_to_genieBPC_and_gnomeR"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32">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34">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5178A-9FBA-4E77-84C0-62475FC4C91B}"/>
              </a:ext>
            </a:extLst>
          </p:cNvPr>
          <p:cNvSpPr>
            <a:spLocks noGrp="1"/>
          </p:cNvSpPr>
          <p:nvPr>
            <p:ph type="ctrTitle"/>
            <p:custDataLst>
              <p:tags r:id="rId4"/>
            </p:custDataLst>
          </p:nvPr>
        </p:nvSpPr>
        <p:spPr>
          <a:xfrm>
            <a:off x="838200" y="484632"/>
            <a:ext cx="6081713" cy="3566160"/>
          </a:xfrm>
        </p:spPr>
        <p:txBody>
          <a:bodyPr>
            <a:normAutofit/>
          </a:bodyPr>
          <a:lstStyle/>
          <a:p>
            <a:pPr algn="l"/>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Analyzing Clinical and Genomic Oncological Data with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genieBPC</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 and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gnomeR</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t>
            </a:r>
            <a:endParaRPr lang="en-US" sz="4600">
              <a:solidFill>
                <a:srgbClr val="FFFFFF"/>
              </a:solidFill>
            </a:endParaRPr>
          </a:p>
        </p:txBody>
      </p:sp>
      <p:sp>
        <p:nvSpPr>
          <p:cNvPr id="80"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A picture containing text, sign&#10;&#10;Description automatically generated">
            <a:extLst>
              <a:ext uri="{FF2B5EF4-FFF2-40B4-BE49-F238E27FC236}">
                <a16:creationId xmlns:a16="http://schemas.microsoft.com/office/drawing/2014/main" id="{1163E0F2-024E-4462-827B-71B90407F8B7}"/>
              </a:ext>
            </a:extLst>
          </p:cNvPr>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bwMode="auto">
          <a:xfrm>
            <a:off x="8613180" y="3452310"/>
            <a:ext cx="2520868" cy="2904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265D70-A597-4E76-8B54-B952AC2673A3}"/>
              </a:ext>
            </a:extLst>
          </p:cNvPr>
          <p:cNvSpPr txBox="1"/>
          <p:nvPr>
            <p:custDataLst>
              <p:tags r:id="rId7"/>
            </p:custDataLst>
          </p:nvPr>
        </p:nvSpPr>
        <p:spPr>
          <a:xfrm>
            <a:off x="162993" y="4922618"/>
            <a:ext cx="317394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GENIE BPC Winter Symposium</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January 16, 2024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Sammi Brown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Hannah Fuchs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Jessica Lavery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Karissa Whiting</a:t>
            </a:r>
          </a:p>
        </p:txBody>
      </p:sp>
      <p:pic>
        <p:nvPicPr>
          <p:cNvPr id="13" name="Picture 12" descr="A picture containing clipart, cartoon, graphics, design&#10;&#10;Description automatically generated">
            <a:extLst>
              <a:ext uri="{FF2B5EF4-FFF2-40B4-BE49-F238E27FC236}">
                <a16:creationId xmlns:a16="http://schemas.microsoft.com/office/drawing/2014/main" id="{53AA8B0B-50B9-4B2E-8300-5D3487B38F05}"/>
              </a:ext>
            </a:extLst>
          </p:cNvPr>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8613180" y="342716"/>
            <a:ext cx="2507153" cy="2904039"/>
          </a:xfrm>
          <a:prstGeom prst="rect">
            <a:avLst/>
          </a:prstGeom>
        </p:spPr>
      </p:pic>
    </p:spTree>
    <p:custDataLst>
      <p:tags r:id="rId1"/>
    </p:custDataLst>
    <p:extLst>
      <p:ext uri="{BB962C8B-B14F-4D97-AF65-F5344CB8AC3E}">
        <p14:creationId xmlns:p14="http://schemas.microsoft.com/office/powerpoint/2010/main" val="362170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0EEA6-DC81-491C-8514-88898973224F}"/>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Case Study</a:t>
            </a:r>
          </a:p>
        </p:txBody>
      </p:sp>
      <p:sp>
        <p:nvSpPr>
          <p:cNvPr id="3" name="Text Placeholder 2">
            <a:extLst>
              <a:ext uri="{FF2B5EF4-FFF2-40B4-BE49-F238E27FC236}">
                <a16:creationId xmlns:a16="http://schemas.microsoft.com/office/drawing/2014/main" id="{D594EE9B-92F3-48EB-B6BE-62B829C3C8AE}"/>
              </a:ext>
            </a:extLst>
          </p:cNvPr>
          <p:cNvSpPr>
            <a:spLocks noGrp="1"/>
          </p:cNvSpPr>
          <p:nvPr>
            <p:ph type="body" idx="1"/>
          </p:nvPr>
        </p:nvSpPr>
        <p:spPr>
          <a:xfrm>
            <a:off x="578651" y="4723636"/>
            <a:ext cx="11034695" cy="1778763"/>
          </a:xfrm>
        </p:spPr>
        <p:txBody>
          <a:bodyPr vert="horz" lIns="91440" tIns="45720" rIns="91440" bIns="45720" rtlCol="0">
            <a:normAutofit fontScale="92500"/>
          </a:bodyPr>
          <a:lstStyle/>
          <a:p>
            <a:r>
              <a:rPr lang="en-US" kern="1200" dirty="0">
                <a:solidFill>
                  <a:schemeClr val="tx1"/>
                </a:solidFill>
                <a:latin typeface="+mn-lt"/>
                <a:ea typeface="+mn-ea"/>
                <a:cs typeface="+mn-cs"/>
              </a:rPr>
              <a:t>Create a cohort of patients who were diagnosed with Stage IV adenocarcinoma non-small cell lung cancer (NSCLC) and received Carboplatin and Pemetrexed +/- Bevacizumab or Cisplatin and Pemetrexed +/- Bevacizumab as their first cancer-directed drug regimen after diagnosis.</a:t>
            </a:r>
          </a:p>
          <a:p>
            <a:endParaRPr lang="en-US" sz="1300" i="1" dirty="0">
              <a:solidFill>
                <a:schemeClr val="tx1"/>
              </a:solidFill>
            </a:endParaRPr>
          </a:p>
          <a:p>
            <a:r>
              <a:rPr lang="en-US" sz="1700" i="1" dirty="0">
                <a:solidFill>
                  <a:schemeClr val="tx1"/>
                </a:solidFill>
              </a:rPr>
              <a:t>Follow along using the </a:t>
            </a:r>
            <a:r>
              <a:rPr lang="en-US" sz="1700" i="1" dirty="0" err="1">
                <a:solidFill>
                  <a:schemeClr val="tx1"/>
                </a:solidFill>
              </a:rPr>
              <a:t>Demo.R</a:t>
            </a:r>
            <a:r>
              <a:rPr lang="en-US" sz="1700" i="1" dirty="0">
                <a:solidFill>
                  <a:schemeClr val="tx1"/>
                </a:solidFill>
              </a:rPr>
              <a:t> script on our GitHub repository:</a:t>
            </a:r>
            <a:r>
              <a:rPr lang="en-US" sz="1700" i="1" dirty="0"/>
              <a:t> </a:t>
            </a:r>
            <a:r>
              <a:rPr lang="en-US" sz="1700" i="1" dirty="0">
                <a:hlinkClick r:id="rId4"/>
              </a:rPr>
              <a:t>https://github.com/GENIE-BPC/intro_to_genieBPC_and_gnomeR</a:t>
            </a:r>
            <a:endParaRPr lang="en-US" sz="1700" i="1" dirty="0">
              <a:solidFill>
                <a:schemeClr val="tx1"/>
              </a:solidFill>
            </a:endParaRPr>
          </a:p>
        </p:txBody>
      </p:sp>
      <p:sp>
        <p:nvSpPr>
          <p:cNvPr id="11" name="Rectangle 1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41EDDA2D-7857-42A3-9059-DE35AAFAA9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a:solidFill>
                  <a:schemeClr val="tx1">
                    <a:lumMod val="50000"/>
                    <a:lumOff val="50000"/>
                  </a:schemeClr>
                </a:solidFill>
              </a:rPr>
              <a:t>10</a:t>
            </a:r>
          </a:p>
        </p:txBody>
      </p:sp>
    </p:spTree>
    <p:custDataLst>
      <p:tags r:id="rId1"/>
    </p:custDataLst>
    <p:extLst>
      <p:ext uri="{BB962C8B-B14F-4D97-AF65-F5344CB8AC3E}">
        <p14:creationId xmlns:p14="http://schemas.microsoft.com/office/powerpoint/2010/main" val="165982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F613C2C0-F14A-49C6-841E-2F9122C461B1}"/>
              </a:ext>
            </a:extLst>
          </p:cNvPr>
          <p:cNvSpPr>
            <a:spLocks noGrp="1"/>
          </p:cNvSpPr>
          <p:nvPr>
            <p:ph type="sldNum" sz="quarter" idx="12"/>
          </p:nvPr>
        </p:nvSpPr>
        <p:spPr/>
        <p:txBody>
          <a:bodyPr/>
          <a:lstStyle/>
          <a:p>
            <a:r>
              <a:rPr lang="en-US"/>
              <a:t>11</a:t>
            </a:r>
          </a:p>
        </p:txBody>
      </p:sp>
    </p:spTree>
    <p:custDataLst>
      <p:tags r:id="rId1"/>
    </p:custDataLst>
    <p:extLst>
      <p:ext uri="{BB962C8B-B14F-4D97-AF65-F5344CB8AC3E}">
        <p14:creationId xmlns:p14="http://schemas.microsoft.com/office/powerpoint/2010/main" val="270706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3" name="Slide Number Placeholder 2">
            <a:extLst>
              <a:ext uri="{FF2B5EF4-FFF2-40B4-BE49-F238E27FC236}">
                <a16:creationId xmlns:a16="http://schemas.microsoft.com/office/drawing/2014/main" id="{89C47B96-0CF0-45CF-90B1-39AEA905B3DB}"/>
              </a:ext>
            </a:extLst>
          </p:cNvPr>
          <p:cNvSpPr>
            <a:spLocks noGrp="1"/>
          </p:cNvSpPr>
          <p:nvPr>
            <p:ph type="sldNum" sz="quarter" idx="12"/>
            <p:custDataLst>
              <p:tags r:id="rId3"/>
            </p:custDataLst>
          </p:nvPr>
        </p:nvSpPr>
        <p:spPr/>
        <p:txBody>
          <a:bodyPr/>
          <a:lstStyle/>
          <a:p>
            <a:r>
              <a:rPr lang="en-US"/>
              <a:t>12</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4"/>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5"/>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a:p>
            <a:p>
              <a:pPr marL="685783" lvl="2" indent="-228594" defTabSz="888978">
                <a:lnSpc>
                  <a:spcPct val="90000"/>
                </a:lnSpc>
                <a:spcBef>
                  <a:spcPct val="0"/>
                </a:spcBef>
                <a:spcAft>
                  <a:spcPct val="20000"/>
                </a:spcAft>
              </a:pPr>
              <a:r>
                <a:rPr lang="en-US" altLang="en-US" sz="2000" err="1">
                  <a:solidFill>
                    <a:schemeClr val="accent1"/>
                  </a:solidFill>
                  <a:latin typeface="Consolas" panose="020B0609020204030204" pitchFamily="49" charset="0"/>
                  <a:cs typeface="Courier New" panose="02070309020205020404" pitchFamily="49" charset="0"/>
                </a:rPr>
                <a:t>set_synapse_credentials</a:t>
              </a:r>
              <a:r>
                <a:rPr lang="en-US" altLang="en-US" sz="2000">
                  <a:solidFill>
                    <a:schemeClr val="accent1"/>
                  </a:solidFill>
                  <a:latin typeface="Consolas" panose="020B0609020204030204" pitchFamily="49" charset="0"/>
                  <a:cs typeface="Courier New" panose="02070309020205020404" pitchFamily="49" charset="0"/>
                </a:rPr>
                <a:t>(username = ‘</a:t>
              </a:r>
              <a:r>
                <a:rPr lang="en-US" altLang="en-US" sz="2000" err="1">
                  <a:solidFill>
                    <a:schemeClr val="accent1"/>
                  </a:solidFill>
                  <a:latin typeface="Consolas" panose="020B0609020204030204" pitchFamily="49" charset="0"/>
                  <a:cs typeface="Courier New" panose="02070309020205020404" pitchFamily="49" charset="0"/>
                </a:rPr>
                <a:t>your_username</a:t>
              </a:r>
              <a:r>
                <a:rPr lang="en-US" altLang="en-US" sz="2000">
                  <a:solidFill>
                    <a:schemeClr val="accent1"/>
                  </a:solidFill>
                  <a:latin typeface="Consolas" panose="020B0609020204030204" pitchFamily="49" charset="0"/>
                  <a:cs typeface="Courier New" panose="02070309020205020404" pitchFamily="49" charset="0"/>
                </a:rPr>
                <a:t>’, </a:t>
              </a:r>
              <a:endParaRPr lang="en-US" sz="2000"/>
            </a:p>
            <a:p>
              <a:pPr marL="914377" lvl="3" indent="-228594" defTabSz="888978">
                <a:lnSpc>
                  <a:spcPct val="90000"/>
                </a:lnSpc>
                <a:spcBef>
                  <a:spcPct val="0"/>
                </a:spcBef>
                <a:spcAft>
                  <a:spcPct val="20000"/>
                </a:spcAft>
              </a:pPr>
              <a:r>
                <a:rPr lang="en-US" altLang="en-US" sz="2000">
                  <a:solidFill>
                    <a:schemeClr val="accent1"/>
                  </a:solidFill>
                  <a:latin typeface="Consolas" panose="020B0609020204030204" pitchFamily="49" charset="0"/>
                  <a:cs typeface="Courier New" panose="02070309020205020404" pitchFamily="49" charset="0"/>
                </a:rPr>
                <a:t>				  password = ‘</a:t>
              </a:r>
              <a:r>
                <a:rPr lang="en-US" altLang="en-US" sz="2000" err="1">
                  <a:solidFill>
                    <a:schemeClr val="accent1"/>
                  </a:solidFill>
                  <a:latin typeface="Consolas" panose="020B0609020204030204" pitchFamily="49" charset="0"/>
                  <a:cs typeface="Courier New" panose="02070309020205020404" pitchFamily="49" charset="0"/>
                </a:rPr>
                <a:t>your_password</a:t>
              </a:r>
              <a:r>
                <a:rPr lang="en-US" altLang="en-US" sz="2000">
                  <a:solidFill>
                    <a:schemeClr val="accent1"/>
                  </a:solidFill>
                  <a:latin typeface="Consolas" panose="020B0609020204030204" pitchFamily="49" charset="0"/>
                  <a:cs typeface="Courier New" panose="02070309020205020404" pitchFamily="49" charset="0"/>
                </a:rPr>
                <a:t>’)</a:t>
              </a:r>
              <a:endParaRPr lang="en-US" sz="2000"/>
            </a:p>
            <a:p>
              <a:pPr marL="457189" lvl="2" indent="-228594" defTabSz="888978">
                <a:lnSpc>
                  <a:spcPct val="90000"/>
                </a:lnSpc>
                <a:spcBef>
                  <a:spcPct val="0"/>
                </a:spcBef>
                <a:spcAft>
                  <a:spcPct val="20000"/>
                </a:spcAft>
              </a:pPr>
              <a:endParaRPr lang="en-US" sz="2000"/>
            </a:p>
          </p:txBody>
        </p:sp>
      </p:grpSp>
    </p:spTree>
    <p:custDataLst>
      <p:tags r:id="rId1"/>
    </p:custDataLst>
    <p:extLst>
      <p:ext uri="{BB962C8B-B14F-4D97-AF65-F5344CB8AC3E}">
        <p14:creationId xmlns:p14="http://schemas.microsoft.com/office/powerpoint/2010/main" val="24132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3" name="Slide Number Placeholder 2">
            <a:extLst>
              <a:ext uri="{FF2B5EF4-FFF2-40B4-BE49-F238E27FC236}">
                <a16:creationId xmlns:a16="http://schemas.microsoft.com/office/drawing/2014/main" id="{89C47B96-0CF0-45CF-90B1-39AEA905B3DB}"/>
              </a:ext>
            </a:extLst>
          </p:cNvPr>
          <p:cNvSpPr>
            <a:spLocks noGrp="1"/>
          </p:cNvSpPr>
          <p:nvPr>
            <p:ph type="sldNum" sz="quarter" idx="12"/>
            <p:custDataLst>
              <p:tags r:id="rId3"/>
            </p:custDataLst>
          </p:nvPr>
        </p:nvSpPr>
        <p:spPr/>
        <p:txBody>
          <a:bodyPr/>
          <a:lstStyle/>
          <a:p>
            <a:r>
              <a:rPr lang="en-US"/>
              <a:t>12</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4"/>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5"/>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dirty="0"/>
            </a:p>
            <a:p>
              <a:pPr marL="685783" lvl="2" indent="-228594" defTabSz="888978">
                <a:lnSpc>
                  <a:spcPct val="90000"/>
                </a:lnSpc>
                <a:spcBef>
                  <a:spcPct val="0"/>
                </a:spcBef>
                <a:spcAft>
                  <a:spcPct val="20000"/>
                </a:spcAft>
              </a:pPr>
              <a:r>
                <a:rPr lang="en-US" altLang="en-US" sz="2000" dirty="0" err="1">
                  <a:solidFill>
                    <a:schemeClr val="accent1"/>
                  </a:solidFill>
                  <a:latin typeface="Consolas" panose="020B0609020204030204" pitchFamily="49" charset="0"/>
                  <a:cs typeface="Courier New" panose="02070309020205020404" pitchFamily="49" charset="0"/>
                </a:rPr>
                <a:t>set_synapse_credentials</a:t>
              </a:r>
              <a:r>
                <a:rPr lang="en-US" altLang="en-US" sz="2000" dirty="0">
                  <a:solidFill>
                    <a:schemeClr val="accent1"/>
                  </a:solidFill>
                  <a:latin typeface="Consolas" panose="020B0609020204030204" pitchFamily="49" charset="0"/>
                  <a:cs typeface="Courier New" panose="02070309020205020404" pitchFamily="49" charset="0"/>
                </a:rPr>
                <a:t>(username = ‘</a:t>
              </a:r>
              <a:r>
                <a:rPr lang="en-US" altLang="en-US" sz="2000" dirty="0" err="1">
                  <a:solidFill>
                    <a:schemeClr val="accent1"/>
                  </a:solidFill>
                  <a:latin typeface="Consolas" panose="020B0609020204030204" pitchFamily="49" charset="0"/>
                  <a:cs typeface="Courier New" panose="02070309020205020404" pitchFamily="49" charset="0"/>
                </a:rPr>
                <a:t>your_username</a:t>
              </a:r>
              <a:r>
                <a:rPr lang="en-US" altLang="en-US" sz="2000" dirty="0">
                  <a:solidFill>
                    <a:schemeClr val="accent1"/>
                  </a:solidFill>
                  <a:latin typeface="Consolas" panose="020B0609020204030204" pitchFamily="49" charset="0"/>
                  <a:cs typeface="Courier New" panose="02070309020205020404" pitchFamily="49" charset="0"/>
                </a:rPr>
                <a:t>’, </a:t>
              </a:r>
              <a:endParaRPr lang="en-US" sz="2000" dirty="0"/>
            </a:p>
            <a:p>
              <a:pPr marL="914377" lvl="3" indent="-228594" defTabSz="888978">
                <a:lnSpc>
                  <a:spcPct val="90000"/>
                </a:lnSpc>
                <a:spcBef>
                  <a:spcPct val="0"/>
                </a:spcBef>
                <a:spcAft>
                  <a:spcPct val="20000"/>
                </a:spcAft>
              </a:pPr>
              <a:r>
                <a:rPr lang="en-US" altLang="en-US" sz="2000" dirty="0">
                  <a:solidFill>
                    <a:schemeClr val="accent1"/>
                  </a:solidFill>
                  <a:latin typeface="Consolas" panose="020B0609020204030204" pitchFamily="49" charset="0"/>
                  <a:cs typeface="Courier New" panose="02070309020205020404" pitchFamily="49" charset="0"/>
                </a:rPr>
                <a:t>				  password = ‘</a:t>
              </a:r>
              <a:r>
                <a:rPr lang="en-US" altLang="en-US" sz="2000" dirty="0" err="1">
                  <a:solidFill>
                    <a:schemeClr val="accent1"/>
                  </a:solidFill>
                  <a:latin typeface="Consolas" panose="020B0609020204030204" pitchFamily="49" charset="0"/>
                  <a:cs typeface="Courier New" panose="02070309020205020404" pitchFamily="49" charset="0"/>
                </a:rPr>
                <a:t>your_password</a:t>
              </a:r>
              <a:r>
                <a:rPr lang="en-US" altLang="en-US" sz="2000" dirty="0">
                  <a:solidFill>
                    <a:schemeClr val="accent1"/>
                  </a:solidFill>
                  <a:latin typeface="Consolas" panose="020B0609020204030204" pitchFamily="49" charset="0"/>
                  <a:cs typeface="Courier New" panose="02070309020205020404" pitchFamily="49" charset="0"/>
                </a:rPr>
                <a:t>’)</a:t>
              </a:r>
              <a:endParaRPr lang="en-US" sz="2000" dirty="0"/>
            </a:p>
            <a:p>
              <a:pPr marL="457189" lvl="2" indent="-228594" defTabSz="888978">
                <a:lnSpc>
                  <a:spcPct val="90000"/>
                </a:lnSpc>
                <a:spcBef>
                  <a:spcPct val="0"/>
                </a:spcBef>
                <a:spcAft>
                  <a:spcPct val="20000"/>
                </a:spcAft>
              </a:pPr>
              <a:endParaRPr lang="en-US" sz="2000" dirty="0"/>
            </a:p>
          </p:txBody>
        </p:sp>
      </p:grpSp>
      <p:sp>
        <p:nvSpPr>
          <p:cNvPr id="5" name="TextBox 4">
            <a:extLst>
              <a:ext uri="{FF2B5EF4-FFF2-40B4-BE49-F238E27FC236}">
                <a16:creationId xmlns:a16="http://schemas.microsoft.com/office/drawing/2014/main" id="{8BD602C3-79D3-4797-64AB-160BE730E33D}"/>
              </a:ext>
            </a:extLst>
          </p:cNvPr>
          <p:cNvSpPr txBox="1"/>
          <p:nvPr/>
        </p:nvSpPr>
        <p:spPr>
          <a:xfrm>
            <a:off x="838200" y="4100724"/>
            <a:ext cx="3017520" cy="584775"/>
          </a:xfrm>
          <a:prstGeom prst="rect">
            <a:avLst/>
          </a:prstGeom>
          <a:solidFill>
            <a:schemeClr val="accent2"/>
          </a:solidFill>
        </p:spPr>
        <p:txBody>
          <a:bodyPr wrap="square" rtlCol="0">
            <a:spAutoFit/>
          </a:bodyPr>
          <a:lstStyle/>
          <a:p>
            <a:pPr algn="ctr"/>
            <a:r>
              <a:rPr lang="en-US" sz="3200" b="1" i="1" u="sng" dirty="0">
                <a:solidFill>
                  <a:schemeClr val="bg1"/>
                </a:solidFill>
              </a:rPr>
              <a:t>Coming soon</a:t>
            </a:r>
          </a:p>
        </p:txBody>
      </p:sp>
      <p:grpSp>
        <p:nvGrpSpPr>
          <p:cNvPr id="6" name="Group 5">
            <a:extLst>
              <a:ext uri="{FF2B5EF4-FFF2-40B4-BE49-F238E27FC236}">
                <a16:creationId xmlns:a16="http://schemas.microsoft.com/office/drawing/2014/main" id="{CBABD325-5262-31D8-494A-298A2606D173}"/>
              </a:ext>
            </a:extLst>
          </p:cNvPr>
          <p:cNvGrpSpPr/>
          <p:nvPr>
            <p:custDataLst>
              <p:tags r:id="rId6"/>
            </p:custDataLst>
          </p:nvPr>
        </p:nvGrpSpPr>
        <p:grpSpPr>
          <a:xfrm>
            <a:off x="838200" y="4859737"/>
            <a:ext cx="10818368" cy="1753671"/>
            <a:chOff x="838200" y="1649524"/>
            <a:chExt cx="10818368" cy="1620617"/>
          </a:xfrm>
        </p:grpSpPr>
        <p:sp>
          <p:nvSpPr>
            <p:cNvPr id="8" name="Freeform: Shape 7">
              <a:extLst>
                <a:ext uri="{FF2B5EF4-FFF2-40B4-BE49-F238E27FC236}">
                  <a16:creationId xmlns:a16="http://schemas.microsoft.com/office/drawing/2014/main" id="{CD8E4DD8-EF81-6684-5FB4-645CB39BCDE1}"/>
                </a:ext>
              </a:extLst>
            </p:cNvPr>
            <p:cNvSpPr/>
            <p:nvPr/>
          </p:nvSpPr>
          <p:spPr>
            <a:xfrm>
              <a:off x="838200" y="1649524"/>
              <a:ext cx="10818368" cy="831091"/>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dirty="0">
                  <a:solidFill>
                    <a:schemeClr val="bg1"/>
                  </a:solidFill>
                </a:rPr>
                <a:t>Additional functionality will be released soon to allow users to pass their Synapse Personal Access Token (PAT) through </a:t>
              </a:r>
              <a:r>
                <a:rPr lang="en-US" sz="2000" b="1" dirty="0" err="1">
                  <a:solidFill>
                    <a:schemeClr val="bg1"/>
                  </a:solidFill>
                  <a:latin typeface="Consolas" panose="020B0609020204030204" pitchFamily="49" charset="0"/>
                </a:rPr>
                <a:t>set_synapse_credentials</a:t>
              </a:r>
              <a:r>
                <a:rPr lang="en-US" sz="2000" b="1" dirty="0">
                  <a:solidFill>
                    <a:schemeClr val="bg1"/>
                  </a:solidFill>
                  <a:latin typeface="Consolas" panose="020B0609020204030204" pitchFamily="49" charset="0"/>
                </a:rPr>
                <a:t>()</a:t>
              </a:r>
              <a:r>
                <a:rPr lang="en-US" sz="2000" dirty="0">
                  <a:solidFill>
                    <a:schemeClr val="bg1"/>
                  </a:solidFill>
                </a:rPr>
                <a:t>:</a:t>
              </a:r>
            </a:p>
          </p:txBody>
        </p:sp>
        <p:sp>
          <p:nvSpPr>
            <p:cNvPr id="9" name="Freeform: Shape 8">
              <a:extLst>
                <a:ext uri="{FF2B5EF4-FFF2-40B4-BE49-F238E27FC236}">
                  <a16:creationId xmlns:a16="http://schemas.microsoft.com/office/drawing/2014/main" id="{604844DF-EB0D-D24C-B2D2-B6F223FA9407}"/>
                </a:ext>
              </a:extLst>
            </p:cNvPr>
            <p:cNvSpPr/>
            <p:nvPr/>
          </p:nvSpPr>
          <p:spPr>
            <a:xfrm>
              <a:off x="838200" y="2439050"/>
              <a:ext cx="10818368" cy="831091"/>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ctr" anchorCtr="0">
              <a:noAutofit/>
            </a:bodyPr>
            <a:lstStyle/>
            <a:p>
              <a:pPr marL="685783" lvl="2" indent="-228594" defTabSz="888978">
                <a:lnSpc>
                  <a:spcPct val="90000"/>
                </a:lnSpc>
                <a:spcBef>
                  <a:spcPct val="0"/>
                </a:spcBef>
                <a:spcAft>
                  <a:spcPct val="20000"/>
                </a:spcAft>
              </a:pPr>
              <a:endParaRPr lang="en-US" sz="2000" dirty="0"/>
            </a:p>
            <a:p>
              <a:pPr marL="685783" lvl="2" indent="-228594" defTabSz="888978">
                <a:lnSpc>
                  <a:spcPct val="90000"/>
                </a:lnSpc>
                <a:spcBef>
                  <a:spcPct val="0"/>
                </a:spcBef>
                <a:spcAft>
                  <a:spcPct val="20000"/>
                </a:spcAft>
              </a:pPr>
              <a:r>
                <a:rPr lang="en-US" altLang="en-US" sz="2000" dirty="0" err="1">
                  <a:solidFill>
                    <a:schemeClr val="accent1"/>
                  </a:solidFill>
                  <a:latin typeface="Consolas" panose="020B0609020204030204" pitchFamily="49" charset="0"/>
                  <a:cs typeface="Courier New" panose="02070309020205020404" pitchFamily="49" charset="0"/>
                </a:rPr>
                <a:t>set_synapse_credentials</a:t>
              </a:r>
              <a:r>
                <a:rPr lang="en-US" altLang="en-US" sz="2000" dirty="0">
                  <a:solidFill>
                    <a:schemeClr val="accent1"/>
                  </a:solidFill>
                  <a:latin typeface="Consolas" panose="020B0609020204030204" pitchFamily="49" charset="0"/>
                  <a:cs typeface="Courier New" panose="02070309020205020404" pitchFamily="49" charset="0"/>
                </a:rPr>
                <a:t>(pat = ‘</a:t>
              </a:r>
              <a:r>
                <a:rPr lang="en-US" altLang="en-US" sz="2000" dirty="0" err="1">
                  <a:solidFill>
                    <a:schemeClr val="accent1"/>
                  </a:solidFill>
                  <a:latin typeface="Consolas" panose="020B0609020204030204" pitchFamily="49" charset="0"/>
                  <a:cs typeface="Courier New" panose="02070309020205020404" pitchFamily="49" charset="0"/>
                </a:rPr>
                <a:t>your_pat</a:t>
              </a:r>
              <a:r>
                <a:rPr lang="en-US" altLang="en-US" sz="2000" dirty="0">
                  <a:solidFill>
                    <a:schemeClr val="accent1"/>
                  </a:solidFill>
                  <a:latin typeface="Consolas" panose="020B0609020204030204" pitchFamily="49" charset="0"/>
                  <a:cs typeface="Courier New" panose="02070309020205020404" pitchFamily="49" charset="0"/>
                </a:rPr>
                <a:t>’)</a:t>
              </a:r>
              <a:endParaRPr lang="en-US" sz="2000" dirty="0"/>
            </a:p>
            <a:p>
              <a:pPr marL="457189" lvl="2" indent="-228594" defTabSz="888978">
                <a:lnSpc>
                  <a:spcPct val="90000"/>
                </a:lnSpc>
                <a:spcBef>
                  <a:spcPct val="0"/>
                </a:spcBef>
                <a:spcAft>
                  <a:spcPct val="20000"/>
                </a:spcAft>
              </a:pPr>
              <a:endParaRPr lang="en-US" sz="2000" dirty="0"/>
            </a:p>
          </p:txBody>
        </p:sp>
      </p:grpSp>
    </p:spTree>
    <p:custDataLst>
      <p:tags r:id="rId1"/>
    </p:custDataLst>
    <p:extLst>
      <p:ext uri="{BB962C8B-B14F-4D97-AF65-F5344CB8AC3E}">
        <p14:creationId xmlns:p14="http://schemas.microsoft.com/office/powerpoint/2010/main" val="306046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dirty="0"/>
              <a:t>Helper function that returns a table of GENIE BPC data releases that are currently available</a:t>
            </a:r>
          </a:p>
          <a:p>
            <a:r>
              <a:rPr lang="en-US" sz="2400" dirty="0" err="1">
                <a:latin typeface="Consolas"/>
              </a:rPr>
              <a:t>synapse_version</a:t>
            </a:r>
            <a:r>
              <a:rPr lang="en-US" sz="2400" dirty="0">
                <a:latin typeface="Consolas"/>
              </a:rPr>
              <a:t>()</a:t>
            </a:r>
            <a:r>
              <a:rPr lang="en-US" sz="2400" dirty="0"/>
              <a:t> has one input: </a:t>
            </a:r>
            <a:r>
              <a:rPr lang="en-US" sz="2400" dirty="0" err="1"/>
              <a:t>most_recent</a:t>
            </a:r>
            <a:r>
              <a:rPr lang="en-US" sz="2400" dirty="0"/>
              <a:t> = TRUE/FALSE</a:t>
            </a:r>
            <a:endParaRPr lang="en-US" sz="1800" dirty="0"/>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TRUE)</a:t>
            </a:r>
            <a:r>
              <a:rPr lang="en-US" sz="1800" dirty="0"/>
              <a:t> will return a table with each cancer cohort and its latest data release version</a:t>
            </a:r>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FALSE)</a:t>
            </a:r>
            <a:r>
              <a:rPr lang="en-US" sz="1800" dirty="0"/>
              <a:t> will return a table with all cancer cohorts and data releases available </a:t>
            </a:r>
          </a:p>
          <a:p>
            <a:endParaRPr lang="en-US" dirty="0">
              <a:cs typeface="Calibri"/>
            </a:endParaRPr>
          </a:p>
          <a:p>
            <a:endParaRPr lang="en-US" dirty="0"/>
          </a:p>
          <a:p>
            <a:endParaRPr lang="en-US" dirty="0"/>
          </a:p>
        </p:txBody>
      </p:sp>
      <p:sp>
        <p:nvSpPr>
          <p:cNvPr id="5" name="Slide Number Placeholder 4">
            <a:extLst>
              <a:ext uri="{FF2B5EF4-FFF2-40B4-BE49-F238E27FC236}">
                <a16:creationId xmlns:a16="http://schemas.microsoft.com/office/drawing/2014/main" id="{39E879B3-0603-455F-B348-CE4DC0FFCA9C}"/>
              </a:ext>
            </a:extLst>
          </p:cNvPr>
          <p:cNvSpPr>
            <a:spLocks noGrp="1"/>
          </p:cNvSpPr>
          <p:nvPr>
            <p:ph type="sldNum" sz="quarter" idx="12"/>
            <p:custDataLst>
              <p:tags r:id="rId4"/>
            </p:custDataLst>
          </p:nvPr>
        </p:nvSpPr>
        <p:spPr/>
        <p:txBody>
          <a:bodyPr/>
          <a:lstStyle/>
          <a:p>
            <a:r>
              <a:rPr lang="en-US"/>
              <a:t>13</a:t>
            </a:r>
          </a:p>
        </p:txBody>
      </p:sp>
    </p:spTree>
    <p:custDataLst>
      <p:tags r:id="rId1"/>
    </p:custDataLst>
    <p:extLst>
      <p:ext uri="{BB962C8B-B14F-4D97-AF65-F5344CB8AC3E}">
        <p14:creationId xmlns:p14="http://schemas.microsoft.com/office/powerpoint/2010/main" val="56347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dirty="0"/>
              <a:t>Helper function that returns a table of GENIE BPC data releases that are currently available</a:t>
            </a:r>
          </a:p>
          <a:p>
            <a:r>
              <a:rPr lang="en-US" sz="2400" dirty="0" err="1">
                <a:latin typeface="Consolas"/>
              </a:rPr>
              <a:t>synapse_version</a:t>
            </a:r>
            <a:r>
              <a:rPr lang="en-US" sz="2400" dirty="0">
                <a:latin typeface="Consolas"/>
              </a:rPr>
              <a:t>()</a:t>
            </a:r>
            <a:r>
              <a:rPr lang="en-US" sz="2400" dirty="0"/>
              <a:t> has one input: </a:t>
            </a:r>
            <a:r>
              <a:rPr lang="en-US" sz="2400" dirty="0" err="1"/>
              <a:t>most_recent</a:t>
            </a:r>
            <a:r>
              <a:rPr lang="en-US" sz="2400" dirty="0"/>
              <a:t> = TRUE/FALSE</a:t>
            </a:r>
            <a:endParaRPr lang="en-US" sz="1800" dirty="0"/>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TRUE)</a:t>
            </a:r>
            <a:r>
              <a:rPr lang="en-US" sz="1800" dirty="0"/>
              <a:t> will return a table with each cancer cohort and its latest data release version</a:t>
            </a:r>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FALSE)</a:t>
            </a:r>
            <a:r>
              <a:rPr lang="en-US" sz="1800" dirty="0"/>
              <a:t> will return a table with all cancer cohorts and data releases available </a:t>
            </a:r>
          </a:p>
          <a:p>
            <a:endParaRPr lang="en-US" dirty="0">
              <a:cs typeface="Calibri"/>
            </a:endParaRPr>
          </a:p>
          <a:p>
            <a:endParaRPr lang="en-US" dirty="0"/>
          </a:p>
          <a:p>
            <a:endParaRPr lang="en-US" dirty="0"/>
          </a:p>
        </p:txBody>
      </p:sp>
      <p:sp>
        <p:nvSpPr>
          <p:cNvPr id="5" name="Slide Number Placeholder 4">
            <a:extLst>
              <a:ext uri="{FF2B5EF4-FFF2-40B4-BE49-F238E27FC236}">
                <a16:creationId xmlns:a16="http://schemas.microsoft.com/office/drawing/2014/main" id="{39E879B3-0603-455F-B348-CE4DC0FFCA9C}"/>
              </a:ext>
            </a:extLst>
          </p:cNvPr>
          <p:cNvSpPr>
            <a:spLocks noGrp="1"/>
          </p:cNvSpPr>
          <p:nvPr>
            <p:ph type="sldNum" sz="quarter" idx="12"/>
            <p:custDataLst>
              <p:tags r:id="rId4"/>
            </p:custDataLst>
          </p:nvPr>
        </p:nvSpPr>
        <p:spPr/>
        <p:txBody>
          <a:bodyPr/>
          <a:lstStyle/>
          <a:p>
            <a:r>
              <a:rPr lang="en-US"/>
              <a:t>13</a:t>
            </a:r>
          </a:p>
        </p:txBody>
      </p:sp>
      <p:graphicFrame>
        <p:nvGraphicFramePr>
          <p:cNvPr id="6" name="Table 6">
            <a:extLst>
              <a:ext uri="{FF2B5EF4-FFF2-40B4-BE49-F238E27FC236}">
                <a16:creationId xmlns:a16="http://schemas.microsoft.com/office/drawing/2014/main" id="{349DFAA6-385D-445B-832D-B22F5B9AE12A}"/>
              </a:ext>
            </a:extLst>
          </p:cNvPr>
          <p:cNvGraphicFramePr>
            <a:graphicFrameLocks noGrp="1"/>
          </p:cNvGraphicFramePr>
          <p:nvPr>
            <p:custDataLst>
              <p:tags r:id="rId5"/>
            </p:custDataLst>
            <p:extLst>
              <p:ext uri="{D42A27DB-BD31-4B8C-83A1-F6EECF244321}">
                <p14:modId xmlns:p14="http://schemas.microsoft.com/office/powerpoint/2010/main" val="188695518"/>
              </p:ext>
            </p:extLst>
          </p:nvPr>
        </p:nvGraphicFramePr>
        <p:xfrm>
          <a:off x="1471927" y="4118193"/>
          <a:ext cx="9323564" cy="2710287"/>
        </p:xfrm>
        <a:graphic>
          <a:graphicData uri="http://schemas.openxmlformats.org/drawingml/2006/table">
            <a:tbl>
              <a:tblPr firstRow="1" bandRow="1">
                <a:tableStyleId>{5C22544A-7EE6-4342-B048-85BDC9FD1C3A}</a:tableStyleId>
              </a:tblPr>
              <a:tblGrid>
                <a:gridCol w="2330891">
                  <a:extLst>
                    <a:ext uri="{9D8B030D-6E8A-4147-A177-3AD203B41FA5}">
                      <a16:colId xmlns:a16="http://schemas.microsoft.com/office/drawing/2014/main" val="3745367292"/>
                    </a:ext>
                  </a:extLst>
                </a:gridCol>
                <a:gridCol w="2330891">
                  <a:extLst>
                    <a:ext uri="{9D8B030D-6E8A-4147-A177-3AD203B41FA5}">
                      <a16:colId xmlns:a16="http://schemas.microsoft.com/office/drawing/2014/main" val="262349725"/>
                    </a:ext>
                  </a:extLst>
                </a:gridCol>
                <a:gridCol w="2330891">
                  <a:extLst>
                    <a:ext uri="{9D8B030D-6E8A-4147-A177-3AD203B41FA5}">
                      <a16:colId xmlns:a16="http://schemas.microsoft.com/office/drawing/2014/main" val="1497938126"/>
                    </a:ext>
                  </a:extLst>
                </a:gridCol>
                <a:gridCol w="2330891">
                  <a:extLst>
                    <a:ext uri="{9D8B030D-6E8A-4147-A177-3AD203B41FA5}">
                      <a16:colId xmlns:a16="http://schemas.microsoft.com/office/drawing/2014/main" val="1079523400"/>
                    </a:ext>
                  </a:extLst>
                </a:gridCol>
              </a:tblGrid>
              <a:tr h="301143">
                <a:tc>
                  <a:txBody>
                    <a:bodyPr/>
                    <a:lstStyle/>
                    <a:p>
                      <a:pPr marL="63500" marR="63500" lvl="0" algn="ctr">
                        <a:spcBef>
                          <a:spcPts val="500"/>
                        </a:spcBef>
                        <a:spcAft>
                          <a:spcPts val="500"/>
                        </a:spcAft>
                        <a:buNone/>
                      </a:pPr>
                      <a:r>
                        <a:rPr lang="en-US" sz="1300" dirty="0">
                          <a:effectLst/>
                          <a:latin typeface="+mn-lt"/>
                        </a:rPr>
                        <a:t>cohort</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rPr>
                        <a:t>version</a:t>
                      </a:r>
                      <a:endParaRPr lang="en-US" sz="130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ea typeface="Cambria"/>
                          <a:cs typeface="Times New Roman"/>
                        </a:rPr>
                        <a:t>release_date</a:t>
                      </a:r>
                    </a:p>
                  </a:txBody>
                  <a:tcPr marL="178191" marR="178191" marT="23461" marB="23461" anchor="ctr"/>
                </a:tc>
                <a:tc>
                  <a:txBody>
                    <a:bodyPr/>
                    <a:lstStyle/>
                    <a:p>
                      <a:pPr marL="63500" marR="63500" lvl="0" algn="ctr">
                        <a:spcBef>
                          <a:spcPts val="500"/>
                        </a:spcBef>
                        <a:spcAft>
                          <a:spcPts val="500"/>
                        </a:spcAft>
                        <a:buNone/>
                      </a:pPr>
                      <a:r>
                        <a:rPr lang="en-US" sz="1300">
                          <a:effectLst/>
                          <a:latin typeface="+mn-lt"/>
                        </a:rPr>
                        <a:t>all_versions</a:t>
                      </a:r>
                      <a:endParaRPr lang="en-US" sz="1300">
                        <a:effectLst/>
                        <a:latin typeface="+mn-lt"/>
                        <a:ea typeface="Cambria"/>
                        <a:cs typeface="Times New Roman"/>
                      </a:endParaRPr>
                    </a:p>
                  </a:txBody>
                  <a:tcPr marL="178191" marR="178191" marT="23461" marB="23461" anchor="ctr"/>
                </a:tc>
                <a:extLst>
                  <a:ext uri="{0D108BD9-81ED-4DB2-BD59-A6C34878D82A}">
                    <a16:rowId xmlns:a16="http://schemas.microsoft.com/office/drawing/2014/main" val="733562018"/>
                  </a:ext>
                </a:extLst>
              </a:tr>
              <a:tr h="301143">
                <a:tc>
                  <a:txBody>
                    <a:bodyPr/>
                    <a:lstStyle/>
                    <a:p>
                      <a:pPr marL="63500" marR="63500" lvl="0" algn="ctr">
                        <a:spcBef>
                          <a:spcPts val="500"/>
                        </a:spcBef>
                        <a:spcAft>
                          <a:spcPts val="500"/>
                        </a:spcAft>
                        <a:buNone/>
                      </a:pPr>
                      <a:r>
                        <a:rPr lang="en-US" sz="1300" dirty="0">
                          <a:effectLst/>
                          <a:latin typeface="+mn-lt"/>
                          <a:ea typeface="Cambria"/>
                          <a:cs typeface="Times New Roman"/>
                        </a:rPr>
                        <a:t>BLADDER</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v1.1-consortium</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November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2780752632"/>
                  </a:ext>
                </a:extLst>
              </a:tr>
              <a:tr h="301143">
                <a:tc>
                  <a:txBody>
                    <a:bodyPr/>
                    <a:lstStyle/>
                    <a:p>
                      <a:pPr marL="63500" marR="63500" lvl="0" algn="ctr">
                        <a:spcBef>
                          <a:spcPts val="500"/>
                        </a:spcBef>
                        <a:spcAft>
                          <a:spcPts val="500"/>
                        </a:spcAft>
                        <a:buNone/>
                      </a:pPr>
                      <a:r>
                        <a:rPr lang="en-US" sz="1300" dirty="0" err="1">
                          <a:effectLst/>
                          <a:latin typeface="+mn-lt"/>
                          <a:ea typeface="Cambria"/>
                          <a:cs typeface="Times New Roman"/>
                        </a:rPr>
                        <a:t>BrCa</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v1.2-consortium</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October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2284161339"/>
                  </a:ext>
                </a:extLst>
              </a:tr>
              <a:tr h="301143">
                <a:tc>
                  <a:txBody>
                    <a:bodyPr/>
                    <a:lstStyle/>
                    <a:p>
                      <a:pPr marL="63500" marR="63500" lvl="0" algn="ctr">
                        <a:spcBef>
                          <a:spcPts val="500"/>
                        </a:spcBef>
                        <a:spcAft>
                          <a:spcPts val="500"/>
                        </a:spcAft>
                        <a:buNone/>
                      </a:pPr>
                      <a:r>
                        <a:rPr lang="en-US" sz="1300" dirty="0">
                          <a:effectLst/>
                          <a:latin typeface="+mn-lt"/>
                        </a:rPr>
                        <a:t>CRC</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rPr>
                        <a:t>v1.2-consortium</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ea typeface="Cambria"/>
                          <a:cs typeface="Times New Roman"/>
                        </a:rPr>
                        <a:t>August 2021</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3875467679"/>
                  </a:ext>
                </a:extLst>
              </a:tr>
              <a:tr h="301143">
                <a:tc>
                  <a:txBody>
                    <a:bodyPr/>
                    <a:lstStyle/>
                    <a:p>
                      <a:pPr marL="63500" marR="63500" lvl="0" algn="ctr">
                        <a:spcBef>
                          <a:spcPts val="500"/>
                        </a:spcBef>
                        <a:spcAft>
                          <a:spcPts val="500"/>
                        </a:spcAft>
                        <a:buNone/>
                      </a:pPr>
                      <a:r>
                        <a:rPr lang="en-US" sz="1300" dirty="0">
                          <a:effectLst/>
                          <a:latin typeface="+mn-lt"/>
                          <a:ea typeface="Cambria"/>
                          <a:cs typeface="Times New Roman"/>
                        </a:rPr>
                        <a:t>CRC</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v2.0-public</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October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1373250763"/>
                  </a:ext>
                </a:extLst>
              </a:tr>
              <a:tr h="301143">
                <a:tc>
                  <a:txBody>
                    <a:bodyPr/>
                    <a:lstStyle/>
                    <a:p>
                      <a:pPr marL="63500" lvl="0" algn="ctr">
                        <a:spcBef>
                          <a:spcPts val="500"/>
                        </a:spcBef>
                        <a:spcAft>
                          <a:spcPts val="500"/>
                        </a:spcAft>
                        <a:buNone/>
                      </a:pPr>
                      <a:r>
                        <a:rPr lang="en-US" sz="1300" dirty="0">
                          <a:effectLst/>
                          <a:latin typeface="+mn-lt"/>
                        </a:rPr>
                        <a:t>NSCLC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effectLst/>
                          <a:latin typeface="+mn-lt"/>
                        </a:rPr>
                        <a:t>v2.1-consortium</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latin typeface="+mn-lt"/>
                        </a:rPr>
                        <a:t>August 2021</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1799056513"/>
                  </a:ext>
                </a:extLst>
              </a:tr>
              <a:tr h="301143">
                <a:tc>
                  <a:txBody>
                    <a:bodyPr/>
                    <a:lstStyle/>
                    <a:p>
                      <a:pPr marL="63500" lvl="0" algn="ctr">
                        <a:spcBef>
                          <a:spcPts val="500"/>
                        </a:spcBef>
                        <a:spcAft>
                          <a:spcPts val="500"/>
                        </a:spcAft>
                        <a:buNone/>
                      </a:pPr>
                      <a:r>
                        <a:rPr lang="en-US" sz="1300" dirty="0">
                          <a:effectLst/>
                          <a:latin typeface="+mn-lt"/>
                        </a:rPr>
                        <a:t>NSCLC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effectLst/>
                          <a:latin typeface="+mn-lt"/>
                        </a:rPr>
                        <a:t>v2.0-public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latin typeface="+mn-lt"/>
                        </a:rPr>
                        <a:t>May 2022</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1563773954"/>
                  </a:ext>
                </a:extLst>
              </a:tr>
              <a:tr h="301143">
                <a:tc>
                  <a:txBody>
                    <a:bodyPr/>
                    <a:lstStyle/>
                    <a:p>
                      <a:pPr marL="63500" lvl="0" algn="ctr">
                        <a:spcBef>
                          <a:spcPts val="500"/>
                        </a:spcBef>
                        <a:spcAft>
                          <a:spcPts val="500"/>
                        </a:spcAft>
                        <a:buNone/>
                      </a:pPr>
                      <a:r>
                        <a:rPr lang="en-US" sz="1300" dirty="0">
                          <a:latin typeface="+mn-lt"/>
                        </a:rPr>
                        <a:t>PANC</a:t>
                      </a:r>
                    </a:p>
                  </a:txBody>
                  <a:tcPr marL="178191" marR="178191" marT="23461" marB="23461" anchor="ctr"/>
                </a:tc>
                <a:tc>
                  <a:txBody>
                    <a:bodyPr/>
                    <a:lstStyle/>
                    <a:p>
                      <a:pPr marL="63500" marR="0" lvl="0" indent="0" algn="ctr" defTabSz="914377" rtl="0" eaLnBrk="1" fontAlgn="auto" latinLnBrk="0" hangingPunct="1">
                        <a:lnSpc>
                          <a:spcPct val="100000"/>
                        </a:lnSpc>
                        <a:spcBef>
                          <a:spcPts val="500"/>
                        </a:spcBef>
                        <a:spcAft>
                          <a:spcPts val="500"/>
                        </a:spcAft>
                        <a:buClrTx/>
                        <a:buSzTx/>
                        <a:buFontTx/>
                        <a:buNone/>
                        <a:tabLst/>
                        <a:defRPr/>
                      </a:pPr>
                      <a:r>
                        <a:rPr lang="en-US" sz="1300" dirty="0">
                          <a:latin typeface="+mn-lt"/>
                        </a:rPr>
                        <a:t>v1.2-consortium</a:t>
                      </a:r>
                    </a:p>
                  </a:txBody>
                  <a:tcPr marL="178191" marR="178191" marT="23461" marB="23461" anchor="ctr"/>
                </a:tc>
                <a:tc>
                  <a:txBody>
                    <a:bodyPr/>
                    <a:lstStyle/>
                    <a:p>
                      <a:pPr marL="63500" lvl="0" algn="ctr">
                        <a:spcBef>
                          <a:spcPts val="500"/>
                        </a:spcBef>
                        <a:spcAft>
                          <a:spcPts val="500"/>
                        </a:spcAft>
                        <a:buNone/>
                      </a:pPr>
                      <a:r>
                        <a:rPr lang="en-US" sz="1300" dirty="0">
                          <a:latin typeface="+mn-lt"/>
                        </a:rPr>
                        <a:t>January 2023</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721247056"/>
                  </a:ext>
                </a:extLst>
              </a:tr>
              <a:tr h="301143">
                <a:tc>
                  <a:txBody>
                    <a:bodyPr/>
                    <a:lstStyle/>
                    <a:p>
                      <a:pPr marL="63500" lvl="0" algn="ctr">
                        <a:spcBef>
                          <a:spcPts val="500"/>
                        </a:spcBef>
                        <a:spcAft>
                          <a:spcPts val="500"/>
                        </a:spcAft>
                        <a:buNone/>
                      </a:pPr>
                      <a:r>
                        <a:rPr lang="en-US" sz="1300" dirty="0">
                          <a:latin typeface="+mn-lt"/>
                        </a:rPr>
                        <a:t>Prostate</a:t>
                      </a:r>
                    </a:p>
                  </a:txBody>
                  <a:tcPr marL="178191" marR="178191" marT="23461" marB="23461" anchor="ctr"/>
                </a:tc>
                <a:tc>
                  <a:txBody>
                    <a:bodyPr/>
                    <a:lstStyle/>
                    <a:p>
                      <a:pPr marL="63500" lvl="0" algn="ctr">
                        <a:spcBef>
                          <a:spcPts val="500"/>
                        </a:spcBef>
                        <a:spcAft>
                          <a:spcPts val="500"/>
                        </a:spcAft>
                        <a:buNone/>
                      </a:pPr>
                      <a:r>
                        <a:rPr lang="en-US" sz="1300" dirty="0">
                          <a:latin typeface="+mn-lt"/>
                        </a:rPr>
                        <a:t>v1.2-consortium</a:t>
                      </a:r>
                    </a:p>
                  </a:txBody>
                  <a:tcPr marL="178191" marR="178191" marT="23461" marB="23461" anchor="ctr"/>
                </a:tc>
                <a:tc>
                  <a:txBody>
                    <a:bodyPr/>
                    <a:lstStyle/>
                    <a:p>
                      <a:pPr marL="63500" lvl="0" algn="ctr">
                        <a:spcBef>
                          <a:spcPts val="500"/>
                        </a:spcBef>
                        <a:spcAft>
                          <a:spcPts val="500"/>
                        </a:spcAft>
                        <a:buNone/>
                      </a:pPr>
                      <a:r>
                        <a:rPr lang="en-US" sz="1300" dirty="0">
                          <a:latin typeface="+mn-lt"/>
                        </a:rPr>
                        <a:t>January 2023</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3994462022"/>
                  </a:ext>
                </a:extLst>
              </a:tr>
            </a:tbl>
          </a:graphicData>
        </a:graphic>
      </p:graphicFrame>
      <p:sp>
        <p:nvSpPr>
          <p:cNvPr id="7" name="TextBox 6">
            <a:extLst>
              <a:ext uri="{FF2B5EF4-FFF2-40B4-BE49-F238E27FC236}">
                <a16:creationId xmlns:a16="http://schemas.microsoft.com/office/drawing/2014/main" id="{4CCB1D23-6215-47E9-93C9-C1F0DC69934D}"/>
              </a:ext>
            </a:extLst>
          </p:cNvPr>
          <p:cNvSpPr txBox="1"/>
          <p:nvPr>
            <p:custDataLst>
              <p:tags r:id="rId6"/>
            </p:custDataLst>
          </p:nvPr>
        </p:nvSpPr>
        <p:spPr>
          <a:xfrm>
            <a:off x="3842987" y="3803582"/>
            <a:ext cx="4581445" cy="369332"/>
          </a:xfrm>
          <a:prstGeom prst="rect">
            <a:avLst/>
          </a:prstGeom>
          <a:noFill/>
        </p:spPr>
        <p:txBody>
          <a:bodyPr wrap="square">
            <a:spAutoFit/>
          </a:bodyPr>
          <a:lstStyle/>
          <a:p>
            <a:r>
              <a:rPr lang="en-US" b="1" dirty="0" err="1">
                <a:latin typeface="Consolas"/>
              </a:rPr>
              <a:t>synapse_version</a:t>
            </a:r>
            <a:r>
              <a:rPr lang="en-US" b="1" dirty="0">
                <a:latin typeface="Consolas"/>
              </a:rPr>
              <a:t>(</a:t>
            </a:r>
            <a:r>
              <a:rPr lang="en-US" b="1" dirty="0" err="1">
                <a:latin typeface="Consolas"/>
              </a:rPr>
              <a:t>most_recent</a:t>
            </a:r>
            <a:r>
              <a:rPr lang="en-US" b="1" dirty="0">
                <a:latin typeface="Consolas"/>
              </a:rPr>
              <a:t> = TRUE)</a:t>
            </a:r>
            <a:endParaRPr lang="en-US" b="1" dirty="0"/>
          </a:p>
        </p:txBody>
      </p:sp>
    </p:spTree>
    <p:custDataLst>
      <p:tags r:id="rId1"/>
    </p:custDataLst>
    <p:extLst>
      <p:ext uri="{BB962C8B-B14F-4D97-AF65-F5344CB8AC3E}">
        <p14:creationId xmlns:p14="http://schemas.microsoft.com/office/powerpoint/2010/main" val="274313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68D7-55B3-4090-8992-8B3600588675}"/>
              </a:ext>
            </a:extLst>
          </p:cNvPr>
          <p:cNvSpPr>
            <a:spLocks noGrp="1"/>
          </p:cNvSpPr>
          <p:nvPr>
            <p:ph type="title"/>
          </p:nvPr>
        </p:nvSpPr>
        <p:spPr>
          <a:xfrm>
            <a:off x="838200" y="333594"/>
            <a:ext cx="10515600" cy="1325563"/>
          </a:xfrm>
        </p:spPr>
        <p:txBody>
          <a:bodyPr/>
          <a:lstStyle/>
          <a:p>
            <a:r>
              <a:rPr lang="en-US" b="1" err="1">
                <a:latin typeface="Consolas" panose="020B0609020204030204" pitchFamily="49" charset="0"/>
              </a:rPr>
              <a:t>pull_data_synapse</a:t>
            </a:r>
            <a:r>
              <a:rPr lang="en-US" b="1">
                <a:latin typeface="Consolas" panose="020B0609020204030204" pitchFamily="49" charset="0"/>
              </a:rPr>
              <a:t>()</a:t>
            </a:r>
          </a:p>
        </p:txBody>
      </p:sp>
      <p:sp>
        <p:nvSpPr>
          <p:cNvPr id="3" name="Content Placeholder 2">
            <a:extLst>
              <a:ext uri="{FF2B5EF4-FFF2-40B4-BE49-F238E27FC236}">
                <a16:creationId xmlns:a16="http://schemas.microsoft.com/office/drawing/2014/main" id="{A2B9798B-039D-442F-84AC-A1973F1B0757}"/>
              </a:ext>
            </a:extLst>
          </p:cNvPr>
          <p:cNvSpPr>
            <a:spLocks noGrp="1"/>
          </p:cNvSpPr>
          <p:nvPr>
            <p:ph idx="1"/>
          </p:nvPr>
        </p:nvSpPr>
        <p:spPr>
          <a:xfrm>
            <a:off x="838200" y="1594405"/>
            <a:ext cx="10515600" cy="4351338"/>
          </a:xfrm>
        </p:spPr>
        <p:txBody>
          <a:bodyPr vert="horz" lIns="91440" tIns="45720" rIns="91440" bIns="45720" rtlCol="0" anchor="t">
            <a:normAutofit/>
          </a:bodyPr>
          <a:lstStyle/>
          <a:p>
            <a:r>
              <a:rPr lang="en-US" sz="2400"/>
              <a:t>Pull GENIE BPC clinical and genomic data directly from Synapse into R</a:t>
            </a:r>
          </a:p>
          <a:p>
            <a:r>
              <a:rPr lang="en-US" sz="2400"/>
              <a:t>Can specify cancer type (`cohort`) and version of data (`version`)</a:t>
            </a:r>
            <a:endParaRPr lang="en-US" sz="2400">
              <a:cs typeface="Calibri"/>
            </a:endParaRPr>
          </a:p>
          <a:p>
            <a:pPr lvl="1"/>
            <a:r>
              <a:rPr lang="en-US" sz="2000"/>
              <a:t>Version of the data is updated periodically on Synapse with re-releases (new variables available, additional QA, etc.)</a:t>
            </a:r>
          </a:p>
          <a:p>
            <a:r>
              <a:rPr lang="en-US" sz="2400"/>
              <a:t>Returns a nested list of data frames for each cancer site for the accompanying version </a:t>
            </a:r>
          </a:p>
          <a:p>
            <a:pPr lvl="1"/>
            <a:endParaRPr lang="en-US" sz="2000"/>
          </a:p>
        </p:txBody>
      </p:sp>
      <p:sp>
        <p:nvSpPr>
          <p:cNvPr id="4" name="Slide Number Placeholder 3">
            <a:extLst>
              <a:ext uri="{FF2B5EF4-FFF2-40B4-BE49-F238E27FC236}">
                <a16:creationId xmlns:a16="http://schemas.microsoft.com/office/drawing/2014/main" id="{E0CCBEAA-4163-4CCA-8198-5CF3757B7FE1}"/>
              </a:ext>
            </a:extLst>
          </p:cNvPr>
          <p:cNvSpPr>
            <a:spLocks noGrp="1"/>
          </p:cNvSpPr>
          <p:nvPr>
            <p:ph type="sldNum" sz="quarter" idx="12"/>
          </p:nvPr>
        </p:nvSpPr>
        <p:spPr/>
        <p:txBody>
          <a:bodyPr/>
          <a:lstStyle/>
          <a:p>
            <a:r>
              <a:rPr lang="en-US"/>
              <a:t>14</a:t>
            </a:r>
          </a:p>
        </p:txBody>
      </p:sp>
      <p:graphicFrame>
        <p:nvGraphicFramePr>
          <p:cNvPr id="6" name="Table 4">
            <a:extLst>
              <a:ext uri="{FF2B5EF4-FFF2-40B4-BE49-F238E27FC236}">
                <a16:creationId xmlns:a16="http://schemas.microsoft.com/office/drawing/2014/main" id="{71EE937A-EFC2-4581-AC2A-D1E88EFABB5C}"/>
              </a:ext>
            </a:extLst>
          </p:cNvPr>
          <p:cNvGraphicFramePr>
            <a:graphicFrameLocks/>
          </p:cNvGraphicFramePr>
          <p:nvPr>
            <p:extLst>
              <p:ext uri="{D42A27DB-BD31-4B8C-83A1-F6EECF244321}">
                <p14:modId xmlns:p14="http://schemas.microsoft.com/office/powerpoint/2010/main" val="615916316"/>
              </p:ext>
            </p:extLst>
          </p:nvPr>
        </p:nvGraphicFramePr>
        <p:xfrm>
          <a:off x="1228399" y="3875137"/>
          <a:ext cx="9735205" cy="2237740"/>
        </p:xfrm>
        <a:graphic>
          <a:graphicData uri="http://schemas.openxmlformats.org/drawingml/2006/table">
            <a:tbl>
              <a:tblPr firstRow="1" bandRow="1">
                <a:tableStyleId>{5C22544A-7EE6-4342-B048-85BDC9FD1C3A}</a:tableStyleId>
              </a:tblPr>
              <a:tblGrid>
                <a:gridCol w="2724807">
                  <a:extLst>
                    <a:ext uri="{9D8B030D-6E8A-4147-A177-3AD203B41FA5}">
                      <a16:colId xmlns:a16="http://schemas.microsoft.com/office/drawing/2014/main" val="2241307548"/>
                    </a:ext>
                  </a:extLst>
                </a:gridCol>
                <a:gridCol w="3505199">
                  <a:extLst>
                    <a:ext uri="{9D8B030D-6E8A-4147-A177-3AD203B41FA5}">
                      <a16:colId xmlns:a16="http://schemas.microsoft.com/office/drawing/2014/main" val="992486358"/>
                    </a:ext>
                  </a:extLst>
                </a:gridCol>
                <a:gridCol w="3505199">
                  <a:extLst>
                    <a:ext uri="{9D8B030D-6E8A-4147-A177-3AD203B41FA5}">
                      <a16:colId xmlns:a16="http://schemas.microsoft.com/office/drawing/2014/main" val="3361751723"/>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956306282"/>
                  </a:ext>
                </a:extLst>
              </a:tr>
              <a:tr h="1325880">
                <a:tc>
                  <a:txBody>
                    <a:bodyPr/>
                    <a:lstStyle/>
                    <a:p>
                      <a:r>
                        <a:rPr lang="en-US" sz="1300">
                          <a:latin typeface="Consolas" panose="020B0609020204030204" pitchFamily="49" charset="0"/>
                        </a:rPr>
                        <a:t>cohort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GENIE BPC Project cancer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Currently, NSCLC and CRC are the only two publicly available datasets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NSCLC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CRC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BrCa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PANC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Prostate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BLADDER</a:t>
                      </a:r>
                    </a:p>
                  </a:txBody>
                  <a:tcPr/>
                </a:tc>
                <a:extLst>
                  <a:ext uri="{0D108BD9-81ED-4DB2-BD59-A6C34878D82A}">
                    <a16:rowId xmlns:a16="http://schemas.microsoft.com/office/drawing/2014/main" val="1252326002"/>
                  </a:ext>
                </a:extLst>
              </a:tr>
              <a:tr h="541020">
                <a:tc>
                  <a:txBody>
                    <a:bodyPr/>
                    <a:lstStyle/>
                    <a:p>
                      <a:r>
                        <a:rPr lang="en-US" sz="1300">
                          <a:latin typeface="Consolas" panose="020B0609020204030204" pitchFamily="49" charset="0"/>
                        </a:rPr>
                        <a:t>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Version of the data (e.g v1.1-consortium, v2.0-public)</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Values can be found in </a:t>
                      </a:r>
                      <a:r>
                        <a:rPr lang="en-US" sz="1600">
                          <a:latin typeface="Consolas" panose="020B0609020204030204" pitchFamily="49" charset="0"/>
                        </a:rPr>
                        <a:t>synapse_version()</a:t>
                      </a:r>
                      <a:endParaRPr lang="en-US" sz="1300">
                        <a:latin typeface="Consolas" panose="020B0609020204030204" pitchFamily="49" charset="0"/>
                      </a:endParaRPr>
                    </a:p>
                  </a:txBody>
                  <a:tcPr/>
                </a:tc>
                <a:extLst>
                  <a:ext uri="{0D108BD9-81ED-4DB2-BD59-A6C34878D82A}">
                    <a16:rowId xmlns:a16="http://schemas.microsoft.com/office/drawing/2014/main" val="1397122776"/>
                  </a:ext>
                </a:extLst>
              </a:tr>
            </a:tbl>
          </a:graphicData>
        </a:graphic>
      </p:graphicFrame>
    </p:spTree>
    <p:custDataLst>
      <p:tags r:id="rId1"/>
    </p:custDataLst>
    <p:extLst>
      <p:ext uri="{BB962C8B-B14F-4D97-AF65-F5344CB8AC3E}">
        <p14:creationId xmlns:p14="http://schemas.microsoft.com/office/powerpoint/2010/main" val="200161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SzPts val="100"/>
              <a:buNone/>
            </a:pPr>
            <a:r>
              <a:rPr lang="en-US" sz="1600">
                <a:solidFill>
                  <a:schemeClr val="tx1">
                    <a:alpha val="0"/>
                  </a:schemeClr>
                </a:solidFill>
                <a:latin typeface="Consolas"/>
              </a:rPr>
              <a:t>library(</a:t>
            </a:r>
            <a:r>
              <a:rPr lang="en-US" sz="1600" err="1">
                <a:solidFill>
                  <a:schemeClr val="tx1">
                    <a:alpha val="0"/>
                  </a:schemeClr>
                </a:solidFill>
                <a:latin typeface="Consolas"/>
              </a:rPr>
              <a:t>genieBPC</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5979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19431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025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7884-CBF5-4057-9327-C1C70E155E47}"/>
              </a:ext>
            </a:extLst>
          </p:cNvPr>
          <p:cNvSpPr>
            <a:spLocks noGrp="1"/>
          </p:cNvSpPr>
          <p:nvPr>
            <p:ph type="title"/>
          </p:nvPr>
        </p:nvSpPr>
        <p:spPr/>
        <p:txBody>
          <a:bodyPr/>
          <a:lstStyle/>
          <a:p>
            <a:r>
              <a:rPr lang="en-US"/>
              <a:t>Agenda</a:t>
            </a:r>
          </a:p>
        </p:txBody>
      </p:sp>
      <p:graphicFrame>
        <p:nvGraphicFramePr>
          <p:cNvPr id="5" name="Content Placeholder 4">
            <a:extLst>
              <a:ext uri="{FF2B5EF4-FFF2-40B4-BE49-F238E27FC236}">
                <a16:creationId xmlns:a16="http://schemas.microsoft.com/office/drawing/2014/main" id="{BABBA51D-D007-45A8-9739-5EEABC980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9FD500CF-D109-4B6E-A7FE-3D7AE9CBE5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a:t>
            </a:r>
          </a:p>
        </p:txBody>
      </p:sp>
    </p:spTree>
    <p:custDataLst>
      <p:tags r:id="rId1"/>
    </p:custDataLst>
    <p:extLst>
      <p:ext uri="{BB962C8B-B14F-4D97-AF65-F5344CB8AC3E}">
        <p14:creationId xmlns:p14="http://schemas.microsoft.com/office/powerpoint/2010/main" val="370450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7456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sp>
        <p:nvSpPr>
          <p:cNvPr id="10" name="TextBox 9">
            <a:extLst>
              <a:ext uri="{FF2B5EF4-FFF2-40B4-BE49-F238E27FC236}">
                <a16:creationId xmlns:a16="http://schemas.microsoft.com/office/drawing/2014/main" id="{547CA5AA-FF8F-4542-824A-B813AA3C6613}"/>
              </a:ext>
            </a:extLst>
          </p:cNvPr>
          <p:cNvSpPr txBox="1"/>
          <p:nvPr>
            <p:custDataLst>
              <p:tags r:id="rId9"/>
            </p:custDataLst>
          </p:nvPr>
        </p:nvSpPr>
        <p:spPr>
          <a:xfrm>
            <a:off x="1187670" y="3673479"/>
            <a:ext cx="6266231" cy="2062103"/>
          </a:xfrm>
          <a:prstGeom prst="rect">
            <a:avLst/>
          </a:prstGeom>
          <a:noFill/>
        </p:spPr>
        <p:txBody>
          <a:bodyPr rot="0" spcFirstLastPara="0" vertOverflow="overflow" horzOverflow="overflow" vert="horz" wrap="square" lIns="91440" tIns="45720" rIns="91440" bIns="45720" numCol="2" spcCol="0" rtlCol="0" fromWordArt="0" anchor="t" anchorCtr="0" forceAA="0" compatLnSpc="1">
            <a:prstTxWarp prst="textNoShape">
              <a:avLst/>
            </a:prstTxWarp>
            <a:spAutoFit/>
          </a:bodyPr>
          <a:lstStyle/>
          <a:p>
            <a:pPr marL="342891" indent="-342891">
              <a:buFont typeface="Arial" panose="020B0604020202020204" pitchFamily="34" charset="0"/>
              <a:buChar char="•"/>
            </a:pPr>
            <a:r>
              <a:rPr lang="en-US" sz="1600" err="1"/>
              <a:t>pt_char</a:t>
            </a:r>
            <a:endParaRPr lang="en-US" sz="1600"/>
          </a:p>
          <a:p>
            <a:pPr marL="342891" indent="-342891">
              <a:buFont typeface="Arial" panose="020B0604020202020204" pitchFamily="34" charset="0"/>
              <a:buChar char="•"/>
            </a:pPr>
            <a:r>
              <a:rPr lang="en-US" sz="1600" err="1"/>
              <a:t>ca_dx_index</a:t>
            </a:r>
            <a:endParaRPr lang="en-US" sz="1600"/>
          </a:p>
          <a:p>
            <a:pPr marL="342891" indent="-342891">
              <a:buFont typeface="Arial" panose="020B0604020202020204" pitchFamily="34" charset="0"/>
              <a:buChar char="•"/>
            </a:pPr>
            <a:r>
              <a:rPr lang="en-US" sz="1600" err="1"/>
              <a:t>ca_dx_non_index</a:t>
            </a:r>
            <a:endParaRPr lang="en-US" sz="1600"/>
          </a:p>
          <a:p>
            <a:pPr marL="342891" indent="-342891">
              <a:buFont typeface="Arial" panose="020B0604020202020204" pitchFamily="34" charset="0"/>
              <a:buChar char="•"/>
            </a:pPr>
            <a:r>
              <a:rPr lang="en-US" sz="1600" err="1"/>
              <a:t>ca_drugs</a:t>
            </a:r>
            <a:endParaRPr lang="en-US" sz="1600"/>
          </a:p>
          <a:p>
            <a:pPr marL="342891" indent="-342891">
              <a:buFont typeface="Arial" panose="020B0604020202020204" pitchFamily="34" charset="0"/>
              <a:buChar char="•"/>
            </a:pPr>
            <a:r>
              <a:rPr lang="en-US" sz="1600" err="1"/>
              <a:t>prissmm_pathology</a:t>
            </a:r>
            <a:endParaRPr lang="en-US" sz="1600"/>
          </a:p>
          <a:p>
            <a:pPr marL="342891" indent="-342891">
              <a:buFont typeface="Arial" panose="020B0604020202020204" pitchFamily="34" charset="0"/>
              <a:buChar char="•"/>
            </a:pPr>
            <a:r>
              <a:rPr lang="en-US" sz="1600" err="1"/>
              <a:t>prissmm_imaging</a:t>
            </a:r>
            <a:endParaRPr lang="en-US" sz="1600">
              <a:cs typeface="Calibri"/>
            </a:endParaRPr>
          </a:p>
          <a:p>
            <a:pPr marL="285744" indent="-285744">
              <a:buFont typeface="Arial"/>
              <a:buChar char="•"/>
            </a:pPr>
            <a:r>
              <a:rPr lang="en-US" sz="1600" err="1"/>
              <a:t>prissmm_md</a:t>
            </a:r>
            <a:endParaRPr lang="en-US" sz="1600">
              <a:cs typeface="Calibri"/>
            </a:endParaRPr>
          </a:p>
          <a:p>
            <a:pPr marL="285744" indent="-285744">
              <a:buFont typeface="Arial"/>
              <a:buChar char="•"/>
            </a:pPr>
            <a:r>
              <a:rPr lang="en-US" sz="1600" err="1"/>
              <a:t>cpt</a:t>
            </a:r>
            <a:endParaRPr lang="en-US" sz="1600"/>
          </a:p>
          <a:p>
            <a:pPr marL="285744" indent="-285744">
              <a:buFont typeface="Arial"/>
              <a:buChar char="•"/>
            </a:pPr>
            <a:r>
              <a:rPr lang="en-US" sz="1600" err="1"/>
              <a:t>mutations_extended</a:t>
            </a:r>
            <a:endParaRPr lang="en-US" sz="1600"/>
          </a:p>
          <a:p>
            <a:pPr marL="285744" indent="-285744">
              <a:buFont typeface="Arial"/>
              <a:buChar char="•"/>
            </a:pPr>
            <a:r>
              <a:rPr lang="en-US" sz="1600" err="1"/>
              <a:t>cna</a:t>
            </a:r>
            <a:endParaRPr lang="en-US" sz="1600">
              <a:cs typeface="Calibri"/>
            </a:endParaRPr>
          </a:p>
          <a:p>
            <a:pPr marL="285744" indent="-285744">
              <a:buFont typeface="Arial"/>
              <a:buChar char="•"/>
            </a:pPr>
            <a:r>
              <a:rPr lang="en-US" sz="1600"/>
              <a:t>fusions</a:t>
            </a:r>
            <a:endParaRPr lang="en-US" sz="1600">
              <a:cs typeface="Calibri"/>
            </a:endParaRPr>
          </a:p>
        </p:txBody>
      </p:sp>
      <p:sp>
        <p:nvSpPr>
          <p:cNvPr id="12" name="TextBox 11">
            <a:extLst>
              <a:ext uri="{FF2B5EF4-FFF2-40B4-BE49-F238E27FC236}">
                <a16:creationId xmlns:a16="http://schemas.microsoft.com/office/drawing/2014/main" id="{7AA8346C-52EE-4A91-908B-2C23255B96E9}"/>
              </a:ext>
            </a:extLst>
          </p:cNvPr>
          <p:cNvSpPr txBox="1"/>
          <p:nvPr>
            <p:custDataLst>
              <p:tags r:id="rId10"/>
            </p:custDataLst>
          </p:nvPr>
        </p:nvSpPr>
        <p:spPr>
          <a:xfrm>
            <a:off x="566927" y="3322414"/>
            <a:ext cx="9827803" cy="338554"/>
          </a:xfrm>
          <a:prstGeom prst="rect">
            <a:avLst/>
          </a:prstGeom>
          <a:noFill/>
        </p:spPr>
        <p:txBody>
          <a:bodyPr wrap="square">
            <a:spAutoFit/>
          </a:bodyPr>
          <a:lstStyle/>
          <a:p>
            <a:r>
              <a:rPr lang="en-US" sz="1600"/>
              <a:t>Calling </a:t>
            </a:r>
            <a:r>
              <a:rPr lang="en-US" sz="1600" b="1">
                <a:latin typeface="Consolas"/>
              </a:rPr>
              <a:t>nsclc_synapse_data$NSCLC_v2.0</a:t>
            </a:r>
            <a:r>
              <a:rPr lang="en-US" sz="1600" b="1"/>
              <a:t> </a:t>
            </a:r>
            <a:r>
              <a:rPr lang="en-US" sz="1600">
                <a:cs typeface="Calibri"/>
              </a:rPr>
              <a:t>returns a list of datasets in </a:t>
            </a:r>
            <a:r>
              <a:rPr lang="en-US" sz="1600" err="1">
                <a:latin typeface="Consolas"/>
              </a:rPr>
              <a:t>nsclc_synapse_data</a:t>
            </a:r>
            <a:r>
              <a:rPr lang="en-US" sz="1600">
                <a:latin typeface="Consolas"/>
              </a:rPr>
              <a:t>:</a:t>
            </a:r>
            <a:r>
              <a:rPr lang="en-US" sz="1600"/>
              <a:t> </a:t>
            </a:r>
            <a:endParaRPr lang="en-US" sz="1600">
              <a:cs typeface="Calibri"/>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11"/>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9587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C58915A1-EE4E-4E2D-9E1B-CC948440A337}"/>
              </a:ext>
            </a:extLst>
          </p:cNvPr>
          <p:cNvSpPr>
            <a:spLocks noGrp="1"/>
          </p:cNvSpPr>
          <p:nvPr>
            <p:ph type="sldNum" sz="quarter" idx="12"/>
          </p:nvPr>
        </p:nvSpPr>
        <p:spPr/>
        <p:txBody>
          <a:bodyPr/>
          <a:lstStyle/>
          <a:p>
            <a:r>
              <a:rPr lang="en-US"/>
              <a:t>16</a:t>
            </a:r>
          </a:p>
        </p:txBody>
      </p:sp>
    </p:spTree>
    <p:custDataLst>
      <p:tags r:id="rId1"/>
    </p:custDataLst>
    <p:extLst>
      <p:ext uri="{BB962C8B-B14F-4D97-AF65-F5344CB8AC3E}">
        <p14:creationId xmlns:p14="http://schemas.microsoft.com/office/powerpoint/2010/main" val="2076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7C5-CE6C-4830-90BF-4491B9267ED1}"/>
              </a:ext>
            </a:extLst>
          </p:cNvPr>
          <p:cNvSpPr>
            <a:spLocks noGrp="1"/>
          </p:cNvSpPr>
          <p:nvPr>
            <p:ph type="title"/>
          </p:nvPr>
        </p:nvSpPr>
        <p:spPr/>
        <p:txBody>
          <a:bodyPr/>
          <a:lstStyle/>
          <a:p>
            <a:r>
              <a:rPr lang="en-US" b="1">
                <a:latin typeface="Consolas" panose="020B0609020204030204" pitchFamily="49" charset="0"/>
              </a:rPr>
              <a:t>create_analytic_cohort()</a:t>
            </a:r>
          </a:p>
        </p:txBody>
      </p:sp>
      <p:graphicFrame>
        <p:nvGraphicFramePr>
          <p:cNvPr id="20" name="Content Placeholder 2">
            <a:extLst>
              <a:ext uri="{FF2B5EF4-FFF2-40B4-BE49-F238E27FC236}">
                <a16:creationId xmlns:a16="http://schemas.microsoft.com/office/drawing/2014/main" id="{D1EE8F1B-ED66-1F43-C67A-3BEBFBF4266D}"/>
              </a:ext>
            </a:extLst>
          </p:cNvPr>
          <p:cNvGraphicFramePr>
            <a:graphicFrameLocks noGrp="1"/>
          </p:cNvGraphicFramePr>
          <p:nvPr>
            <p:ph idx="1"/>
            <p:extLst>
              <p:ext uri="{D42A27DB-BD31-4B8C-83A1-F6EECF244321}">
                <p14:modId xmlns:p14="http://schemas.microsoft.com/office/powerpoint/2010/main" val="34653198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1D087C6-17DA-4188-8720-5D7F45DA57AE}"/>
              </a:ext>
            </a:extLst>
          </p:cNvPr>
          <p:cNvSpPr>
            <a:spLocks noGrp="1"/>
          </p:cNvSpPr>
          <p:nvPr>
            <p:ph type="sldNum" sz="quarter" idx="12"/>
          </p:nvPr>
        </p:nvSpPr>
        <p:spPr/>
        <p:txBody>
          <a:bodyPr/>
          <a:lstStyle/>
          <a:p>
            <a:r>
              <a:rPr lang="en-US"/>
              <a:t>17</a:t>
            </a:r>
          </a:p>
        </p:txBody>
      </p:sp>
    </p:spTree>
    <p:custDataLst>
      <p:tags r:id="rId1"/>
    </p:custDataLst>
    <p:extLst>
      <p:ext uri="{BB962C8B-B14F-4D97-AF65-F5344CB8AC3E}">
        <p14:creationId xmlns:p14="http://schemas.microsoft.com/office/powerpoint/2010/main" val="242518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071673425"/>
              </p:ext>
            </p:extLst>
          </p:nvPr>
        </p:nvGraphicFramePr>
        <p:xfrm>
          <a:off x="427608" y="1541540"/>
          <a:ext cx="11336784" cy="1448774"/>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dirty="0"/>
                        <a:t>Argument</a:t>
                      </a:r>
                    </a:p>
                  </a:txBody>
                  <a:tcPr/>
                </a:tc>
                <a:tc>
                  <a:txBody>
                    <a:bodyPr/>
                    <a:lstStyle/>
                    <a:p>
                      <a:r>
                        <a:rPr lang="en-US" sz="1300" dirty="0"/>
                        <a:t>Description</a:t>
                      </a:r>
                    </a:p>
                  </a:txBody>
                  <a:tcPr/>
                </a:tc>
                <a:tc>
                  <a:txBody>
                    <a:bodyPr/>
                    <a:lstStyle/>
                    <a:p>
                      <a:r>
                        <a:rPr lang="en-US" sz="1300" dirty="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Name of object in global environment that was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p>
                  </a:txBody>
                  <a:tcPr/>
                </a:tc>
                <a:extLst>
                  <a:ext uri="{0D108BD9-81ED-4DB2-BD59-A6C34878D82A}">
                    <a16:rowId xmlns:a16="http://schemas.microsoft.com/office/drawing/2014/main" val="896730435"/>
                  </a:ext>
                </a:extLst>
              </a:tr>
            </a:tbl>
          </a:graphicData>
        </a:graphic>
      </p:graphicFrame>
      <p:sp>
        <p:nvSpPr>
          <p:cNvPr id="5" name="Slide Number Placeholder 4">
            <a:extLst>
              <a:ext uri="{FF2B5EF4-FFF2-40B4-BE49-F238E27FC236}">
                <a16:creationId xmlns:a16="http://schemas.microsoft.com/office/drawing/2014/main" id="{515DE128-6545-40A1-BDB1-9D0A2138F0DA}"/>
              </a:ext>
            </a:extLst>
          </p:cNvPr>
          <p:cNvSpPr>
            <a:spLocks noGrp="1"/>
          </p:cNvSpPr>
          <p:nvPr>
            <p:ph type="sldNum" sz="quarter" idx="12"/>
          </p:nvPr>
        </p:nvSpPr>
        <p:spPr/>
        <p:txBody>
          <a:bodyPr/>
          <a:lstStyle/>
          <a:p>
            <a:r>
              <a:rPr lang="en-US"/>
              <a:t>18</a:t>
            </a:r>
          </a:p>
        </p:txBody>
      </p:sp>
    </p:spTree>
    <p:custDataLst>
      <p:tags r:id="rId1"/>
    </p:custDataLst>
    <p:extLst>
      <p:ext uri="{BB962C8B-B14F-4D97-AF65-F5344CB8AC3E}">
        <p14:creationId xmlns:p14="http://schemas.microsoft.com/office/powerpoint/2010/main" val="298587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32583835"/>
              </p:ext>
            </p:extLst>
          </p:nvPr>
        </p:nvGraphicFramePr>
        <p:xfrm>
          <a:off x="427608" y="1541542"/>
          <a:ext cx="11336784" cy="2807885"/>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Numeric (1+)</a:t>
                      </a:r>
                    </a:p>
                  </a:txBody>
                  <a:tcPr/>
                </a:tc>
                <a:extLst>
                  <a:ext uri="{0D108BD9-81ED-4DB2-BD59-A6C34878D82A}">
                    <a16:rowId xmlns:a16="http://schemas.microsoft.com/office/drawing/2014/main" val="1081660706"/>
                  </a:ext>
                </a:extLst>
              </a:tr>
            </a:tbl>
          </a:graphicData>
        </a:graphic>
      </p:graphicFrame>
      <p:sp>
        <p:nvSpPr>
          <p:cNvPr id="3" name="Slide Number Placeholder 2">
            <a:extLst>
              <a:ext uri="{FF2B5EF4-FFF2-40B4-BE49-F238E27FC236}">
                <a16:creationId xmlns:a16="http://schemas.microsoft.com/office/drawing/2014/main" id="{BDAC2BD1-16AD-4D21-A686-E4799B86175A}"/>
              </a:ext>
            </a:extLst>
          </p:cNvPr>
          <p:cNvSpPr>
            <a:spLocks noGrp="1"/>
          </p:cNvSpPr>
          <p:nvPr>
            <p:ph type="sldNum" sz="quarter" idx="12"/>
          </p:nvPr>
        </p:nvSpPr>
        <p:spPr/>
        <p:txBody>
          <a:bodyPr/>
          <a:lstStyle/>
          <a:p>
            <a:r>
              <a:rPr lang="en-US"/>
              <a:t>19</a:t>
            </a:r>
          </a:p>
        </p:txBody>
      </p:sp>
    </p:spTree>
    <p:custDataLst>
      <p:tags r:id="rId1"/>
    </p:custDataLst>
    <p:extLst>
      <p:ext uri="{BB962C8B-B14F-4D97-AF65-F5344CB8AC3E}">
        <p14:creationId xmlns:p14="http://schemas.microsoft.com/office/powerpoint/2010/main" val="206780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97552843"/>
              </p:ext>
            </p:extLst>
          </p:nvPr>
        </p:nvGraphicFramePr>
        <p:xfrm>
          <a:off x="427608" y="1541542"/>
          <a:ext cx="11336784" cy="4166996"/>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Numeric (1+)</a:t>
                      </a:r>
                    </a:p>
                  </a:txBody>
                  <a:tcPr/>
                </a:tc>
                <a:extLst>
                  <a:ext uri="{0D108BD9-81ED-4DB2-BD59-A6C34878D82A}">
                    <a16:rowId xmlns:a16="http://schemas.microsoft.com/office/drawing/2014/main" val="1081660706"/>
                  </a:ext>
                </a:extLst>
              </a:tr>
              <a:tr h="1359111">
                <a:tc>
                  <a:txBody>
                    <a:bodyPr/>
                    <a:lstStyle/>
                    <a:p>
                      <a:r>
                        <a:rPr lang="en-US" sz="1300">
                          <a:latin typeface="Consolas"/>
                        </a:rPr>
                        <a:t>institution	</a:t>
                      </a:r>
                    </a:p>
                    <a:p>
                      <a:endParaRPr lang="en-US" sz="1300">
                        <a:latin typeface="Consolas" panose="020B0609020204030204" pitchFamily="49" charset="0"/>
                      </a:endParaRP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GENIE BPC participating institution. Default selection is all institutions.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i="1"/>
                        <a:t>Note that not all institutions curated data for all cancer sites.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DFCI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MSK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UHN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VICC</a:t>
                      </a:r>
                    </a:p>
                  </a:txBody>
                  <a:tcPr/>
                </a:tc>
                <a:extLst>
                  <a:ext uri="{0D108BD9-81ED-4DB2-BD59-A6C34878D82A}">
                    <a16:rowId xmlns:a16="http://schemas.microsoft.com/office/drawing/2014/main" val="4031704806"/>
                  </a:ext>
                </a:extLst>
              </a:tr>
            </a:tbl>
          </a:graphicData>
        </a:graphic>
      </p:graphicFrame>
      <p:sp>
        <p:nvSpPr>
          <p:cNvPr id="3" name="Slide Number Placeholder 2">
            <a:extLst>
              <a:ext uri="{FF2B5EF4-FFF2-40B4-BE49-F238E27FC236}">
                <a16:creationId xmlns:a16="http://schemas.microsoft.com/office/drawing/2014/main" id="{20626832-7F22-4F6F-860D-77A8B930DB3B}"/>
              </a:ext>
            </a:extLst>
          </p:cNvPr>
          <p:cNvSpPr>
            <a:spLocks noGrp="1"/>
          </p:cNvSpPr>
          <p:nvPr>
            <p:ph type="sldNum" sz="quarter" idx="12"/>
          </p:nvPr>
        </p:nvSpPr>
        <p:spPr/>
        <p:txBody>
          <a:bodyPr/>
          <a:lstStyle/>
          <a:p>
            <a:r>
              <a:rPr lang="en-US"/>
              <a:t>20</a:t>
            </a:r>
          </a:p>
        </p:txBody>
      </p:sp>
    </p:spTree>
    <p:custDataLst>
      <p:tags r:id="rId1"/>
    </p:custDataLst>
    <p:extLst>
      <p:ext uri="{BB962C8B-B14F-4D97-AF65-F5344CB8AC3E}">
        <p14:creationId xmlns:p14="http://schemas.microsoft.com/office/powerpoint/2010/main" val="141588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4124478062"/>
              </p:ext>
            </p:extLst>
          </p:nvPr>
        </p:nvGraphicFramePr>
        <p:xfrm>
          <a:off x="471341" y="1825625"/>
          <a:ext cx="11208471" cy="149098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bl>
          </a:graphicData>
        </a:graphic>
      </p:graphicFrame>
      <p:sp>
        <p:nvSpPr>
          <p:cNvPr id="3" name="Slide Number Placeholder 2">
            <a:extLst>
              <a:ext uri="{FF2B5EF4-FFF2-40B4-BE49-F238E27FC236}">
                <a16:creationId xmlns:a16="http://schemas.microsoft.com/office/drawing/2014/main" id="{255DF411-F357-4486-80E5-7BF8E0C861A7}"/>
              </a:ext>
            </a:extLst>
          </p:cNvPr>
          <p:cNvSpPr>
            <a:spLocks noGrp="1"/>
          </p:cNvSpPr>
          <p:nvPr>
            <p:ph type="sldNum" sz="quarter" idx="12"/>
          </p:nvPr>
        </p:nvSpPr>
        <p:spPr/>
        <p:txBody>
          <a:bodyPr/>
          <a:lstStyle/>
          <a:p>
            <a:r>
              <a:rPr lang="en-US"/>
              <a:t>21</a:t>
            </a:r>
          </a:p>
        </p:txBody>
      </p:sp>
    </p:spTree>
    <p:custDataLst>
      <p:tags r:id="rId1"/>
    </p:custDataLst>
    <p:extLst>
      <p:ext uri="{BB962C8B-B14F-4D97-AF65-F5344CB8AC3E}">
        <p14:creationId xmlns:p14="http://schemas.microsoft.com/office/powerpoint/2010/main" val="198335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655631582"/>
              </p:ext>
            </p:extLst>
          </p:nvPr>
        </p:nvGraphicFramePr>
        <p:xfrm>
          <a:off x="471341" y="1825625"/>
          <a:ext cx="11208471" cy="261112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r h="1120140">
                <a:tc>
                  <a:txBody>
                    <a:bodyPr/>
                    <a:lstStyle/>
                    <a:p>
                      <a:pPr lvl="0">
                        <a:buNone/>
                      </a:pPr>
                      <a:r>
                        <a:rPr lang="en-US" sz="1300">
                          <a:latin typeface="Consolas"/>
                        </a:rPr>
                        <a:t>histology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Cancer histology. Default selection is all histologies.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Adenocarcinoma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Squamous cell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Sarcoma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Small cell 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Other histologies/mixed tumor</a:t>
                      </a:r>
                    </a:p>
                  </a:txBody>
                  <a:tcPr/>
                </a:tc>
                <a:extLst>
                  <a:ext uri="{0D108BD9-81ED-4DB2-BD59-A6C34878D82A}">
                    <a16:rowId xmlns:a16="http://schemas.microsoft.com/office/drawing/2014/main" val="3629155974"/>
                  </a:ext>
                </a:extLst>
              </a:tr>
            </a:tbl>
          </a:graphicData>
        </a:graphic>
      </p:graphicFrame>
      <p:sp>
        <p:nvSpPr>
          <p:cNvPr id="3" name="Slide Number Placeholder 2">
            <a:extLst>
              <a:ext uri="{FF2B5EF4-FFF2-40B4-BE49-F238E27FC236}">
                <a16:creationId xmlns:a16="http://schemas.microsoft.com/office/drawing/2014/main" id="{3C982ABC-C669-4DA8-8A6E-B569A4DAE436}"/>
              </a:ext>
            </a:extLst>
          </p:cNvPr>
          <p:cNvSpPr>
            <a:spLocks noGrp="1"/>
          </p:cNvSpPr>
          <p:nvPr>
            <p:ph type="sldNum" sz="quarter" idx="12"/>
          </p:nvPr>
        </p:nvSpPr>
        <p:spPr/>
        <p:txBody>
          <a:bodyPr/>
          <a:lstStyle/>
          <a:p>
            <a:r>
              <a:rPr lang="en-US"/>
              <a:t>22</a:t>
            </a:r>
          </a:p>
        </p:txBody>
      </p:sp>
    </p:spTree>
    <p:custDataLst>
      <p:tags r:id="rId1"/>
    </p:custDataLst>
    <p:extLst>
      <p:ext uri="{BB962C8B-B14F-4D97-AF65-F5344CB8AC3E}">
        <p14:creationId xmlns:p14="http://schemas.microsoft.com/office/powerpoint/2010/main" val="7261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3633599377"/>
              </p:ext>
            </p:extLst>
          </p:nvPr>
        </p:nvGraphicFramePr>
        <p:xfrm>
          <a:off x="471341" y="1825625"/>
          <a:ext cx="11208471" cy="219964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regimen_drugs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Vector with names of drugs in cancer-directed regimen, separated by a comma. For example, to specify a regimen consisting of Carboplatin and Pemetrexed Disodium, specify </a:t>
                      </a:r>
                      <a:r>
                        <a:rPr lang="en-US" sz="1300">
                          <a:latin typeface="Consolas"/>
                        </a:rPr>
                        <a:t>regimen_drugs </a:t>
                      </a:r>
                      <a:r>
                        <a:rPr lang="en-US" sz="1300"/>
                        <a:t>= "Carboplatin, Pemetrexed Disodium".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Acceptable values are found in the </a:t>
                      </a:r>
                      <a:r>
                        <a:rPr lang="en-US" sz="1300">
                          <a:latin typeface="Consolas"/>
                        </a:rPr>
                        <a:t>drug_names_by_cohort</a:t>
                      </a:r>
                      <a:r>
                        <a:rPr lang="en-US" sz="1300"/>
                        <a:t> dataset provided with this package.</a:t>
                      </a:r>
                    </a:p>
                  </a:txBody>
                  <a:tcPr/>
                </a:tc>
                <a:extLst>
                  <a:ext uri="{0D108BD9-81ED-4DB2-BD59-A6C34878D82A}">
                    <a16:rowId xmlns:a16="http://schemas.microsoft.com/office/drawing/2014/main" val="1997303414"/>
                  </a:ext>
                </a:extLst>
              </a:tr>
              <a:tr h="914400">
                <a:tc>
                  <a:txBody>
                    <a:bodyPr/>
                    <a:lstStyle/>
                    <a:p>
                      <a:r>
                        <a:rPr lang="en-US" sz="1300">
                          <a:latin typeface="Consolas"/>
                        </a:rPr>
                        <a:t>regimen_type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Indicates whether the regimen(s) specified in </a:t>
                      </a:r>
                      <a:r>
                        <a:rPr lang="en-US" sz="1300">
                          <a:latin typeface="Consolas"/>
                        </a:rPr>
                        <a:t>regimen_drugs</a:t>
                      </a:r>
                      <a:r>
                        <a:rPr lang="en-US" sz="1300"/>
                        <a:t> indicates the exact regimen to return, or if regimens containing the drugs listed in </a:t>
                      </a:r>
                      <a:r>
                        <a:rPr lang="en-US" sz="1300">
                          <a:latin typeface="Consolas"/>
                        </a:rPr>
                        <a:t>regimen_drugs</a:t>
                      </a:r>
                      <a:r>
                        <a:rPr lang="en-US" sz="1300"/>
                        <a:t> should be returned.</a:t>
                      </a:r>
                    </a:p>
                  </a:txBody>
                  <a:tcPr/>
                </a:tc>
                <a:tc>
                  <a:txBody>
                    <a:bodyPr/>
                    <a:lstStyle/>
                    <a:p>
                      <a:pPr marL="285750" indent="-285750">
                        <a:buFont typeface="Arial" panose="020B0604020202020204" pitchFamily="34" charset="0"/>
                        <a:buChar char="•"/>
                      </a:pPr>
                      <a:r>
                        <a:rPr lang="en-US" sz="1300"/>
                        <a:t>Exact</a:t>
                      </a:r>
                    </a:p>
                    <a:p>
                      <a:pPr marL="285750" indent="-285750">
                        <a:buFont typeface="Arial" panose="020B0604020202020204" pitchFamily="34" charset="0"/>
                        <a:buChar char="•"/>
                      </a:pPr>
                      <a:r>
                        <a:rPr lang="en-US" sz="1300"/>
                        <a:t>Containing</a:t>
                      </a:r>
                    </a:p>
                  </a:txBody>
                  <a:tcPr/>
                </a:tc>
                <a:extLst>
                  <a:ext uri="{0D108BD9-81ED-4DB2-BD59-A6C34878D82A}">
                    <a16:rowId xmlns:a16="http://schemas.microsoft.com/office/drawing/2014/main" val="4185599783"/>
                  </a:ext>
                </a:extLst>
              </a:tr>
            </a:tbl>
          </a:graphicData>
        </a:graphic>
      </p:graphicFrame>
      <p:sp>
        <p:nvSpPr>
          <p:cNvPr id="3" name="Slide Number Placeholder 2">
            <a:extLst>
              <a:ext uri="{FF2B5EF4-FFF2-40B4-BE49-F238E27FC236}">
                <a16:creationId xmlns:a16="http://schemas.microsoft.com/office/drawing/2014/main" id="{7ED07E9C-2580-4987-AFD9-3156F4C4286C}"/>
              </a:ext>
            </a:extLst>
          </p:cNvPr>
          <p:cNvSpPr>
            <a:spLocks noGrp="1"/>
          </p:cNvSpPr>
          <p:nvPr>
            <p:ph type="sldNum" sz="quarter" idx="12"/>
          </p:nvPr>
        </p:nvSpPr>
        <p:spPr/>
        <p:txBody>
          <a:bodyPr/>
          <a:lstStyle/>
          <a:p>
            <a:r>
              <a:rPr lang="en-US"/>
              <a:t>23</a:t>
            </a:r>
          </a:p>
        </p:txBody>
      </p:sp>
    </p:spTree>
    <p:custDataLst>
      <p:tags r:id="rId1"/>
    </p:custDataLst>
    <p:extLst>
      <p:ext uri="{BB962C8B-B14F-4D97-AF65-F5344CB8AC3E}">
        <p14:creationId xmlns:p14="http://schemas.microsoft.com/office/powerpoint/2010/main" val="17215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FD7-4302-4EB0-AFAD-460A90878C41}"/>
              </a:ext>
            </a:extLst>
          </p:cNvPr>
          <p:cNvSpPr>
            <a:spLocks noGrp="1"/>
          </p:cNvSpPr>
          <p:nvPr>
            <p:ph type="title"/>
          </p:nvPr>
        </p:nvSpPr>
        <p:spPr/>
        <p:txBody>
          <a:bodyPr/>
          <a:lstStyle/>
          <a:p>
            <a:r>
              <a:rPr lang="en-US"/>
              <a:t>Projects GENIE &amp; GENIE BPC</a:t>
            </a:r>
          </a:p>
        </p:txBody>
      </p:sp>
      <p:sp>
        <p:nvSpPr>
          <p:cNvPr id="4" name="Slide Number Placeholder 3">
            <a:extLst>
              <a:ext uri="{FF2B5EF4-FFF2-40B4-BE49-F238E27FC236}">
                <a16:creationId xmlns:a16="http://schemas.microsoft.com/office/drawing/2014/main" id="{000E0A6F-60ED-481F-803B-627CFED2ABC3}"/>
              </a:ext>
            </a:extLst>
          </p:cNvPr>
          <p:cNvSpPr>
            <a:spLocks noGrp="1"/>
          </p:cNvSpPr>
          <p:nvPr>
            <p:ph type="sldNum" sz="quarter" idx="12"/>
          </p:nvPr>
        </p:nvSpPr>
        <p:spPr/>
        <p:txBody>
          <a:bodyPr/>
          <a:lstStyle/>
          <a:p>
            <a:r>
              <a:rPr lang="en-US"/>
              <a:t>3</a:t>
            </a:r>
          </a:p>
        </p:txBody>
      </p:sp>
      <p:grpSp>
        <p:nvGrpSpPr>
          <p:cNvPr id="3" name="Group 2">
            <a:extLst>
              <a:ext uri="{FF2B5EF4-FFF2-40B4-BE49-F238E27FC236}">
                <a16:creationId xmlns:a16="http://schemas.microsoft.com/office/drawing/2014/main" id="{8713F1B4-3F8E-49FE-B60F-020B51EA82F9}"/>
              </a:ext>
            </a:extLst>
          </p:cNvPr>
          <p:cNvGrpSpPr/>
          <p:nvPr/>
        </p:nvGrpSpPr>
        <p:grpSpPr>
          <a:xfrm>
            <a:off x="520008" y="1754953"/>
            <a:ext cx="11151987" cy="4797480"/>
            <a:chOff x="590936" y="1754953"/>
            <a:chExt cx="11151987" cy="4797480"/>
          </a:xfrm>
        </p:grpSpPr>
        <p:sp>
          <p:nvSpPr>
            <p:cNvPr id="6" name="Rectangle 5" descr="Research">
              <a:extLst>
                <a:ext uri="{FF2B5EF4-FFF2-40B4-BE49-F238E27FC236}">
                  <a16:creationId xmlns:a16="http://schemas.microsoft.com/office/drawing/2014/main" id="{A12F3E35-5189-4173-A76F-CFECD558D95E}"/>
                </a:ext>
              </a:extLst>
            </p:cNvPr>
            <p:cNvSpPr/>
            <p:nvPr/>
          </p:nvSpPr>
          <p:spPr>
            <a:xfrm>
              <a:off x="1506397" y="1792404"/>
              <a:ext cx="1498028" cy="1498028"/>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22464A55-D29F-475D-9A82-4B436FF48147}"/>
                </a:ext>
              </a:extLst>
            </p:cNvPr>
            <p:cNvSpPr/>
            <p:nvPr/>
          </p:nvSpPr>
          <p:spPr>
            <a:xfrm>
              <a:off x="590936"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The goal of </a:t>
              </a:r>
              <a:r>
                <a:rPr lang="en-US" b="1"/>
                <a:t>Project GENIE Biopharma Collaborative (BPC) </a:t>
              </a:r>
              <a:r>
                <a:rPr lang="en-US"/>
                <a:t>is to augment the existing registry genomic data from AACR Project GENIE with enhanced clinical (</a:t>
              </a:r>
              <a:r>
                <a:rPr lang="en-US" err="1"/>
                <a:t>phenomic</a:t>
              </a:r>
              <a:r>
                <a:rPr lang="en-US"/>
                <a:t>) data to support clinical-genomics analyses.</a:t>
              </a:r>
            </a:p>
          </p:txBody>
        </p:sp>
        <p:sp>
          <p:nvSpPr>
            <p:cNvPr id="8" name="Rectangle 7" descr="Table">
              <a:extLst>
                <a:ext uri="{FF2B5EF4-FFF2-40B4-BE49-F238E27FC236}">
                  <a16:creationId xmlns:a16="http://schemas.microsoft.com/office/drawing/2014/main" id="{48AD8FA5-DC66-4A5E-A6B9-BE9A08C71D01}"/>
                </a:ext>
              </a:extLst>
            </p:cNvPr>
            <p:cNvSpPr/>
            <p:nvPr/>
          </p:nvSpPr>
          <p:spPr>
            <a:xfrm>
              <a:off x="5343014" y="1754953"/>
              <a:ext cx="1647831" cy="16478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9283818B-E492-4EF1-A4A5-F9C3691652E6}"/>
                </a:ext>
              </a:extLst>
            </p:cNvPr>
            <p:cNvSpPr/>
            <p:nvPr/>
          </p:nvSpPr>
          <p:spPr>
            <a:xfrm>
              <a:off x="4502454" y="403645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Phenomic data are curated using the PRISSMM curation model to capture detailed information on cancer diagnosis, drug regimens, disease status from radiology reports, pathology reports and medical oncologist assessments, structured in several datasets with over 700 feature variables.</a:t>
              </a:r>
            </a:p>
          </p:txBody>
        </p:sp>
        <p:sp>
          <p:nvSpPr>
            <p:cNvPr id="10" name="Rectangle 9" descr="Rocket with solid fill">
              <a:extLst>
                <a:ext uri="{FF2B5EF4-FFF2-40B4-BE49-F238E27FC236}">
                  <a16:creationId xmlns:a16="http://schemas.microsoft.com/office/drawing/2014/main" id="{BFA50CC4-00B6-42CA-AF1F-BE4C1F5CB189}"/>
                </a:ext>
              </a:extLst>
            </p:cNvPr>
            <p:cNvSpPr/>
            <p:nvPr/>
          </p:nvSpPr>
          <p:spPr>
            <a:xfrm>
              <a:off x="9329433" y="1792404"/>
              <a:ext cx="1498028" cy="1498028"/>
            </a:xfrm>
            <a:prstGeom prst="rect">
              <a:avLst/>
            </a:prstGeom>
            <a:blipFill>
              <a:blip r:embed="rId8">
                <a:extLs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B9E8E42D-4EC3-4A81-B205-9A16A630F695}"/>
                </a:ext>
              </a:extLst>
            </p:cNvPr>
            <p:cNvSpPr/>
            <p:nvPr/>
          </p:nvSpPr>
          <p:spPr>
            <a:xfrm>
              <a:off x="8413972"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Analyses using linked clinico-genomic databases – including GENIE BPC – will help to drive advancements in precision oncology in identifying the genomic alterations and drug therapies that optimize clinical outcomes.</a:t>
              </a:r>
            </a:p>
          </p:txBody>
        </p:sp>
      </p:grpSp>
    </p:spTree>
    <p:custDataLst>
      <p:tags r:id="rId1"/>
    </p:custDataLst>
    <p:extLst>
      <p:ext uri="{BB962C8B-B14F-4D97-AF65-F5344CB8AC3E}">
        <p14:creationId xmlns:p14="http://schemas.microsoft.com/office/powerpoint/2010/main" val="2464813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5D78-1785-468B-AC76-9A66E1B5A2CC}"/>
              </a:ext>
            </a:extLst>
          </p:cNvPr>
          <p:cNvSpPr>
            <a:spLocks noGrp="1"/>
          </p:cNvSpPr>
          <p:nvPr>
            <p:ph type="title"/>
          </p:nvPr>
        </p:nvSpPr>
        <p:spPr/>
        <p:txBody>
          <a:bodyPr/>
          <a:lstStyle/>
          <a:p>
            <a:r>
              <a:rPr lang="en-US" sz="4000"/>
              <a:t>Example: </a:t>
            </a:r>
            <a:r>
              <a:rPr lang="en-US" sz="3600" err="1">
                <a:latin typeface="Consolas" panose="020B0609020204030204" pitchFamily="49" charset="0"/>
              </a:rPr>
              <a:t>regimen_drugs</a:t>
            </a:r>
            <a:r>
              <a:rPr lang="en-US" sz="3600">
                <a:latin typeface="Consolas" panose="020B0609020204030204" pitchFamily="49" charset="0"/>
              </a:rPr>
              <a:t> </a:t>
            </a:r>
            <a:r>
              <a:rPr lang="en-US"/>
              <a:t>and </a:t>
            </a:r>
            <a:r>
              <a:rPr lang="en-US" sz="3600" err="1">
                <a:latin typeface="Consolas" panose="020B0609020204030204" pitchFamily="49" charset="0"/>
              </a:rPr>
              <a:t>regimen_type</a:t>
            </a:r>
            <a:endParaRPr lang="en-US">
              <a:latin typeface="Consolas" panose="020B0609020204030204" pitchFamily="49" charset="0"/>
            </a:endParaRPr>
          </a:p>
        </p:txBody>
      </p:sp>
      <p:graphicFrame>
        <p:nvGraphicFramePr>
          <p:cNvPr id="5" name="Table 5">
            <a:extLst>
              <a:ext uri="{FF2B5EF4-FFF2-40B4-BE49-F238E27FC236}">
                <a16:creationId xmlns:a16="http://schemas.microsoft.com/office/drawing/2014/main" id="{9424E011-5449-467C-AB64-BE2B337B711F}"/>
              </a:ext>
            </a:extLst>
          </p:cNvPr>
          <p:cNvGraphicFramePr>
            <a:graphicFrameLocks noGrp="1"/>
          </p:cNvGraphicFramePr>
          <p:nvPr>
            <p:ph idx="1"/>
            <p:extLst>
              <p:ext uri="{D42A27DB-BD31-4B8C-83A1-F6EECF244321}">
                <p14:modId xmlns:p14="http://schemas.microsoft.com/office/powerpoint/2010/main" val="1456052996"/>
              </p:ext>
            </p:extLst>
          </p:nvPr>
        </p:nvGraphicFramePr>
        <p:xfrm>
          <a:off x="838200" y="1825625"/>
          <a:ext cx="10515597" cy="2067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37412880"/>
                    </a:ext>
                  </a:extLst>
                </a:gridCol>
                <a:gridCol w="3505199">
                  <a:extLst>
                    <a:ext uri="{9D8B030D-6E8A-4147-A177-3AD203B41FA5}">
                      <a16:colId xmlns:a16="http://schemas.microsoft.com/office/drawing/2014/main" val="875178470"/>
                    </a:ext>
                  </a:extLst>
                </a:gridCol>
                <a:gridCol w="3505199">
                  <a:extLst>
                    <a:ext uri="{9D8B030D-6E8A-4147-A177-3AD203B41FA5}">
                      <a16:colId xmlns:a16="http://schemas.microsoft.com/office/drawing/2014/main" val="1945626673"/>
                    </a:ext>
                  </a:extLst>
                </a:gridCol>
              </a:tblGrid>
              <a:tr h="370840">
                <a:tc>
                  <a:txBody>
                    <a:bodyPr/>
                    <a:lstStyle/>
                    <a:p>
                      <a:r>
                        <a:rPr lang="en-US" sz="1300">
                          <a:latin typeface="Consolas" panose="020B0609020204030204" pitchFamily="49" charset="0"/>
                        </a:rPr>
                        <a:t>regimen_drugs</a:t>
                      </a:r>
                    </a:p>
                  </a:txBody>
                  <a:tcPr/>
                </a:tc>
                <a:tc>
                  <a:txBody>
                    <a:bodyPr/>
                    <a:lstStyle/>
                    <a:p>
                      <a:r>
                        <a:rPr lang="en-US" sz="1300">
                          <a:latin typeface="Consolas" panose="020B0609020204030204" pitchFamily="49" charset="0"/>
                        </a:rPr>
                        <a:t>regimen_type</a:t>
                      </a:r>
                    </a:p>
                  </a:txBody>
                  <a:tcPr/>
                </a:tc>
                <a:tc>
                  <a:txBody>
                    <a:bodyPr/>
                    <a:lstStyle/>
                    <a:p>
                      <a:r>
                        <a:rPr lang="en-US" sz="1300"/>
                        <a:t>Example regimens returned</a:t>
                      </a:r>
                    </a:p>
                  </a:txBody>
                  <a:tcPr/>
                </a:tc>
                <a:extLst>
                  <a:ext uri="{0D108BD9-81ED-4DB2-BD59-A6C34878D82A}">
                    <a16:rowId xmlns:a16="http://schemas.microsoft.com/office/drawing/2014/main" val="3534684565"/>
                  </a:ext>
                </a:extLst>
              </a:tr>
              <a:tr h="370840">
                <a:tc>
                  <a:txBody>
                    <a:bodyPr/>
                    <a:lstStyle/>
                    <a:p>
                      <a:r>
                        <a:rPr lang="en-US" sz="1300"/>
                        <a:t>Carboplatin</a:t>
                      </a:r>
                    </a:p>
                  </a:txBody>
                  <a:tcPr/>
                </a:tc>
                <a:tc>
                  <a:txBody>
                    <a:bodyPr/>
                    <a:lstStyle/>
                    <a:p>
                      <a:r>
                        <a:rPr lang="en-US" sz="1300"/>
                        <a:t>Exact</a:t>
                      </a:r>
                    </a:p>
                  </a:txBody>
                  <a:tcPr/>
                </a:tc>
                <a:tc>
                  <a:txBody>
                    <a:bodyPr/>
                    <a:lstStyle/>
                    <a:p>
                      <a:pPr marL="285750" indent="-285750">
                        <a:buFont typeface="Arial" panose="020B0604020202020204" pitchFamily="34" charset="0"/>
                        <a:buChar char="•"/>
                      </a:pPr>
                      <a:r>
                        <a:rPr lang="en-US" sz="1300"/>
                        <a:t>Carboplatin</a:t>
                      </a:r>
                    </a:p>
                  </a:txBody>
                  <a:tcPr/>
                </a:tc>
                <a:extLst>
                  <a:ext uri="{0D108BD9-81ED-4DB2-BD59-A6C34878D82A}">
                    <a16:rowId xmlns:a16="http://schemas.microsoft.com/office/drawing/2014/main" val="1952430557"/>
                  </a:ext>
                </a:extLst>
              </a:tr>
              <a:tr h="1325880">
                <a:tc>
                  <a:txBody>
                    <a:bodyPr/>
                    <a:lstStyle/>
                    <a:p>
                      <a:r>
                        <a:rPr lang="en-US" sz="1300"/>
                        <a:t>Carboplatin</a:t>
                      </a:r>
                    </a:p>
                  </a:txBody>
                  <a:tcPr/>
                </a:tc>
                <a:tc>
                  <a:txBody>
                    <a:bodyPr/>
                    <a:lstStyle/>
                    <a:p>
                      <a:r>
                        <a:rPr lang="en-US" sz="1300"/>
                        <a:t>Containing</a:t>
                      </a:r>
                    </a:p>
                  </a:txBody>
                  <a:tcPr/>
                </a:tc>
                <a:tc>
                  <a:txBody>
                    <a:bodyPr/>
                    <a:lstStyle/>
                    <a:p>
                      <a:pPr marL="285750" indent="-285750">
                        <a:buFont typeface="Arial" panose="020B0604020202020204" pitchFamily="34" charset="0"/>
                        <a:buChar char="•"/>
                      </a:pPr>
                      <a:r>
                        <a:rPr lang="en-US" sz="1300"/>
                        <a:t>Carboplatin</a:t>
                      </a:r>
                    </a:p>
                    <a:p>
                      <a:pPr marL="285750" indent="-285750">
                        <a:buFont typeface="Arial" panose="020B0604020202020204" pitchFamily="34" charset="0"/>
                        <a:buChar char="•"/>
                      </a:pPr>
                      <a:r>
                        <a:rPr lang="en-US" sz="1300"/>
                        <a:t>Carboplatin, Cisplatin</a:t>
                      </a:r>
                    </a:p>
                    <a:p>
                      <a:pPr marL="285750" indent="-285750">
                        <a:buFont typeface="Arial" panose="020B0604020202020204" pitchFamily="34" charset="0"/>
                        <a:buChar char="•"/>
                      </a:pPr>
                      <a:r>
                        <a:rPr lang="en-US" sz="1300"/>
                        <a:t>Carboplatin, Paclitaxel</a:t>
                      </a:r>
                    </a:p>
                    <a:p>
                      <a:pPr marL="285750" indent="-285750">
                        <a:buFont typeface="Arial" panose="020B0604020202020204" pitchFamily="34" charset="0"/>
                        <a:buChar char="•"/>
                      </a:pPr>
                      <a:r>
                        <a:rPr lang="en-US" sz="1300"/>
                        <a:t>Carboplatin, Pemetrexed Disodium</a:t>
                      </a:r>
                    </a:p>
                    <a:p>
                      <a:pPr marL="285750" indent="-285750">
                        <a:buFont typeface="Arial" panose="020B0604020202020204" pitchFamily="34" charset="0"/>
                        <a:buChar char="•"/>
                      </a:pPr>
                      <a:r>
                        <a:rPr lang="en-US" sz="1300"/>
                        <a:t>etc.</a:t>
                      </a:r>
                    </a:p>
                    <a:p>
                      <a:endParaRPr lang="en-US" sz="1300"/>
                    </a:p>
                  </a:txBody>
                  <a:tcPr/>
                </a:tc>
                <a:extLst>
                  <a:ext uri="{0D108BD9-81ED-4DB2-BD59-A6C34878D82A}">
                    <a16:rowId xmlns:a16="http://schemas.microsoft.com/office/drawing/2014/main" val="2007603758"/>
                  </a:ext>
                </a:extLst>
              </a:tr>
            </a:tbl>
          </a:graphicData>
        </a:graphic>
      </p:graphicFrame>
      <p:sp>
        <p:nvSpPr>
          <p:cNvPr id="4" name="Slide Number Placeholder 3">
            <a:extLst>
              <a:ext uri="{FF2B5EF4-FFF2-40B4-BE49-F238E27FC236}">
                <a16:creationId xmlns:a16="http://schemas.microsoft.com/office/drawing/2014/main" id="{C2B5F269-119D-4A3D-B8E5-94FA1E2CF75D}"/>
              </a:ext>
            </a:extLst>
          </p:cNvPr>
          <p:cNvSpPr>
            <a:spLocks noGrp="1"/>
          </p:cNvSpPr>
          <p:nvPr>
            <p:ph type="sldNum" sz="quarter" idx="12"/>
          </p:nvPr>
        </p:nvSpPr>
        <p:spPr/>
        <p:txBody>
          <a:bodyPr/>
          <a:lstStyle/>
          <a:p>
            <a:r>
              <a:rPr lang="en-US"/>
              <a:t>24</a:t>
            </a:r>
          </a:p>
        </p:txBody>
      </p:sp>
    </p:spTree>
    <p:custDataLst>
      <p:tags r:id="rId1"/>
    </p:custDataLst>
    <p:extLst>
      <p:ext uri="{BB962C8B-B14F-4D97-AF65-F5344CB8AC3E}">
        <p14:creationId xmlns:p14="http://schemas.microsoft.com/office/powerpoint/2010/main" val="141893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1431111850"/>
              </p:ext>
            </p:extLst>
          </p:nvPr>
        </p:nvGraphicFramePr>
        <p:xfrm>
          <a:off x="216816" y="1561675"/>
          <a:ext cx="11679814" cy="219964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8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Order of cancer-directed regimen. If multiple drugs are specified, </a:t>
                      </a:r>
                      <a:r>
                        <a:rPr lang="en-US" sz="1300">
                          <a:latin typeface="Consolas"/>
                        </a:rPr>
                        <a:t>regimen_order </a:t>
                      </a:r>
                      <a:r>
                        <a:rPr lang="en-US" sz="1300"/>
                        <a:t>indicates the regimen order for all drugs; different values of </a:t>
                      </a:r>
                      <a:r>
                        <a:rPr lang="en-US" sz="1300">
                          <a:latin typeface="Consolas"/>
                        </a:rPr>
                        <a:t>regimen_order</a:t>
                      </a:r>
                      <a:r>
                        <a:rPr lang="en-US" sz="1300"/>
                        <a:t> cannot be specified for different drug regimens.</a:t>
                      </a:r>
                    </a:p>
                  </a:txBody>
                  <a:tcPr/>
                </a:tc>
                <a:tc>
                  <a:txBody>
                    <a:bodyPr/>
                    <a:lstStyle/>
                    <a:p>
                      <a:pPr marL="285750" indent="-285750">
                        <a:buFont typeface="Arial" panose="020B0604020202020204" pitchFamily="34" charset="0"/>
                        <a:buChar char="•"/>
                      </a:pPr>
                      <a:r>
                        <a:rPr lang="en-US" sz="1300"/>
                        <a:t>Numeric (1+)</a:t>
                      </a:r>
                    </a:p>
                  </a:txBody>
                  <a:tcPr/>
                </a:tc>
                <a:extLst>
                  <a:ext uri="{0D108BD9-81ED-4DB2-BD59-A6C34878D82A}">
                    <a16:rowId xmlns:a16="http://schemas.microsoft.com/office/drawing/2014/main" val="1218962497"/>
                  </a:ext>
                </a:extLst>
              </a:tr>
              <a:tr h="1120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regimen_order_type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Specifies whether the 'regimen_order' parameter refers to the order of receipt of the drug regimen within the cancer diagnosis (across all other drug regimens; "within cancer") or the order of receipt of the drug regimen within the times that that drug regimen was administered (e.g. the first time carboplatin pemetrexed was received, out of all times that the patient received carboplatin pemetrexed; "within regimen"). </a:t>
                      </a:r>
                    </a:p>
                  </a:txBody>
                  <a:tcPr/>
                </a:tc>
                <a:tc>
                  <a:txBody>
                    <a:bodyPr/>
                    <a:lstStyle/>
                    <a:p>
                      <a:pPr marL="285750" indent="-285750">
                        <a:buFont typeface="Arial" panose="020B0604020202020204" pitchFamily="34" charset="0"/>
                        <a:buChar char="•"/>
                      </a:pPr>
                      <a:r>
                        <a:rPr lang="en-US" sz="1300"/>
                        <a:t>Within cancer</a:t>
                      </a:r>
                    </a:p>
                    <a:p>
                      <a:pPr marL="285750" indent="-285750">
                        <a:buFont typeface="Arial" panose="020B0604020202020204" pitchFamily="34" charset="0"/>
                        <a:buChar char="•"/>
                      </a:pPr>
                      <a:r>
                        <a:rPr lang="en-US" sz="1300"/>
                        <a:t>Within regimen</a:t>
                      </a:r>
                    </a:p>
                  </a:txBody>
                  <a:tcPr/>
                </a:tc>
                <a:extLst>
                  <a:ext uri="{0D108BD9-81ED-4DB2-BD59-A6C34878D82A}">
                    <a16:rowId xmlns:a16="http://schemas.microsoft.com/office/drawing/2014/main" val="581954219"/>
                  </a:ext>
                </a:extLst>
              </a:tr>
            </a:tbl>
          </a:graphicData>
        </a:graphic>
      </p:graphicFrame>
      <p:sp>
        <p:nvSpPr>
          <p:cNvPr id="3" name="Slide Number Placeholder 2">
            <a:extLst>
              <a:ext uri="{FF2B5EF4-FFF2-40B4-BE49-F238E27FC236}">
                <a16:creationId xmlns:a16="http://schemas.microsoft.com/office/drawing/2014/main" id="{DC7CA9D1-E2F1-4E5C-BB35-F312388D874F}"/>
              </a:ext>
            </a:extLst>
          </p:cNvPr>
          <p:cNvSpPr>
            <a:spLocks noGrp="1"/>
          </p:cNvSpPr>
          <p:nvPr>
            <p:ph type="sldNum" sz="quarter" idx="12"/>
          </p:nvPr>
        </p:nvSpPr>
        <p:spPr/>
        <p:txBody>
          <a:bodyPr/>
          <a:lstStyle/>
          <a:p>
            <a:r>
              <a:rPr lang="en-US"/>
              <a:t>25</a:t>
            </a:r>
          </a:p>
        </p:txBody>
      </p:sp>
    </p:spTree>
    <p:custDataLst>
      <p:tags r:id="rId1"/>
    </p:custDataLst>
    <p:extLst>
      <p:ext uri="{BB962C8B-B14F-4D97-AF65-F5344CB8AC3E}">
        <p14:creationId xmlns:p14="http://schemas.microsoft.com/office/powerpoint/2010/main" val="294953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2751666260"/>
              </p:ext>
            </p:extLst>
          </p:nvPr>
        </p:nvGraphicFramePr>
        <p:xfrm>
          <a:off x="216816" y="1561675"/>
          <a:ext cx="11679814" cy="107188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return_summary	</a:t>
                      </a: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Specifies whether summary tables are returned using {gtsummary}. Default is FALSE.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TRUE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FALSE</a:t>
                      </a:r>
                    </a:p>
                  </a:txBody>
                  <a:tcPr/>
                </a:tc>
                <a:extLst>
                  <a:ext uri="{0D108BD9-81ED-4DB2-BD59-A6C34878D82A}">
                    <a16:rowId xmlns:a16="http://schemas.microsoft.com/office/drawing/2014/main" val="1943828868"/>
                  </a:ext>
                </a:extLst>
              </a:tr>
            </a:tbl>
          </a:graphicData>
        </a:graphic>
      </p:graphicFrame>
      <p:sp>
        <p:nvSpPr>
          <p:cNvPr id="3" name="Slide Number Placeholder 2">
            <a:extLst>
              <a:ext uri="{FF2B5EF4-FFF2-40B4-BE49-F238E27FC236}">
                <a16:creationId xmlns:a16="http://schemas.microsoft.com/office/drawing/2014/main" id="{E88DE3E9-2A5E-4F5E-BAAC-0F0921604404}"/>
              </a:ext>
            </a:extLst>
          </p:cNvPr>
          <p:cNvSpPr>
            <a:spLocks noGrp="1"/>
          </p:cNvSpPr>
          <p:nvPr>
            <p:ph type="sldNum" sz="quarter" idx="12"/>
          </p:nvPr>
        </p:nvSpPr>
        <p:spPr/>
        <p:txBody>
          <a:bodyPr/>
          <a:lstStyle/>
          <a:p>
            <a:r>
              <a:rPr lang="en-US"/>
              <a:t>26</a:t>
            </a:r>
          </a:p>
        </p:txBody>
      </p:sp>
    </p:spTree>
    <p:custDataLst>
      <p:tags r:id="rId1"/>
    </p:custDataLst>
    <p:extLst>
      <p:ext uri="{BB962C8B-B14F-4D97-AF65-F5344CB8AC3E}">
        <p14:creationId xmlns:p14="http://schemas.microsoft.com/office/powerpoint/2010/main" val="78032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SzPts val="100"/>
              <a:buNone/>
            </a:pPr>
            <a:r>
              <a:rPr lang="en-US" sz="1600" err="1">
                <a:solidFill>
                  <a:schemeClr val="tx1">
                    <a:alpha val="0"/>
                  </a:schemeClr>
                </a:solidFill>
                <a:latin typeface="Consolas" panose="020B0609020204030204" pitchFamily="49" charset="0"/>
              </a:rPr>
              <a:t>nsclc_cohort</a:t>
            </a:r>
            <a:r>
              <a:rPr lang="en-US" sz="1600">
                <a:solidFill>
                  <a:schemeClr val="tx1">
                    <a:alpha val="0"/>
                  </a:schemeClr>
                </a:solidFill>
                <a:latin typeface="Consolas" panose="020B0609020204030204" pitchFamily="49" charset="0"/>
              </a:rPr>
              <a:t> &lt;- </a:t>
            </a:r>
            <a:r>
              <a:rPr lang="en-US" sz="1600" err="1">
                <a:solidFill>
                  <a:schemeClr val="tx1">
                    <a:alpha val="0"/>
                  </a:schemeClr>
                </a:solidFill>
                <a:latin typeface="Consolas" panose="020B0609020204030204" pitchFamily="49" charset="0"/>
              </a:rPr>
              <a:t>create_analytic_cohort</a:t>
            </a:r>
            <a:r>
              <a:rPr lang="en-US" sz="1600">
                <a:solidFill>
                  <a:schemeClr val="tx1">
                    <a:alpha val="0"/>
                  </a:schemeClr>
                </a:solidFill>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9164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3787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88992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53564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109562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20937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0480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8E15-62C3-423E-8FD1-37045BC89959}"/>
              </a:ext>
            </a:extLst>
          </p:cNvPr>
          <p:cNvSpPr>
            <a:spLocks noGrp="1"/>
          </p:cNvSpPr>
          <p:nvPr>
            <p:ph type="title"/>
          </p:nvPr>
        </p:nvSpPr>
        <p:spPr/>
        <p:txBody>
          <a:bodyPr/>
          <a:lstStyle/>
          <a:p>
            <a:r>
              <a:rPr lang="en-US"/>
              <a:t>Genomic data included in GENIE</a:t>
            </a:r>
          </a:p>
        </p:txBody>
      </p:sp>
      <p:graphicFrame>
        <p:nvGraphicFramePr>
          <p:cNvPr id="6" name="Content Placeholder 2">
            <a:extLst>
              <a:ext uri="{FF2B5EF4-FFF2-40B4-BE49-F238E27FC236}">
                <a16:creationId xmlns:a16="http://schemas.microsoft.com/office/drawing/2014/main" id="{56875481-69E8-793A-173A-855DD1D9BF49}"/>
              </a:ext>
            </a:extLst>
          </p:cNvPr>
          <p:cNvGraphicFramePr>
            <a:graphicFrameLocks noGrp="1"/>
          </p:cNvGraphicFramePr>
          <p:nvPr>
            <p:ph idx="1"/>
            <p:extLst>
              <p:ext uri="{D42A27DB-BD31-4B8C-83A1-F6EECF244321}">
                <p14:modId xmlns:p14="http://schemas.microsoft.com/office/powerpoint/2010/main" val="600364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986F88F3-BB3E-4AE6-BBBF-766206FBACF5}"/>
              </a:ext>
            </a:extLst>
          </p:cNvPr>
          <p:cNvSpPr>
            <a:spLocks noGrp="1"/>
          </p:cNvSpPr>
          <p:nvPr>
            <p:ph type="sldNum" sz="quarter" idx="12"/>
          </p:nvPr>
        </p:nvSpPr>
        <p:spPr/>
        <p:txBody>
          <a:bodyPr/>
          <a:lstStyle/>
          <a:p>
            <a:r>
              <a:rPr lang="en-US"/>
              <a:t>4</a:t>
            </a:r>
          </a:p>
        </p:txBody>
      </p:sp>
    </p:spTree>
    <p:custDataLst>
      <p:tags r:id="rId1"/>
    </p:custDataLst>
    <p:extLst>
      <p:ext uri="{BB962C8B-B14F-4D97-AF65-F5344CB8AC3E}">
        <p14:creationId xmlns:p14="http://schemas.microsoft.com/office/powerpoint/2010/main" val="394136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9403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67209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34485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dirty="0" err="1">
                <a:latin typeface="Consolas" panose="020B0609020204030204" pitchFamily="49" charset="0"/>
              </a:rPr>
              <a:t>nsclc_cohort</a:t>
            </a:r>
            <a:r>
              <a:rPr lang="en-US" sz="1600" dirty="0">
                <a:latin typeface="Consolas" panose="020B0609020204030204" pitchFamily="49" charset="0"/>
              </a:rPr>
              <a:t> &lt;- </a:t>
            </a:r>
            <a:r>
              <a:rPr lang="en-US" sz="1600" dirty="0" err="1">
                <a:latin typeface="Consolas" panose="020B0609020204030204" pitchFamily="49" charset="0"/>
              </a:rPr>
              <a:t>create_analytic_cohort</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data_synapse</a:t>
            </a:r>
            <a:r>
              <a:rPr lang="en-US" sz="1600" dirty="0">
                <a:latin typeface="Consolas" panose="020B0609020204030204" pitchFamily="49" charset="0"/>
              </a:rPr>
              <a:t> = nsclc_synapse_data$NSCLC_v2.0,</a:t>
            </a:r>
          </a:p>
          <a:p>
            <a:pPr marL="0" indent="0">
              <a:buNone/>
            </a:pPr>
            <a:r>
              <a:rPr lang="en-US" sz="1600" dirty="0">
                <a:latin typeface="Consolas"/>
              </a:rPr>
              <a:t>  </a:t>
            </a:r>
            <a:r>
              <a:rPr lang="en-US" sz="1600" dirty="0" err="1">
                <a:latin typeface="Consolas"/>
              </a:rPr>
              <a:t>stage_dx</a:t>
            </a:r>
            <a:r>
              <a:rPr lang="en-US" sz="1600" dirty="0">
                <a:latin typeface="Consolas"/>
              </a:rPr>
              <a:t> = c("Stage IV"),</a:t>
            </a:r>
          </a:p>
          <a:p>
            <a:pPr marL="0" indent="0">
              <a:buNone/>
            </a:pPr>
            <a:r>
              <a:rPr lang="en-US" sz="1600" dirty="0">
                <a:latin typeface="Consolas"/>
              </a:rPr>
              <a:t>  histology = "Adenocarcinoma",</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regimen_drugs</a:t>
            </a:r>
            <a:r>
              <a:rPr lang="en-US" sz="1600" dirty="0">
                <a:latin typeface="Consolas" panose="020B0609020204030204" pitchFamily="49" charset="0"/>
              </a:rPr>
              <a:t> = c("Carboplatin, Pemetrexed Disodium",</a:t>
            </a:r>
          </a:p>
          <a:p>
            <a:pPr marL="0" indent="0">
              <a:buNone/>
            </a:pPr>
            <a:r>
              <a:rPr lang="en-US" sz="1600" dirty="0">
                <a:latin typeface="Consolas" panose="020B0609020204030204" pitchFamily="49" charset="0"/>
              </a:rPr>
              <a:t>                    "Cisplatin, Pemetrexed Disodium",</a:t>
            </a:r>
          </a:p>
          <a:p>
            <a:pPr marL="0" indent="0">
              <a:buNone/>
            </a:pPr>
            <a:r>
              <a:rPr lang="en-US" sz="1600" dirty="0">
                <a:latin typeface="Consolas" panose="020B0609020204030204" pitchFamily="49" charset="0"/>
              </a:rPr>
              <a:t>                    "Bevacizumab, Carboplatin, Pemetrexed Disodium",</a:t>
            </a:r>
          </a:p>
          <a:p>
            <a:pPr marL="0" indent="0">
              <a:buNone/>
            </a:pPr>
            <a:r>
              <a:rPr lang="en-US" sz="1600" dirty="0">
                <a:latin typeface="Consolas" panose="020B0609020204030204" pitchFamily="49" charset="0"/>
              </a:rPr>
              <a:t>                    "Bevacizumab, Cisplatin, Pemetrexed Disodium"),</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regimen_type</a:t>
            </a:r>
            <a:r>
              <a:rPr lang="en-US" sz="1600" dirty="0">
                <a:latin typeface="Consolas" panose="020B0609020204030204" pitchFamily="49" charset="0"/>
              </a:rPr>
              <a:t> = "Exact",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regimen_order</a:t>
            </a:r>
            <a:r>
              <a:rPr lang="en-US" sz="1600" dirty="0">
                <a:latin typeface="Consolas" panose="020B0609020204030204" pitchFamily="49" charset="0"/>
              </a:rPr>
              <a:t> = 1,</a:t>
            </a:r>
          </a:p>
          <a:p>
            <a:pPr marL="0" indent="0">
              <a:buSzPts val="100"/>
              <a:buNone/>
            </a:pPr>
            <a:r>
              <a:rPr lang="en-US" sz="1600" dirty="0">
                <a:solidFill>
                  <a:schemeClr val="tx1">
                    <a:alpha val="0"/>
                  </a:schemeClr>
                </a:solidFill>
                <a:latin typeface="Consolas"/>
              </a:rPr>
              <a:t>  </a:t>
            </a:r>
            <a:r>
              <a:rPr lang="en-US" sz="1600" dirty="0" err="1">
                <a:solidFill>
                  <a:schemeClr val="tx1">
                    <a:alpha val="0"/>
                  </a:schemeClr>
                </a:solidFill>
                <a:latin typeface="Consolas"/>
              </a:rPr>
              <a:t>regimen_order_type</a:t>
            </a:r>
            <a:r>
              <a:rPr lang="en-US" sz="1600" dirty="0">
                <a:solidFill>
                  <a:schemeClr val="tx1">
                    <a:alpha val="0"/>
                  </a:schemeClr>
                </a:solidFill>
                <a:latin typeface="Consolas"/>
              </a:rPr>
              <a:t> = "within cancer",</a:t>
            </a:r>
          </a:p>
          <a:p>
            <a:pPr marL="0" indent="0">
              <a:buSzPts val="100"/>
              <a:buNone/>
            </a:pPr>
            <a:r>
              <a:rPr lang="en-US" sz="1600" dirty="0">
                <a:solidFill>
                  <a:schemeClr val="tx1">
                    <a:alpha val="0"/>
                  </a:schemeClr>
                </a:solidFill>
                <a:latin typeface="Consolas" panose="020B0609020204030204" pitchFamily="49" charset="0"/>
              </a:rPr>
              <a:t>  </a:t>
            </a:r>
            <a:r>
              <a:rPr lang="en-US" sz="1600" dirty="0" err="1">
                <a:solidFill>
                  <a:schemeClr val="tx1">
                    <a:alpha val="0"/>
                  </a:schemeClr>
                </a:solidFill>
                <a:latin typeface="Consolas" panose="020B0609020204030204" pitchFamily="49" charset="0"/>
              </a:rPr>
              <a:t>return_summary</a:t>
            </a:r>
            <a:r>
              <a:rPr lang="en-US" sz="1600" dirty="0">
                <a:solidFill>
                  <a:schemeClr val="tx1">
                    <a:alpha val="0"/>
                  </a:schemeClr>
                </a:solidFill>
                <a:latin typeface="Consolas" panose="020B0609020204030204" pitchFamily="49" charset="0"/>
              </a:rPr>
              <a:t> = TRUE</a:t>
            </a:r>
          </a:p>
          <a:p>
            <a:pPr marL="0" indent="0">
              <a:buSzPts val="100"/>
              <a:buNone/>
            </a:pPr>
            <a:r>
              <a:rPr lang="en-US" sz="1600" dirty="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7223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30892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None/>
            </a:pPr>
            <a:r>
              <a:rPr lang="en-US" sz="1600">
                <a:latin typeface="Consolas" panose="020B0609020204030204" pitchFamily="49" charset="0"/>
              </a:rPr>
              <a:t>  </a:t>
            </a:r>
            <a:r>
              <a:rPr lang="en-US" sz="1600" err="1">
                <a:latin typeface="Consolas" panose="020B0609020204030204" pitchFamily="49" charset="0"/>
              </a:rPr>
              <a:t>return_summary</a:t>
            </a:r>
            <a:r>
              <a:rPr lang="en-US" sz="1600">
                <a:latin typeface="Consolas" panose="020B0609020204030204" pitchFamily="49" charset="0"/>
              </a:rPr>
              <a:t> = TRUE</a:t>
            </a:r>
          </a:p>
          <a:p>
            <a:pPr marL="0" indent="0">
              <a:buNone/>
            </a:pPr>
            <a:r>
              <a:rPr lang="en-US" sz="1600">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24682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err="1">
                <a:solidFill>
                  <a:srgbClr val="FFFFFF"/>
                </a:solidFill>
              </a:rPr>
              <a:t>nsclc_cohort$tbl_overall_summary</a:t>
            </a:r>
            <a:endParaRPr lang="en-US" sz="3600" dirty="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stretch>
            <a:fillRect/>
          </a:stretch>
        </p:blipFill>
        <p:spPr>
          <a:xfrm>
            <a:off x="4777316" y="2037792"/>
            <a:ext cx="6780700" cy="2780086"/>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28</a:t>
            </a:r>
          </a:p>
        </p:txBody>
      </p:sp>
    </p:spTree>
    <p:custDataLst>
      <p:tags r:id="rId1"/>
    </p:custDataLst>
    <p:extLst>
      <p:ext uri="{BB962C8B-B14F-4D97-AF65-F5344CB8AC3E}">
        <p14:creationId xmlns:p14="http://schemas.microsoft.com/office/powerpoint/2010/main" val="4125655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nsclc_cohort$tbl_cohort</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4777316" y="1041551"/>
            <a:ext cx="6780700" cy="4772569"/>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29</a:t>
            </a:r>
          </a:p>
        </p:txBody>
      </p:sp>
    </p:spTree>
    <p:custDataLst>
      <p:tags r:id="rId1"/>
    </p:custDataLst>
    <p:extLst>
      <p:ext uri="{BB962C8B-B14F-4D97-AF65-F5344CB8AC3E}">
        <p14:creationId xmlns:p14="http://schemas.microsoft.com/office/powerpoint/2010/main" val="1039547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nsclc_cohort$tbl_drugs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777316" y="1274722"/>
            <a:ext cx="6780700" cy="4306226"/>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30</a:t>
            </a:r>
          </a:p>
        </p:txBody>
      </p:sp>
    </p:spTree>
    <p:custDataLst>
      <p:tags r:id="rId1"/>
    </p:custDataLst>
    <p:extLst>
      <p:ext uri="{BB962C8B-B14F-4D97-AF65-F5344CB8AC3E}">
        <p14:creationId xmlns:p14="http://schemas.microsoft.com/office/powerpoint/2010/main" val="1000181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nsclc_cohort$tbl_ngs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460562"/>
            <a:ext cx="4677772" cy="5560664"/>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31</a:t>
            </a:r>
          </a:p>
        </p:txBody>
      </p:sp>
    </p:spTree>
    <p:custDataLst>
      <p:tags r:id="rId1"/>
    </p:custDataLst>
    <p:extLst>
      <p:ext uri="{BB962C8B-B14F-4D97-AF65-F5344CB8AC3E}">
        <p14:creationId xmlns:p14="http://schemas.microsoft.com/office/powerpoint/2010/main" val="270944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B951-270C-4E6C-A8EC-AB8BCEC55F8D}"/>
              </a:ext>
            </a:extLst>
          </p:cNvPr>
          <p:cNvSpPr>
            <a:spLocks noGrp="1"/>
          </p:cNvSpPr>
          <p:nvPr>
            <p:ph type="title"/>
          </p:nvPr>
        </p:nvSpPr>
        <p:spPr/>
        <p:txBody>
          <a:bodyPr/>
          <a:lstStyle/>
          <a:p>
            <a:r>
              <a:rPr lang="en-US"/>
              <a:t>GENIE BPC Data</a:t>
            </a:r>
          </a:p>
        </p:txBody>
      </p:sp>
      <p:sp>
        <p:nvSpPr>
          <p:cNvPr id="4" name="Slide Number Placeholder 3">
            <a:extLst>
              <a:ext uri="{FF2B5EF4-FFF2-40B4-BE49-F238E27FC236}">
                <a16:creationId xmlns:a16="http://schemas.microsoft.com/office/drawing/2014/main" id="{78A83C24-FBD6-4740-9C03-80C7A51A8AF7}"/>
              </a:ext>
            </a:extLst>
          </p:cNvPr>
          <p:cNvSpPr>
            <a:spLocks noGrp="1"/>
          </p:cNvSpPr>
          <p:nvPr>
            <p:ph type="sldNum" sz="quarter" idx="12"/>
          </p:nvPr>
        </p:nvSpPr>
        <p:spPr/>
        <p:txBody>
          <a:bodyPr/>
          <a:lstStyle/>
          <a:p>
            <a:r>
              <a:rPr lang="en-US"/>
              <a:t>5</a:t>
            </a:r>
          </a:p>
        </p:txBody>
      </p:sp>
      <p:sp>
        <p:nvSpPr>
          <p:cNvPr id="5" name="Content Placeholder 4">
            <a:extLst>
              <a:ext uri="{FF2B5EF4-FFF2-40B4-BE49-F238E27FC236}">
                <a16:creationId xmlns:a16="http://schemas.microsoft.com/office/drawing/2014/main" id="{E1AA5D60-641C-48C7-AAC9-C99F1C15A40C}"/>
              </a:ext>
            </a:extLst>
          </p:cNvPr>
          <p:cNvSpPr>
            <a:spLocks noGrp="1"/>
          </p:cNvSpPr>
          <p:nvPr>
            <p:ph idx="1"/>
          </p:nvPr>
        </p:nvSpPr>
        <p:spPr/>
        <p:txBody>
          <a:bodyPr/>
          <a:lstStyle/>
          <a:p>
            <a:pPr lvl="0"/>
            <a:r>
              <a:rPr lang="en-US"/>
              <a:t>Data are publicly released by cancer cohort: non-small cell lung (NSCLC), colorectal (CRC), breast, pancreas, prostate, bladder</a:t>
            </a:r>
          </a:p>
          <a:p>
            <a:pPr lvl="0"/>
            <a:r>
              <a:rPr lang="en-US"/>
              <a:t>New versions of data are released periodically to include additional patients and variables and to incorporate data corrections</a:t>
            </a:r>
          </a:p>
          <a:p>
            <a:pPr lvl="0"/>
            <a:r>
              <a:rPr lang="en-US"/>
              <a:t>.csv and .txt data files are available for download from Sage Bionetworks’ Synapse data sharing platform</a:t>
            </a:r>
          </a:p>
          <a:p>
            <a:pPr lvl="0"/>
            <a:r>
              <a:rPr lang="en-US"/>
              <a:t>Downloading each file individually poses challenges for efficient and reproducible workflows</a:t>
            </a:r>
          </a:p>
        </p:txBody>
      </p:sp>
    </p:spTree>
    <p:custDataLst>
      <p:tags r:id="rId1"/>
    </p:custDataLst>
    <p:extLst>
      <p:ext uri="{BB962C8B-B14F-4D97-AF65-F5344CB8AC3E}">
        <p14:creationId xmlns:p14="http://schemas.microsoft.com/office/powerpoint/2010/main" val="2982621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processing</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create_analytic_cohort</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select_unique_ngs</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dirty="0">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28575">
              <a:solidFill>
                <a:srgbClr val="ED7D31"/>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BD130B46-34B2-4CCC-8746-1844868A5257}"/>
              </a:ext>
            </a:extLst>
          </p:cNvPr>
          <p:cNvSpPr>
            <a:spLocks noGrp="1"/>
          </p:cNvSpPr>
          <p:nvPr>
            <p:ph type="sldNum" sz="quarter" idx="12"/>
          </p:nvPr>
        </p:nvSpPr>
        <p:spPr/>
        <p:txBody>
          <a:bodyPr/>
          <a:lstStyle/>
          <a:p>
            <a:r>
              <a:rPr lang="en-US"/>
              <a:t>32</a:t>
            </a:r>
          </a:p>
        </p:txBody>
      </p:sp>
    </p:spTree>
    <p:custDataLst>
      <p:tags r:id="rId1"/>
    </p:custDataLst>
    <p:extLst>
      <p:ext uri="{BB962C8B-B14F-4D97-AF65-F5344CB8AC3E}">
        <p14:creationId xmlns:p14="http://schemas.microsoft.com/office/powerpoint/2010/main" val="3079789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a:xfrm>
            <a:off x="793662" y="386930"/>
            <a:ext cx="10066122" cy="1298448"/>
          </a:xfrm>
        </p:spPr>
        <p:txBody>
          <a:bodyPr anchor="b">
            <a:normAutofit/>
          </a:bodyPr>
          <a:lstStyle/>
          <a:p>
            <a:r>
              <a:rPr lang="en-US" sz="4800" b="1">
                <a:latin typeface="Consolas" panose="020B0609020204030204" pitchFamily="49" charset="0"/>
              </a:rPr>
              <a:t>drug_regimen_sunburst()</a:t>
            </a:r>
          </a:p>
        </p:txBody>
      </p:sp>
      <p:sp>
        <p:nvSpPr>
          <p:cNvPr id="19"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EBB334-4814-4A64-8EAE-5848DD81BA48}"/>
              </a:ext>
            </a:extLst>
          </p:cNvPr>
          <p:cNvSpPr>
            <a:spLocks noGrp="1"/>
          </p:cNvSpPr>
          <p:nvPr>
            <p:ph idx="1"/>
          </p:nvPr>
        </p:nvSpPr>
        <p:spPr>
          <a:xfrm>
            <a:off x="793661" y="2599509"/>
            <a:ext cx="4530898" cy="3639450"/>
          </a:xfrm>
        </p:spPr>
        <p:txBody>
          <a:bodyPr anchor="ctr">
            <a:normAutofit/>
          </a:bodyPr>
          <a:lstStyle/>
          <a:p>
            <a:r>
              <a:rPr lang="en-US" sz="2000"/>
              <a:t>Visualize the complete treatment course for selected cancer diagnoses</a:t>
            </a:r>
          </a:p>
          <a:p>
            <a:r>
              <a:rPr lang="en-US" sz="2000"/>
              <a:t>Each ring corresponds to a regimen (i.e., innermost ring is first regimen, second innermost ring is second regimen, etc.)</a:t>
            </a:r>
          </a:p>
          <a:p>
            <a:r>
              <a:rPr lang="en-US" sz="2000"/>
              <a:t>Interactive figure: Can hover to see regimen names and percent of patients receiving that regimen</a:t>
            </a:r>
          </a:p>
        </p:txBody>
      </p:sp>
      <p:pic>
        <p:nvPicPr>
          <p:cNvPr id="7" name="Picture 6">
            <a:extLst>
              <a:ext uri="{FF2B5EF4-FFF2-40B4-BE49-F238E27FC236}">
                <a16:creationId xmlns:a16="http://schemas.microsoft.com/office/drawing/2014/main" id="{D6C4D8F5-B156-422E-B0EB-D317F70AC0A8}"/>
              </a:ext>
            </a:extLst>
          </p:cNvPr>
          <p:cNvPicPr>
            <a:picLocks noChangeAspect="1"/>
          </p:cNvPicPr>
          <p:nvPr/>
        </p:nvPicPr>
        <p:blipFill>
          <a:blip r:embed="rId4"/>
          <a:stretch>
            <a:fillRect/>
          </a:stretch>
        </p:blipFill>
        <p:spPr>
          <a:xfrm>
            <a:off x="5911532" y="3033326"/>
            <a:ext cx="5150277" cy="261610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2C79360-97CA-4252-8BBF-606D0B1460E4}"/>
              </a:ext>
            </a:extLst>
          </p:cNvPr>
          <p:cNvSpPr>
            <a:spLocks noGrp="1"/>
          </p:cNvSpPr>
          <p:nvPr>
            <p:ph type="sldNum" sz="quarter" idx="12"/>
          </p:nvPr>
        </p:nvSpPr>
        <p:spPr>
          <a:xfrm>
            <a:off x="8610600" y="6492240"/>
            <a:ext cx="2743200" cy="365125"/>
          </a:xfrm>
        </p:spPr>
        <p:txBody>
          <a:bodyPr>
            <a:normAutofit/>
          </a:bodyPr>
          <a:lstStyle/>
          <a:p>
            <a:pPr>
              <a:spcAft>
                <a:spcPts val="600"/>
              </a:spcAft>
            </a:pPr>
            <a:r>
              <a:rPr lang="en-US"/>
              <a:t>33</a:t>
            </a:r>
          </a:p>
        </p:txBody>
      </p:sp>
    </p:spTree>
    <p:custDataLst>
      <p:tags r:id="rId1"/>
    </p:custDataLst>
    <p:extLst>
      <p:ext uri="{BB962C8B-B14F-4D97-AF65-F5344CB8AC3E}">
        <p14:creationId xmlns:p14="http://schemas.microsoft.com/office/powerpoint/2010/main" val="812667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p:txBody>
          <a:bodyPr/>
          <a:lstStyle/>
          <a:p>
            <a:r>
              <a:rPr lang="en-US" b="1" err="1">
                <a:latin typeface="Consolas" panose="020B0609020204030204" pitchFamily="49" charset="0"/>
              </a:rPr>
              <a:t>drug_regimen_sunburst</a:t>
            </a:r>
            <a:r>
              <a:rPr lang="en-US" b="1">
                <a:latin typeface="Consolas" panose="020B0609020204030204" pitchFamily="49" charset="0"/>
              </a:rPr>
              <a:t>()</a:t>
            </a:r>
          </a:p>
        </p:txBody>
      </p:sp>
      <p:sp>
        <p:nvSpPr>
          <p:cNvPr id="3" name="Slide Number Placeholder 2">
            <a:extLst>
              <a:ext uri="{FF2B5EF4-FFF2-40B4-BE49-F238E27FC236}">
                <a16:creationId xmlns:a16="http://schemas.microsoft.com/office/drawing/2014/main" id="{02C79360-97CA-4252-8BBF-606D0B1460E4}"/>
              </a:ext>
            </a:extLst>
          </p:cNvPr>
          <p:cNvSpPr>
            <a:spLocks noGrp="1"/>
          </p:cNvSpPr>
          <p:nvPr>
            <p:ph type="sldNum" sz="quarter" idx="12"/>
          </p:nvPr>
        </p:nvSpPr>
        <p:spPr/>
        <p:txBody>
          <a:bodyPr/>
          <a:lstStyle/>
          <a:p>
            <a:r>
              <a:rPr lang="en-US"/>
              <a:t>34</a:t>
            </a:r>
          </a:p>
        </p:txBody>
      </p:sp>
      <p:graphicFrame>
        <p:nvGraphicFramePr>
          <p:cNvPr id="4" name="Table 4">
            <a:extLst>
              <a:ext uri="{FF2B5EF4-FFF2-40B4-BE49-F238E27FC236}">
                <a16:creationId xmlns:a16="http://schemas.microsoft.com/office/drawing/2014/main" id="{F17C257E-11D8-429F-AB98-05FD899E13D8}"/>
              </a:ext>
            </a:extLst>
          </p:cNvPr>
          <p:cNvGraphicFramePr>
            <a:graphicFrameLocks/>
          </p:cNvGraphicFramePr>
          <p:nvPr>
            <p:extLst>
              <p:ext uri="{D42A27DB-BD31-4B8C-83A1-F6EECF244321}">
                <p14:modId xmlns:p14="http://schemas.microsoft.com/office/powerpoint/2010/main" val="2493519734"/>
              </p:ext>
            </p:extLst>
          </p:nvPr>
        </p:nvGraphicFramePr>
        <p:xfrm>
          <a:off x="216816" y="1561675"/>
          <a:ext cx="11679814" cy="243332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5173499">
                  <a:extLst>
                    <a:ext uri="{9D8B030D-6E8A-4147-A177-3AD203B41FA5}">
                      <a16:colId xmlns:a16="http://schemas.microsoft.com/office/drawing/2014/main" val="333056611"/>
                    </a:ext>
                  </a:extLst>
                </a:gridCol>
                <a:gridCol w="3964740">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82320">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kern="1200">
                          <a:solidFill>
                            <a:schemeClr val="dk1"/>
                          </a:solidFill>
                          <a:latin typeface="Consolas" panose="020B0609020204030204" pitchFamily="49" charset="0"/>
                          <a:ea typeface="+mn-ea"/>
                          <a:cs typeface="+mn-cs"/>
                        </a:rPr>
                        <a:t>pull_data_synapse()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endParaRPr lang="en-US" sz="1300"/>
                    </a:p>
                  </a:txBody>
                  <a:tcPr/>
                </a:tc>
                <a:extLst>
                  <a:ext uri="{0D108BD9-81ED-4DB2-BD59-A6C34878D82A}">
                    <a16:rowId xmlns:a16="http://schemas.microsoft.com/office/drawing/2014/main" val="1943828868"/>
                  </a:ext>
                </a:extLst>
              </a:tr>
              <a:tr h="782320">
                <a:tc>
                  <a:txBody>
                    <a:bodyPr/>
                    <a:lstStyle/>
                    <a:p>
                      <a:r>
                        <a:rPr lang="en-US" sz="1300">
                          <a:latin typeface="Consolas"/>
                        </a:rPr>
                        <a:t>data_cohort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list returned from the </a:t>
                      </a:r>
                      <a:r>
                        <a:rPr lang="en-US" sz="1300" kern="1200">
                          <a:solidFill>
                            <a:schemeClr val="dk1"/>
                          </a:solidFill>
                          <a:latin typeface="Consolas" panose="020B0609020204030204" pitchFamily="49" charset="0"/>
                          <a:ea typeface="+mn-ea"/>
                          <a:cs typeface="+mn-cs"/>
                        </a:rPr>
                        <a:t>create_analytic_cohort() </a:t>
                      </a:r>
                      <a:r>
                        <a:rPr lang="en-US" sz="1300"/>
                        <a:t>function call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kern="1200">
                          <a:solidFill>
                            <a:schemeClr val="dk1"/>
                          </a:solidFill>
                          <a:latin typeface="Consolas" panose="020B0609020204030204" pitchFamily="49" charset="0"/>
                          <a:ea typeface="+mn-ea"/>
                          <a:cs typeface="+mn-cs"/>
                        </a:rPr>
                        <a:t>create_analytic_cohort() </a:t>
                      </a:r>
                    </a:p>
                  </a:txBody>
                  <a:tcPr/>
                </a:tc>
                <a:extLst>
                  <a:ext uri="{0D108BD9-81ED-4DB2-BD59-A6C34878D82A}">
                    <a16:rowId xmlns:a16="http://schemas.microsoft.com/office/drawing/2014/main" val="1335445897"/>
                  </a:ext>
                </a:extLst>
              </a:tr>
              <a:tr h="497840">
                <a:tc>
                  <a:txBody>
                    <a:bodyPr/>
                    <a:lstStyle/>
                    <a:p>
                      <a:r>
                        <a:rPr lang="en-US" sz="1300">
                          <a:latin typeface="Consolas"/>
                        </a:rPr>
                        <a:t>max_n_regimens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maximum number of regimens displayed in the sunburst plot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Integer &gt;0</a:t>
                      </a:r>
                    </a:p>
                  </a:txBody>
                  <a:tcPr/>
                </a:tc>
                <a:extLst>
                  <a:ext uri="{0D108BD9-81ED-4DB2-BD59-A6C34878D82A}">
                    <a16:rowId xmlns:a16="http://schemas.microsoft.com/office/drawing/2014/main" val="1011278549"/>
                  </a:ext>
                </a:extLst>
              </a:tr>
            </a:tbl>
          </a:graphicData>
        </a:graphic>
      </p:graphicFrame>
    </p:spTree>
    <p:custDataLst>
      <p:tags r:id="rId1"/>
    </p:custDataLst>
    <p:extLst>
      <p:ext uri="{BB962C8B-B14F-4D97-AF65-F5344CB8AC3E}">
        <p14:creationId xmlns:p14="http://schemas.microsoft.com/office/powerpoint/2010/main" val="2343442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26BF925-F84D-4143-9677-BFAA7B30F0F9}"/>
              </a:ext>
            </a:extLst>
          </p:cNvPr>
          <p:cNvSpPr>
            <a:spLocks noGrp="1"/>
          </p:cNvSpPr>
          <p:nvPr>
            <p:ph type="title"/>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drug_regimen_sunburst</a:t>
            </a:r>
            <a:r>
              <a:rPr lang="en-US" sz="3700" b="1">
                <a:latin typeface="Consolas" panose="020B0609020204030204" pitchFamily="49" charset="0"/>
              </a:rPr>
              <a:t>() </a:t>
            </a:r>
            <a:r>
              <a:rPr lang="en-US" sz="3700"/>
              <a:t>for case study using NSCLC 2.0-public data</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F10417C-94E2-4BA2-B1E2-6E77840FEDC1}"/>
              </a:ext>
            </a:extLst>
          </p:cNvPr>
          <p:cNvSpPr>
            <a:spLocks noGrp="1"/>
          </p:cNvSpPr>
          <p:nvPr>
            <p:ph idx="1"/>
          </p:nvPr>
        </p:nvSpPr>
        <p:spPr>
          <a:xfrm>
            <a:off x="4315326" y="2481943"/>
            <a:ext cx="7551996" cy="3695020"/>
          </a:xfrm>
        </p:spPr>
        <p:txBody>
          <a:bodyPr>
            <a:normAutofit/>
          </a:bodyPr>
          <a:lstStyle/>
          <a:p>
            <a:pPr marL="0" indent="0">
              <a:buNone/>
            </a:pPr>
            <a:r>
              <a:rPr lang="en-US" sz="1800" err="1">
                <a:latin typeface="Consolas" panose="020B0609020204030204" pitchFamily="49" charset="0"/>
              </a:rPr>
              <a:t>nsclc_sunburst</a:t>
            </a:r>
            <a:r>
              <a:rPr lang="en-US" sz="1800">
                <a:latin typeface="Consolas" panose="020B0609020204030204" pitchFamily="49" charset="0"/>
              </a:rPr>
              <a:t> &lt;- </a:t>
            </a:r>
            <a:r>
              <a:rPr lang="en-US" sz="1800" err="1">
                <a:latin typeface="Consolas" panose="020B0609020204030204" pitchFamily="49" charset="0"/>
              </a:rPr>
              <a:t>drug_regimen_sunburst</a:t>
            </a:r>
            <a:r>
              <a:rPr lang="en-US" sz="1800">
                <a:latin typeface="Consolas" panose="020B0609020204030204" pitchFamily="49" charset="0"/>
              </a:rPr>
              <a:t>(</a:t>
            </a:r>
          </a:p>
          <a:p>
            <a:pPr marL="0" indent="0">
              <a:buNone/>
            </a:pPr>
            <a:r>
              <a:rPr lang="en-US" sz="1800">
                <a:latin typeface="Consolas" panose="020B0609020204030204" pitchFamily="49" charset="0"/>
              </a:rPr>
              <a:t>           data</a:t>
            </a:r>
            <a:r>
              <a:rPr lang="en-US" sz="1800" err="1">
                <a:latin typeface="Consolas" panose="020B0609020204030204" pitchFamily="49" charset="0"/>
              </a:rPr>
              <a:t>_synapse</a:t>
            </a:r>
            <a:r>
              <a:rPr lang="en-US" sz="1800">
                <a:latin typeface="Consolas" panose="020B0609020204030204" pitchFamily="49" charset="0"/>
              </a:rPr>
              <a:t> = nsclc_synapse_data$NSCLC_v2.0, </a:t>
            </a:r>
          </a:p>
          <a:p>
            <a:pPr marL="0" indent="0">
              <a:buNone/>
            </a:pPr>
            <a:r>
              <a:rPr lang="en-US" sz="1800">
                <a:latin typeface="Consolas" panose="020B0609020204030204" pitchFamily="49" charset="0"/>
              </a:rPr>
              <a:t>           </a:t>
            </a:r>
            <a:r>
              <a:rPr lang="en-US" sz="1800" err="1">
                <a:latin typeface="Consolas" panose="020B0609020204030204" pitchFamily="49" charset="0"/>
              </a:rPr>
              <a:t>data_cohort</a:t>
            </a:r>
            <a:r>
              <a:rPr lang="en-US" sz="1800">
                <a:latin typeface="Consolas" panose="020B0609020204030204" pitchFamily="49" charset="0"/>
              </a:rPr>
              <a:t> = </a:t>
            </a:r>
            <a:r>
              <a:rPr lang="en-US" sz="1800" err="1">
                <a:latin typeface="Consolas" panose="020B0609020204030204" pitchFamily="49" charset="0"/>
              </a:rPr>
              <a:t>nsclc_cohort</a:t>
            </a:r>
            <a:r>
              <a:rPr lang="en-US" sz="1800">
                <a:latin typeface="Consolas" panose="020B0609020204030204" pitchFamily="49" charset="0"/>
              </a:rPr>
              <a:t>)</a:t>
            </a:r>
          </a:p>
        </p:txBody>
      </p:sp>
      <p:sp>
        <p:nvSpPr>
          <p:cNvPr id="4" name="Slide Number Placeholder 3">
            <a:extLst>
              <a:ext uri="{FF2B5EF4-FFF2-40B4-BE49-F238E27FC236}">
                <a16:creationId xmlns:a16="http://schemas.microsoft.com/office/drawing/2014/main" id="{958698A4-4522-47A5-B323-989E255CA184}"/>
              </a:ext>
            </a:extLst>
          </p:cNvPr>
          <p:cNvSpPr>
            <a:spLocks noGrp="1"/>
          </p:cNvSpPr>
          <p:nvPr>
            <p:ph type="sldNum" sz="quarter" idx="12"/>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35</a:t>
            </a:r>
          </a:p>
        </p:txBody>
      </p:sp>
      <p:sp>
        <p:nvSpPr>
          <p:cNvPr id="14" name="TextBox 13">
            <a:extLst>
              <a:ext uri="{FF2B5EF4-FFF2-40B4-BE49-F238E27FC236}">
                <a16:creationId xmlns:a16="http://schemas.microsoft.com/office/drawing/2014/main" id="{345FEA6D-3697-4D7C-840E-474B32C178A1}"/>
              </a:ext>
            </a:extLst>
          </p:cNvPr>
          <p:cNvSpPr txBox="1"/>
          <p:nvPr/>
        </p:nvSpPr>
        <p:spPr>
          <a:xfrm>
            <a:off x="626850" y="2796086"/>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6" name="Group 15">
            <a:extLst>
              <a:ext uri="{FF2B5EF4-FFF2-40B4-BE49-F238E27FC236}">
                <a16:creationId xmlns:a16="http://schemas.microsoft.com/office/drawing/2014/main" id="{4502C261-8FDD-4F35-BB05-640FCB39C2B5}"/>
              </a:ext>
            </a:extLst>
          </p:cNvPr>
          <p:cNvGrpSpPr/>
          <p:nvPr/>
        </p:nvGrpSpPr>
        <p:grpSpPr>
          <a:xfrm>
            <a:off x="252464" y="6016912"/>
            <a:ext cx="1132887" cy="567771"/>
            <a:chOff x="1049500" y="1231849"/>
            <a:chExt cx="1132887" cy="567771"/>
          </a:xfrm>
          <a:solidFill>
            <a:schemeClr val="accent2"/>
          </a:solidFill>
        </p:grpSpPr>
        <p:pic>
          <p:nvPicPr>
            <p:cNvPr id="17" name="Graphic 16" descr="Programmer female with solid fill">
              <a:extLst>
                <a:ext uri="{FF2B5EF4-FFF2-40B4-BE49-F238E27FC236}">
                  <a16:creationId xmlns:a16="http://schemas.microsoft.com/office/drawing/2014/main" id="{9CD75A8A-8319-4122-87F7-88A14FB63C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616" y="1231849"/>
              <a:ext cx="567771" cy="567771"/>
            </a:xfrm>
            <a:prstGeom prst="rect">
              <a:avLst/>
            </a:prstGeom>
          </p:spPr>
        </p:pic>
        <p:pic>
          <p:nvPicPr>
            <p:cNvPr id="18" name="Graphic 17" descr="Programmer male with solid fill">
              <a:extLst>
                <a:ext uri="{FF2B5EF4-FFF2-40B4-BE49-F238E27FC236}">
                  <a16:creationId xmlns:a16="http://schemas.microsoft.com/office/drawing/2014/main" id="{015D5492-D659-4833-8F5F-656B6EE42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78705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1F7F8B5-6258-4611-BBD2-A5952E7538C9}"/>
              </a:ext>
            </a:extLst>
          </p:cNvPr>
          <p:cNvSpPr>
            <a:spLocks noGrp="1"/>
          </p:cNvSpPr>
          <p:nvPr>
            <p:ph type="title"/>
          </p:nvPr>
        </p:nvSpPr>
        <p:spPr>
          <a:xfrm>
            <a:off x="1028700" y="1967266"/>
            <a:ext cx="2628900" cy="2547257"/>
          </a:xfrm>
          <a:noFill/>
        </p:spPr>
        <p:txBody>
          <a:bodyPr anchor="ctr">
            <a:normAutofit/>
          </a:bodyPr>
          <a:lstStyle/>
          <a:p>
            <a:pPr algn="ctr"/>
            <a:r>
              <a:rPr lang="en-US" sz="2800" err="1">
                <a:solidFill>
                  <a:srgbClr val="FFFFFF"/>
                </a:solidFill>
              </a:rPr>
              <a:t>nsclc_sunburst</a:t>
            </a:r>
            <a:r>
              <a:rPr lang="en-US" sz="2800">
                <a:solidFill>
                  <a:srgbClr val="FFFFFF"/>
                </a:solidFill>
              </a:rPr>
              <a:t>$</a:t>
            </a:r>
            <a:br>
              <a:rPr lang="en-US" sz="2800">
                <a:solidFill>
                  <a:srgbClr val="FFFFFF"/>
                </a:solidFill>
              </a:rPr>
            </a:br>
            <a:r>
              <a:rPr lang="en-US" sz="2800" err="1">
                <a:solidFill>
                  <a:srgbClr val="FFFFFF"/>
                </a:solidFill>
              </a:rPr>
              <a:t>sunburst_plot</a:t>
            </a:r>
            <a:endParaRPr lang="en-US" sz="2800">
              <a:solidFill>
                <a:srgbClr val="FFFFFF"/>
              </a:solidFill>
            </a:endParaRPr>
          </a:p>
        </p:txBody>
      </p:sp>
      <p:pic>
        <p:nvPicPr>
          <p:cNvPr id="3" name="Picture 2">
            <a:extLst>
              <a:ext uri="{FF2B5EF4-FFF2-40B4-BE49-F238E27FC236}">
                <a16:creationId xmlns:a16="http://schemas.microsoft.com/office/drawing/2014/main" id="{8487A60B-955D-4F46-9CEA-DA06726A092B}"/>
              </a:ext>
            </a:extLst>
          </p:cNvPr>
          <p:cNvPicPr>
            <a:picLocks noChangeAspect="1"/>
          </p:cNvPicPr>
          <p:nvPr/>
        </p:nvPicPr>
        <p:blipFill rotWithShape="1">
          <a:blip r:embed="rId4"/>
          <a:srcRect l="24945" t="16522" r="33142" b="8000"/>
          <a:stretch/>
        </p:blipFill>
        <p:spPr>
          <a:xfrm>
            <a:off x="5418933" y="643466"/>
            <a:ext cx="5497466" cy="5568739"/>
          </a:xfrm>
          <a:prstGeom prst="rect">
            <a:avLst/>
          </a:prstGeom>
        </p:spPr>
      </p:pic>
      <p:sp>
        <p:nvSpPr>
          <p:cNvPr id="2" name="Slide Number Placeholder 1">
            <a:extLst>
              <a:ext uri="{FF2B5EF4-FFF2-40B4-BE49-F238E27FC236}">
                <a16:creationId xmlns:a16="http://schemas.microsoft.com/office/drawing/2014/main" id="{E7F8F0EC-F95B-4834-81C1-1EAB330D50B4}"/>
              </a:ext>
            </a:extLst>
          </p:cNvPr>
          <p:cNvSpPr>
            <a:spLocks noGrp="1"/>
          </p:cNvSpPr>
          <p:nvPr>
            <p:ph type="sldNum" sz="quarter" idx="12"/>
          </p:nvPr>
        </p:nvSpPr>
        <p:spPr>
          <a:xfrm>
            <a:off x="11034184" y="6356350"/>
            <a:ext cx="514349" cy="365125"/>
          </a:xfrm>
        </p:spPr>
        <p:txBody>
          <a:bodyPr>
            <a:normAutofit/>
          </a:bodyPr>
          <a:lstStyle/>
          <a:p>
            <a:pPr>
              <a:spcAft>
                <a:spcPts val="600"/>
              </a:spcAft>
            </a:pPr>
            <a:r>
              <a:rPr lang="en-US">
                <a:solidFill>
                  <a:schemeClr val="tx1">
                    <a:alpha val="80000"/>
                  </a:schemeClr>
                </a:solidFill>
              </a:rPr>
              <a:t>36</a:t>
            </a:r>
          </a:p>
        </p:txBody>
      </p:sp>
    </p:spTree>
    <p:custDataLst>
      <p:tags r:id="rId1"/>
    </p:custDataLst>
    <p:extLst>
      <p:ext uri="{BB962C8B-B14F-4D97-AF65-F5344CB8AC3E}">
        <p14:creationId xmlns:p14="http://schemas.microsoft.com/office/powerpoint/2010/main" val="1894564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87942" y="2598426"/>
            <a:ext cx="2518756" cy="3268975"/>
            <a:chOff x="9316715"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316715"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visualization</a:t>
              </a:r>
              <a:endParaRPr lang="en-US" b="1" dirty="0">
                <a:solidFill>
                  <a:schemeClr val="accent1"/>
                </a:solidFill>
                <a:latin typeface="+mj-lt"/>
              </a:endParaRPr>
            </a:p>
            <a:p>
              <a:pPr algn="ctr" defTabSz="533387">
                <a:lnSpc>
                  <a:spcPct val="90000"/>
                </a:lnSpc>
                <a:spcBef>
                  <a:spcPts val="600"/>
                </a:spcBef>
                <a:spcAft>
                  <a:spcPct val="35000"/>
                </a:spcAft>
              </a:pPr>
              <a:r>
                <a:rPr lang="en-US" sz="1400" b="1" dirty="0" err="1">
                  <a:solidFill>
                    <a:schemeClr val="accent1"/>
                  </a:solidFill>
                  <a:latin typeface="Consolas"/>
                </a:rPr>
                <a:t>drug_regimen_sunburst</a:t>
              </a:r>
              <a:r>
                <a:rPr lang="en-US" sz="1400" b="1" dirty="0">
                  <a:solidFill>
                    <a:schemeClr val="accent1"/>
                  </a:solidFill>
                  <a:latin typeface="Consolas"/>
                </a:rPr>
                <a:t>()</a:t>
              </a:r>
            </a:p>
            <a:p>
              <a:pPr algn="ctr" defTabSz="533387">
                <a:lnSpc>
                  <a:spcPct val="90000"/>
                </a:lnSpc>
                <a:spcBef>
                  <a:spcPct val="0"/>
                </a:spcBef>
                <a:spcAft>
                  <a:spcPct val="35000"/>
                </a:spcAft>
              </a:pPr>
              <a:r>
                <a:rPr lang="en-US" sz="1400" dirty="0">
                  <a:solidFill>
                    <a:schemeClr val="accent1"/>
                  </a:solidFill>
                </a:rPr>
                <a:t>Creates a sunburst figure of drug regimen information corresponding to the selected diagnoses in the order that the regimens were administered </a:t>
              </a: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12700">
              <a:solidFill>
                <a:srgbClr val="5B9BD5"/>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10028787" y="2598425"/>
            <a:ext cx="2081616"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defRPr/>
            </a:pPr>
            <a:endParaRPr lang="en-US" b="1">
              <a:solidFill>
                <a:srgbClr val="4472C4"/>
              </a:solidFill>
              <a:latin typeface="Consolas" panose="020B0609020204030204" pitchFamily="49" charset="0"/>
            </a:endParaRPr>
          </a:p>
          <a:p>
            <a:pPr algn="ctr" defTabSz="533387">
              <a:lnSpc>
                <a:spcPct val="90000"/>
              </a:lnSpc>
              <a:spcBef>
                <a:spcPct val="0"/>
              </a:spcBef>
              <a:spcAft>
                <a:spcPct val="35000"/>
              </a:spcAft>
              <a:defRPr/>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defRPr/>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defRPr/>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defRPr/>
            </a:pPr>
            <a:endParaRPr lang="en-US" sz="1400">
              <a:solidFill>
                <a:srgbClr val="4472C4"/>
              </a:solidFill>
              <a:ea typeface="+mn-lt"/>
              <a:cs typeface="+mn-lt"/>
            </a:endParaRPr>
          </a:p>
          <a:p>
            <a:pPr algn="ctr" defTabSz="533387">
              <a:lnSpc>
                <a:spcPct val="90000"/>
              </a:lnSpc>
              <a:spcBef>
                <a:spcPct val="0"/>
              </a:spcBef>
              <a:spcAft>
                <a:spcPct val="35000"/>
              </a:spcAft>
              <a:defRPr/>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800962"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FB774DD4-5ED6-4E0A-98A9-72751AB2C084}"/>
              </a:ext>
            </a:extLst>
          </p:cNvPr>
          <p:cNvSpPr>
            <a:spLocks noGrp="1"/>
          </p:cNvSpPr>
          <p:nvPr>
            <p:ph type="sldNum" sz="quarter" idx="12"/>
          </p:nvPr>
        </p:nvSpPr>
        <p:spPr/>
        <p:txBody>
          <a:bodyPr/>
          <a:lstStyle/>
          <a:p>
            <a:r>
              <a:rPr lang="en-US"/>
              <a:t>38</a:t>
            </a:r>
          </a:p>
        </p:txBody>
      </p:sp>
    </p:spTree>
    <p:custDataLst>
      <p:tags r:id="rId1"/>
    </p:custDataLst>
    <p:extLst>
      <p:ext uri="{BB962C8B-B14F-4D97-AF65-F5344CB8AC3E}">
        <p14:creationId xmlns:p14="http://schemas.microsoft.com/office/powerpoint/2010/main" val="221283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0644BF-F23E-414B-B6E1-832A05F228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a:t>
            </a:r>
          </a:p>
        </p:txBody>
      </p:sp>
      <p:grpSp>
        <p:nvGrpSpPr>
          <p:cNvPr id="24" name="Group 23">
            <a:extLst>
              <a:ext uri="{FF2B5EF4-FFF2-40B4-BE49-F238E27FC236}">
                <a16:creationId xmlns:a16="http://schemas.microsoft.com/office/drawing/2014/main" id="{06123C3E-160E-4A9B-9FF8-F9E2A5312A21}"/>
              </a:ext>
            </a:extLst>
          </p:cNvPr>
          <p:cNvGrpSpPr/>
          <p:nvPr/>
        </p:nvGrpSpPr>
        <p:grpSpPr>
          <a:xfrm>
            <a:off x="583468" y="1820889"/>
            <a:ext cx="11025067" cy="4356075"/>
            <a:chOff x="838199" y="1820889"/>
            <a:chExt cx="11025067" cy="4356074"/>
          </a:xfrm>
        </p:grpSpPr>
        <p:grpSp>
          <p:nvGrpSpPr>
            <p:cNvPr id="7" name="Group 6">
              <a:extLst>
                <a:ext uri="{FF2B5EF4-FFF2-40B4-BE49-F238E27FC236}">
                  <a16:creationId xmlns:a16="http://schemas.microsoft.com/office/drawing/2014/main" id="{E7972E92-D21F-4C65-A55B-AA77652011FE}"/>
                </a:ext>
              </a:extLst>
            </p:cNvPr>
            <p:cNvGrpSpPr/>
            <p:nvPr/>
          </p:nvGrpSpPr>
          <p:grpSpPr>
            <a:xfrm>
              <a:off x="838199" y="1825625"/>
              <a:ext cx="5468815" cy="4351338"/>
              <a:chOff x="838199" y="1825625"/>
              <a:chExt cx="5468815" cy="4351338"/>
            </a:xfrm>
          </p:grpSpPr>
          <p:sp>
            <p:nvSpPr>
              <p:cNvPr id="8" name="Rectangle 7">
                <a:extLst>
                  <a:ext uri="{FF2B5EF4-FFF2-40B4-BE49-F238E27FC236}">
                    <a16:creationId xmlns:a16="http://schemas.microsoft.com/office/drawing/2014/main" id="{58F31C27-C1EF-4262-A411-4AA4327B207F}"/>
                  </a:ext>
                </a:extLst>
              </p:cNvPr>
              <p:cNvSpPr/>
              <p:nvPr/>
            </p:nvSpPr>
            <p:spPr>
              <a:xfrm>
                <a:off x="838199" y="1825625"/>
                <a:ext cx="5468815" cy="4351338"/>
              </a:xfrm>
              <a:prstGeom prst="rect">
                <a:avLst/>
              </a:prstGeom>
              <a:solidFill>
                <a:srgbClr val="CFD5EA"/>
              </a:solidFill>
            </p:spPr>
          </p:sp>
          <p:sp>
            <p:nvSpPr>
              <p:cNvPr id="9" name="Rectangle 8" descr="Lightbulb and gear">
                <a:extLst>
                  <a:ext uri="{FF2B5EF4-FFF2-40B4-BE49-F238E27FC236}">
                    <a16:creationId xmlns:a16="http://schemas.microsoft.com/office/drawing/2014/main" id="{FF8CE36C-BF3C-410F-A82A-7B2FD4136B64}"/>
                  </a:ext>
                </a:extLst>
              </p:cNvPr>
              <p:cNvSpPr/>
              <p:nvPr/>
            </p:nvSpPr>
            <p:spPr>
              <a:xfrm>
                <a:off x="1659138" y="1830359"/>
                <a:ext cx="878313" cy="8783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262334E4-3A10-410A-90B2-AAC06E7FDFBB}"/>
                  </a:ext>
                </a:extLst>
              </p:cNvPr>
              <p:cNvSpPr/>
              <p:nvPr/>
            </p:nvSpPr>
            <p:spPr>
              <a:xfrm>
                <a:off x="900123" y="2895487"/>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The </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err="1">
                    <a:ln>
                      <a:noFill/>
                    </a:ln>
                    <a:solidFill>
                      <a:prstClr val="black">
                        <a:hueOff val="0"/>
                        <a:satOff val="0"/>
                        <a:lumOff val="0"/>
                        <a:alphaOff val="0"/>
                      </a:prstClr>
                    </a:solidFill>
                    <a:effectLst/>
                    <a:uLnTx/>
                    <a:uFillTx/>
                    <a:latin typeface="Consolas" panose="020B0609020204030204" pitchFamily="49" charset="0"/>
                    <a:ea typeface="+mn-ea"/>
                    <a:cs typeface="+mn-cs"/>
                  </a:rPr>
                  <a:t>genieBPC</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package is a pipeline to programmatically access the data corresponding to each release from Synapse to support reproducibility, and to create datasets linking clinical and genomic data for analysis.</a:t>
                </a:r>
              </a:p>
            </p:txBody>
          </p:sp>
          <p:sp>
            <p:nvSpPr>
              <p:cNvPr id="11" name="Rectangle 10">
                <a:extLst>
                  <a:ext uri="{FF2B5EF4-FFF2-40B4-BE49-F238E27FC236}">
                    <a16:creationId xmlns:a16="http://schemas.microsoft.com/office/drawing/2014/main" id="{52E9F466-D81F-45A9-94DE-4286041CB90D}"/>
                  </a:ext>
                </a:extLst>
              </p:cNvPr>
              <p:cNvSpPr/>
              <p:nvPr/>
            </p:nvSpPr>
            <p:spPr>
              <a:xfrm>
                <a:off x="843561" y="5525696"/>
                <a:ext cx="2509466" cy="64653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descr="Group brainstorm">
                <a:extLst>
                  <a:ext uri="{FF2B5EF4-FFF2-40B4-BE49-F238E27FC236}">
                    <a16:creationId xmlns:a16="http://schemas.microsoft.com/office/drawing/2014/main" id="{7C62ED30-FABF-4542-9FA7-2097A53E0FCF}"/>
                  </a:ext>
                </a:extLst>
              </p:cNvPr>
              <p:cNvSpPr/>
              <p:nvPr/>
            </p:nvSpPr>
            <p:spPr>
              <a:xfrm>
                <a:off x="4631212" y="1856028"/>
                <a:ext cx="878313" cy="878313"/>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F7DD35BA-1FDE-459A-8995-819FF3491ED8}"/>
                  </a:ext>
                </a:extLst>
              </p:cNvPr>
              <p:cNvSpPr/>
              <p:nvPr/>
            </p:nvSpPr>
            <p:spPr>
              <a:xfrm>
                <a:off x="3792184" y="2686699"/>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2DF05455-B9B5-42B9-AF09-3C434EF51BA2}"/>
                  </a:ext>
                </a:extLst>
              </p:cNvPr>
              <p:cNvSpPr/>
              <p:nvPr/>
            </p:nvSpPr>
            <p:spPr>
              <a:xfrm>
                <a:off x="3773614" y="3294926"/>
                <a:ext cx="2509466" cy="1481682"/>
              </a:xfrm>
              <a:custGeom>
                <a:avLst/>
                <a:gdLst>
                  <a:gd name="connsiteX0" fmla="*/ 0 w 2509466"/>
                  <a:gd name="connsiteY0" fmla="*/ 0 h 1481682"/>
                  <a:gd name="connsiteX1" fmla="*/ 2509466 w 2509466"/>
                  <a:gd name="connsiteY1" fmla="*/ 0 h 1481682"/>
                  <a:gd name="connsiteX2" fmla="*/ 2509466 w 2509466"/>
                  <a:gd name="connsiteY2" fmla="*/ 1481682 h 1481682"/>
                  <a:gd name="connsiteX3" fmla="*/ 0 w 2509466"/>
                  <a:gd name="connsiteY3" fmla="*/ 1481682 h 1481682"/>
                  <a:gd name="connsiteX4" fmla="*/ 0 w 2509466"/>
                  <a:gd name="connsiteY4" fmla="*/ 0 h 1481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1481682">
                    <a:moveTo>
                      <a:pt x="0" y="0"/>
                    </a:moveTo>
                    <a:lnTo>
                      <a:pt x="2509466" y="0"/>
                    </a:lnTo>
                    <a:lnTo>
                      <a:pt x="2509466" y="1481682"/>
                    </a:lnTo>
                    <a:lnTo>
                      <a:pt x="0" y="1481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Samantha Brown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Jessica Lavery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Axel Martin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Dan Sjoberg</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Karissa Whiting</a:t>
                </a:r>
              </a:p>
            </p:txBody>
          </p:sp>
        </p:grpSp>
        <p:grpSp>
          <p:nvGrpSpPr>
            <p:cNvPr id="16" name="Group 15">
              <a:extLst>
                <a:ext uri="{FF2B5EF4-FFF2-40B4-BE49-F238E27FC236}">
                  <a16:creationId xmlns:a16="http://schemas.microsoft.com/office/drawing/2014/main" id="{E26F5932-78AF-4174-B8C6-6B26AFB893DE}"/>
                </a:ext>
              </a:extLst>
            </p:cNvPr>
            <p:cNvGrpSpPr/>
            <p:nvPr/>
          </p:nvGrpSpPr>
          <p:grpSpPr>
            <a:xfrm>
              <a:off x="6418386" y="1820889"/>
              <a:ext cx="5444880" cy="4351338"/>
              <a:chOff x="6418386" y="1820889"/>
              <a:chExt cx="5444880" cy="4351338"/>
            </a:xfrm>
          </p:grpSpPr>
          <p:sp>
            <p:nvSpPr>
              <p:cNvPr id="17" name="Rectangle 16">
                <a:extLst>
                  <a:ext uri="{FF2B5EF4-FFF2-40B4-BE49-F238E27FC236}">
                    <a16:creationId xmlns:a16="http://schemas.microsoft.com/office/drawing/2014/main" id="{EE0B9638-69A9-41D2-9CFF-DB8BFE3BD19F}"/>
                  </a:ext>
                </a:extLst>
              </p:cNvPr>
              <p:cNvSpPr/>
              <p:nvPr/>
            </p:nvSpPr>
            <p:spPr>
              <a:xfrm>
                <a:off x="6418386" y="1820889"/>
                <a:ext cx="5444880" cy="4351338"/>
              </a:xfrm>
              <a:prstGeom prst="rect">
                <a:avLst/>
              </a:prstGeom>
              <a:solidFill>
                <a:schemeClr val="accent6">
                  <a:lumMod val="20000"/>
                  <a:lumOff val="80000"/>
                </a:schemeClr>
              </a:solidFill>
            </p:spPr>
          </p:sp>
          <p:sp>
            <p:nvSpPr>
              <p:cNvPr id="18" name="Rectangle 17" descr="DNA with solid fill">
                <a:extLst>
                  <a:ext uri="{FF2B5EF4-FFF2-40B4-BE49-F238E27FC236}">
                    <a16:creationId xmlns:a16="http://schemas.microsoft.com/office/drawing/2014/main" id="{F5E8E432-20D6-407F-BA19-EB9D285430EA}"/>
                  </a:ext>
                </a:extLst>
              </p:cNvPr>
              <p:cNvSpPr/>
              <p:nvPr/>
            </p:nvSpPr>
            <p:spPr>
              <a:xfrm>
                <a:off x="7221355" y="2021593"/>
                <a:ext cx="873892" cy="873892"/>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55353F3A-64C5-4E3F-85AD-3B99D91E3E2C}"/>
                  </a:ext>
                </a:extLst>
              </p:cNvPr>
              <p:cNvSpPr/>
              <p:nvPr/>
            </p:nvSpPr>
            <p:spPr>
              <a:xfrm>
                <a:off x="6464593" y="3110132"/>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The </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err="1">
                    <a:ln>
                      <a:noFill/>
                    </a:ln>
                    <a:solidFill>
                      <a:prstClr val="black">
                        <a:hueOff val="0"/>
                        <a:satOff val="0"/>
                        <a:lumOff val="0"/>
                        <a:alphaOff val="0"/>
                      </a:prstClr>
                    </a:solidFill>
                    <a:effectLst/>
                    <a:uLnTx/>
                    <a:uFillTx/>
                    <a:latin typeface="Consolas" panose="020B0609020204030204" pitchFamily="49" charset="0"/>
                    <a:ea typeface="+mn-ea"/>
                    <a:cs typeface="+mn-cs"/>
                  </a:rPr>
                  <a:t>gnomeR</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package </a:t>
                </a:r>
                <a:r>
                  <a:rPr kumimoji="0" lang="en-US" sz="2000" b="1" i="0" u="none" strike="noStrike" kern="1200" cap="none" spc="0" normalizeH="0" baseline="0" noProof="0">
                    <a:ln>
                      <a:noFill/>
                    </a:ln>
                    <a:solidFill>
                      <a:srgbClr val="212529"/>
                    </a:solidFill>
                    <a:effectLst/>
                    <a:uLnTx/>
                    <a:uFillTx/>
                    <a:latin typeface="Atkinson Hyperlegible"/>
                    <a:ea typeface="+mn-ea"/>
                    <a:cs typeface="+mn-cs"/>
                  </a:rPr>
                  <a:t>provides a consistent framework for genetic data wrangling, processing, visualization and analysis.</a:t>
                </a:r>
                <a:endPar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E712712-E4A0-44E4-8A27-849609708523}"/>
                  </a:ext>
                </a:extLst>
              </p:cNvPr>
              <p:cNvSpPr/>
              <p:nvPr/>
            </p:nvSpPr>
            <p:spPr>
              <a:xfrm>
                <a:off x="6425517" y="4951987"/>
                <a:ext cx="2496834" cy="236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a:extLst>
                  <a:ext uri="{FF2B5EF4-FFF2-40B4-BE49-F238E27FC236}">
                    <a16:creationId xmlns:a16="http://schemas.microsoft.com/office/drawing/2014/main" id="{C78C1468-E252-4675-A13A-DACD42D7D27D}"/>
                  </a:ext>
                </a:extLst>
              </p:cNvPr>
              <p:cNvSpPr/>
              <p:nvPr/>
            </p:nvSpPr>
            <p:spPr>
              <a:xfrm>
                <a:off x="10008903" y="1875577"/>
                <a:ext cx="1047910" cy="104791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B312BF10-D112-4F54-8449-8D8E592844B3}"/>
                  </a:ext>
                </a:extLst>
              </p:cNvPr>
              <p:cNvSpPr/>
              <p:nvPr/>
            </p:nvSpPr>
            <p:spPr>
              <a:xfrm>
                <a:off x="9348612" y="2958040"/>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CEA18B0-2601-4EF3-8CF4-35E363CD2837}"/>
                  </a:ext>
                </a:extLst>
              </p:cNvPr>
              <p:cNvSpPr/>
              <p:nvPr/>
            </p:nvSpPr>
            <p:spPr>
              <a:xfrm>
                <a:off x="9284441" y="3589769"/>
                <a:ext cx="2496834" cy="1544733"/>
              </a:xfrm>
              <a:custGeom>
                <a:avLst/>
                <a:gdLst>
                  <a:gd name="connsiteX0" fmla="*/ 0 w 2496834"/>
                  <a:gd name="connsiteY0" fmla="*/ 0 h 1544733"/>
                  <a:gd name="connsiteX1" fmla="*/ 2496834 w 2496834"/>
                  <a:gd name="connsiteY1" fmla="*/ 0 h 1544733"/>
                  <a:gd name="connsiteX2" fmla="*/ 2496834 w 2496834"/>
                  <a:gd name="connsiteY2" fmla="*/ 1544733 h 1544733"/>
                  <a:gd name="connsiteX3" fmla="*/ 0 w 2496834"/>
                  <a:gd name="connsiteY3" fmla="*/ 1544733 h 1544733"/>
                  <a:gd name="connsiteX4" fmla="*/ 0 w 2496834"/>
                  <a:gd name="connsiteY4" fmla="*/ 0 h 154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1544733">
                    <a:moveTo>
                      <a:pt x="0" y="0"/>
                    </a:moveTo>
                    <a:lnTo>
                      <a:pt x="2496834" y="0"/>
                    </a:lnTo>
                    <a:lnTo>
                      <a:pt x="2496834" y="1544733"/>
                    </a:lnTo>
                    <a:lnTo>
                      <a:pt x="0" y="15447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err="1">
                    <a:ln>
                      <a:noFill/>
                    </a:ln>
                    <a:solidFill>
                      <a:prstClr val="black">
                        <a:hueOff val="0"/>
                        <a:satOff val="0"/>
                        <a:lumOff val="0"/>
                        <a:alphaOff val="0"/>
                      </a:prstClr>
                    </a:solidFill>
                    <a:effectLst/>
                    <a:uLnTx/>
                    <a:uFillTx/>
                    <a:latin typeface="Calibri" panose="020F0502020204030204"/>
                    <a:ea typeface="+mn-ea"/>
                    <a:cs typeface="+mn-cs"/>
                  </a:rPr>
                  <a:t>Arshi</a:t>
                </a: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Arora</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Axel Martin </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Karissa Whiting</a:t>
                </a:r>
              </a:p>
              <a:p>
                <a:pPr marL="0" marR="0" lvl="0" indent="0" algn="ctr" defTabSz="755632" rtl="0" eaLnBrk="1" fontAlgn="auto" latinLnBrk="0" hangingPunct="1">
                  <a:lnSpc>
                    <a:spcPct val="100000"/>
                  </a:lnSpc>
                  <a:spcBef>
                    <a:spcPct val="0"/>
                  </a:spcBef>
                  <a:spcAft>
                    <a:spcPct val="35000"/>
                  </a:spcAft>
                  <a:buClrTx/>
                  <a:buSzTx/>
                  <a:buFontTx/>
                  <a:buNone/>
                  <a:tabLst/>
                  <a:defRPr/>
                </a:pPr>
                <a:endPar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sp>
        <p:nvSpPr>
          <p:cNvPr id="27" name="Title 1">
            <a:extLst>
              <a:ext uri="{FF2B5EF4-FFF2-40B4-BE49-F238E27FC236}">
                <a16:creationId xmlns:a16="http://schemas.microsoft.com/office/drawing/2014/main" id="{88D8F4B6-8FFA-4B12-9DF8-545850988509}"/>
              </a:ext>
            </a:extLst>
          </p:cNvPr>
          <p:cNvSpPr>
            <a:spLocks noGrp="1"/>
          </p:cNvSpPr>
          <p:nvPr>
            <p:ph type="title"/>
          </p:nvPr>
        </p:nvSpPr>
        <p:spPr>
          <a:xfrm>
            <a:off x="838200" y="556995"/>
            <a:ext cx="10515600" cy="1133693"/>
          </a:xfrm>
        </p:spPr>
        <p:txBody>
          <a:bodyPr>
            <a:normAutofit fontScale="90000"/>
          </a:bodyPr>
          <a:lstStyle/>
          <a:p>
            <a:r>
              <a:rPr lang="en-US" sz="5200" b="1">
                <a:latin typeface="Consolas"/>
              </a:rPr>
              <a:t>{</a:t>
            </a:r>
            <a:r>
              <a:rPr lang="en-US" sz="5200" b="1" err="1">
                <a:latin typeface="Consolas"/>
              </a:rPr>
              <a:t>genieBPC</a:t>
            </a:r>
            <a:r>
              <a:rPr lang="en-US" sz="5200" b="1">
                <a:latin typeface="Consolas"/>
              </a:rPr>
              <a:t>} &amp; {</a:t>
            </a:r>
            <a:r>
              <a:rPr lang="en-US" sz="5200" b="1" err="1">
                <a:latin typeface="Consolas"/>
              </a:rPr>
              <a:t>gnomeR</a:t>
            </a:r>
            <a:r>
              <a:rPr lang="en-US" sz="5200" b="1">
                <a:latin typeface="Consolas"/>
              </a:rPr>
              <a:t>}</a:t>
            </a:r>
            <a:r>
              <a:rPr lang="en-US" sz="5200"/>
              <a:t> R Packages</a:t>
            </a:r>
          </a:p>
        </p:txBody>
      </p:sp>
    </p:spTree>
    <p:custDataLst>
      <p:tags r:id="rId1"/>
    </p:custDataLst>
    <p:extLst>
      <p:ext uri="{BB962C8B-B14F-4D97-AF65-F5344CB8AC3E}">
        <p14:creationId xmlns:p14="http://schemas.microsoft.com/office/powerpoint/2010/main" val="19697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41" name="Rectangle 40">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BBDC249-9ECF-487C-AC63-2E82A54668ED}"/>
              </a:ext>
            </a:extLst>
          </p:cNvPr>
          <p:cNvSpPr>
            <a:spLocks noGrp="1"/>
          </p:cNvSpPr>
          <p:nvPr>
            <p:ph type="title"/>
          </p:nvPr>
        </p:nvSpPr>
        <p:spPr>
          <a:xfrm>
            <a:off x="1115568" y="548640"/>
            <a:ext cx="10168128" cy="1179576"/>
          </a:xfrm>
        </p:spPr>
        <p:txBody>
          <a:bodyPr>
            <a:normAutofit/>
          </a:bodyPr>
          <a:lstStyle/>
          <a:p>
            <a:r>
              <a:rPr lang="en-US" sz="4000"/>
              <a:t>Register for Synapse Account</a:t>
            </a:r>
          </a:p>
        </p:txBody>
      </p:sp>
      <p:sp>
        <p:nvSpPr>
          <p:cNvPr id="43" name="Rectangle 42">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lide Number Placeholder 2">
            <a:extLst>
              <a:ext uri="{FF2B5EF4-FFF2-40B4-BE49-F238E27FC236}">
                <a16:creationId xmlns:a16="http://schemas.microsoft.com/office/drawing/2014/main" id="{BEF287C4-D211-43A7-8EE3-71383D535BF2}"/>
              </a:ext>
            </a:extLst>
          </p:cNvPr>
          <p:cNvSpPr>
            <a:spLocks noGrp="1"/>
          </p:cNvSpPr>
          <p:nvPr>
            <p:ph type="sldNum" sz="quarter" idx="12"/>
          </p:nvPr>
        </p:nvSpPr>
        <p:spPr>
          <a:xfrm>
            <a:off x="8173156" y="5978807"/>
            <a:ext cx="2139966" cy="284833"/>
          </a:xfrm>
        </p:spPr>
        <p:txBody>
          <a:bodyPr/>
          <a:lstStyle/>
          <a:p>
            <a:pPr defTabSz="713214">
              <a:spcAft>
                <a:spcPts val="600"/>
              </a:spcAft>
            </a:pPr>
            <a:r>
              <a:rPr lang="en-US" sz="936"/>
              <a:t>7</a:t>
            </a:r>
            <a:endParaRPr lang="en-US"/>
          </a:p>
        </p:txBody>
      </p:sp>
      <p:pic>
        <p:nvPicPr>
          <p:cNvPr id="7" name="Picture 6">
            <a:extLst>
              <a:ext uri="{FF2B5EF4-FFF2-40B4-BE49-F238E27FC236}">
                <a16:creationId xmlns:a16="http://schemas.microsoft.com/office/drawing/2014/main" id="{C3C482E5-AB9D-4AB6-92B3-6C8C4F35C720}"/>
              </a:ext>
            </a:extLst>
          </p:cNvPr>
          <p:cNvPicPr>
            <a:picLocks noChangeAspect="1"/>
          </p:cNvPicPr>
          <p:nvPr/>
        </p:nvPicPr>
        <p:blipFill rotWithShape="1">
          <a:blip r:embed="rId4"/>
          <a:srcRect t="3479" b="5031"/>
          <a:stretch/>
        </p:blipFill>
        <p:spPr>
          <a:xfrm>
            <a:off x="4974332" y="2269730"/>
            <a:ext cx="5905558" cy="2850910"/>
          </a:xfrm>
          <a:prstGeom prst="rect">
            <a:avLst/>
          </a:prstGeom>
        </p:spPr>
      </p:pic>
      <p:sp>
        <p:nvSpPr>
          <p:cNvPr id="28" name="TextBox 27">
            <a:extLst>
              <a:ext uri="{FF2B5EF4-FFF2-40B4-BE49-F238E27FC236}">
                <a16:creationId xmlns:a16="http://schemas.microsoft.com/office/drawing/2014/main" id="{AC59BD73-3BDB-4257-A7F3-C7806F090EB2}"/>
              </a:ext>
            </a:extLst>
          </p:cNvPr>
          <p:cNvSpPr txBox="1"/>
          <p:nvPr/>
        </p:nvSpPr>
        <p:spPr>
          <a:xfrm>
            <a:off x="1115569" y="2269730"/>
            <a:ext cx="3807432" cy="3636380"/>
          </a:xfrm>
          <a:prstGeom prst="rect">
            <a:avLst/>
          </a:prstGeom>
          <a:noFill/>
        </p:spPr>
        <p:txBody>
          <a:bodyPr wrap="square" rtlCol="0">
            <a:spAutoFit/>
          </a:bodyPr>
          <a:lstStyle/>
          <a:p>
            <a:pPr defTabSz="485383">
              <a:spcBef>
                <a:spcPct val="0"/>
              </a:spcBef>
              <a:spcAft>
                <a:spcPct val="35000"/>
              </a:spcAft>
            </a:pPr>
            <a:r>
              <a:rPr lang="en-US" sz="1400" i="1" u="sng" dirty="0"/>
              <a:t>Instructions:</a:t>
            </a:r>
          </a:p>
          <a:p>
            <a:pPr marL="342891" indent="-342891" defTabSz="485383">
              <a:spcBef>
                <a:spcPct val="0"/>
              </a:spcBef>
              <a:spcAft>
                <a:spcPct val="35000"/>
              </a:spcAft>
              <a:buFont typeface="+mj-lt"/>
              <a:buAutoNum type="arabicPeriod"/>
            </a:pPr>
            <a:r>
              <a:rPr lang="en-US" sz="1400" dirty="0"/>
              <a:t>Register for a </a:t>
            </a:r>
            <a:r>
              <a:rPr lang="en-US" sz="1400" dirty="0">
                <a:hlinkClick r:id="rId5"/>
              </a:rPr>
              <a:t>‘Synapse’ account</a:t>
            </a:r>
            <a:r>
              <a:rPr lang="en-US" sz="1400" dirty="0"/>
              <a:t>. Be sure to create a username and password. </a:t>
            </a:r>
            <a:r>
              <a:rPr lang="en-US" sz="1400" b="1" dirty="0"/>
              <a:t>Do NOT connect via your Google account. </a:t>
            </a:r>
          </a:p>
          <a:p>
            <a:pPr marL="699499" lvl="1" indent="-342891" defTabSz="485383">
              <a:spcBef>
                <a:spcPct val="0"/>
              </a:spcBef>
              <a:spcAft>
                <a:spcPct val="35000"/>
              </a:spcAft>
              <a:buFont typeface="+mj-lt"/>
              <a:buAutoNum type="alphaLcParenR"/>
            </a:pPr>
            <a:r>
              <a:rPr lang="en-US" sz="1400" dirty="0">
                <a:solidFill>
                  <a:srgbClr val="0563C1"/>
                </a:solidFill>
                <a:hlinkClick r:id="rId5">
                  <a:extLst>
                    <a:ext uri="{A12FA001-AC4F-418D-AE19-62706E023703}">
                      <ahyp:hlinkClr xmlns:ahyp="http://schemas.microsoft.com/office/drawing/2018/hyperlinkcolor" val="tx"/>
                    </a:ext>
                  </a:extLst>
                </a:hlinkClick>
              </a:rPr>
              <a:t>https://www.synapse.org/#</a:t>
            </a:r>
          </a:p>
          <a:p>
            <a:pPr marL="242310" indent="-342891" defTabSz="485383">
              <a:spcBef>
                <a:spcPct val="0"/>
              </a:spcBef>
              <a:spcAft>
                <a:spcPct val="35000"/>
              </a:spcAft>
              <a:buFont typeface="+mj-lt"/>
              <a:buAutoNum type="arabicPeriod"/>
            </a:pPr>
            <a:r>
              <a:rPr lang="en-US" sz="1400" dirty="0"/>
              <a:t>Accept the </a:t>
            </a:r>
            <a:r>
              <a:rPr lang="en-US" sz="1400" b="1" dirty="0"/>
              <a:t>Synapse account terms of use.</a:t>
            </a:r>
            <a:endParaRPr lang="en-US" sz="1400" dirty="0">
              <a:solidFill>
                <a:srgbClr val="0563C1"/>
              </a:solidFill>
              <a:hlinkClick r:id="rId5">
                <a:extLst>
                  <a:ext uri="{A12FA001-AC4F-418D-AE19-62706E023703}">
                    <ahyp:hlinkClr xmlns:ahyp="http://schemas.microsoft.com/office/drawing/2018/hyperlinkcolor" val="tx"/>
                  </a:ext>
                </a:extLst>
              </a:hlinkClick>
            </a:endParaRPr>
          </a:p>
          <a:p>
            <a:pPr marL="342891" indent="-342891" defTabSz="485383">
              <a:spcBef>
                <a:spcPct val="0"/>
              </a:spcBef>
              <a:spcAft>
                <a:spcPct val="35000"/>
              </a:spcAft>
              <a:buFont typeface="+mj-lt"/>
              <a:buAutoNum type="arabicPeriod"/>
            </a:pPr>
            <a:r>
              <a:rPr lang="en-US" sz="1400" dirty="0"/>
              <a:t>Navigate to GENIE Biopharma Collaborative Public page</a:t>
            </a:r>
            <a:endParaRPr lang="en-US" sz="1400" dirty="0">
              <a:sym typeface="Wingdings" panose="05000000000000000000" pitchFamily="2" charset="2"/>
            </a:endParaRPr>
          </a:p>
          <a:p>
            <a:pPr marL="699499" lvl="1" indent="-342891" defTabSz="485383">
              <a:spcBef>
                <a:spcPct val="0"/>
              </a:spcBef>
              <a:spcAft>
                <a:spcPct val="35000"/>
              </a:spcAft>
              <a:buFont typeface="+mj-lt"/>
              <a:buAutoNum type="alphaLcParenR"/>
            </a:pPr>
            <a:r>
              <a:rPr lang="en-US" sz="1400" u="sng" dirty="0">
                <a:hlinkClick r:id="rId6"/>
              </a:rPr>
              <a:t>https://www.synapse.org/#!Synapse:syn27056172/wiki/616601</a:t>
            </a:r>
            <a:endParaRPr lang="en-US" sz="1400" u="sng" dirty="0"/>
          </a:p>
          <a:p>
            <a:pPr marL="342891" indent="-342891" defTabSz="485383">
              <a:spcBef>
                <a:spcPct val="0"/>
              </a:spcBef>
              <a:spcAft>
                <a:spcPct val="35000"/>
              </a:spcAft>
              <a:buFont typeface="+mj-lt"/>
              <a:buAutoNum type="arabicPeriod"/>
            </a:pPr>
            <a:r>
              <a:rPr lang="en-US" sz="1400" dirty="0">
                <a:sym typeface="Wingdings" panose="05000000000000000000" pitchFamily="2" charset="2"/>
              </a:rPr>
              <a:t>In the Files folder, navigate to Data Releases  NSCLC  2.0-public</a:t>
            </a:r>
            <a:endParaRPr lang="en-US" sz="1400" u="sng" dirty="0"/>
          </a:p>
          <a:p>
            <a:pPr marL="342891" indent="-342891" defTabSz="485383">
              <a:spcBef>
                <a:spcPct val="0"/>
              </a:spcBef>
              <a:spcAft>
                <a:spcPct val="35000"/>
              </a:spcAft>
              <a:buFont typeface="+mj-lt"/>
              <a:buAutoNum type="arabicPeriod"/>
            </a:pPr>
            <a:r>
              <a:rPr lang="en-US" sz="1400" dirty="0"/>
              <a:t>Select </a:t>
            </a:r>
            <a:r>
              <a:rPr lang="en-US" sz="1400" i="1" dirty="0"/>
              <a:t>Request Access</a:t>
            </a:r>
            <a:r>
              <a:rPr lang="en-US" sz="1400" dirty="0"/>
              <a:t>, review the </a:t>
            </a:r>
            <a:r>
              <a:rPr lang="en-US" sz="1400" b="1" dirty="0"/>
              <a:t>terms of data use</a:t>
            </a:r>
            <a:r>
              <a:rPr lang="en-US" sz="1400" dirty="0"/>
              <a:t> and click </a:t>
            </a:r>
            <a:r>
              <a:rPr lang="en-US" sz="1400" i="1" dirty="0"/>
              <a:t>Accept</a:t>
            </a:r>
            <a:endParaRPr lang="en-US" dirty="0"/>
          </a:p>
        </p:txBody>
      </p:sp>
      <p:sp>
        <p:nvSpPr>
          <p:cNvPr id="29" name="Rectangle 28">
            <a:extLst>
              <a:ext uri="{FF2B5EF4-FFF2-40B4-BE49-F238E27FC236}">
                <a16:creationId xmlns:a16="http://schemas.microsoft.com/office/drawing/2014/main" id="{F1EDB485-7B18-4CAA-A9E5-086463E4E075}"/>
              </a:ext>
            </a:extLst>
          </p:cNvPr>
          <p:cNvSpPr/>
          <p:nvPr/>
        </p:nvSpPr>
        <p:spPr>
          <a:xfrm>
            <a:off x="5434792" y="3933335"/>
            <a:ext cx="729174" cy="128796"/>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Cursor with solid fill">
            <a:extLst>
              <a:ext uri="{FF2B5EF4-FFF2-40B4-BE49-F238E27FC236}">
                <a16:creationId xmlns:a16="http://schemas.microsoft.com/office/drawing/2014/main" id="{0744CC5B-45F4-4F80-9826-1A124DE204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43555" y="4056352"/>
            <a:ext cx="535930" cy="535930"/>
          </a:xfrm>
          <a:prstGeom prst="rect">
            <a:avLst/>
          </a:prstGeom>
        </p:spPr>
      </p:pic>
      <p:sp>
        <p:nvSpPr>
          <p:cNvPr id="32" name="Rectangle 31">
            <a:extLst>
              <a:ext uri="{FF2B5EF4-FFF2-40B4-BE49-F238E27FC236}">
                <a16:creationId xmlns:a16="http://schemas.microsoft.com/office/drawing/2014/main" id="{8DF58672-5956-4B84-8289-0E93AD0D6AF3}"/>
              </a:ext>
            </a:extLst>
          </p:cNvPr>
          <p:cNvSpPr/>
          <p:nvPr/>
        </p:nvSpPr>
        <p:spPr>
          <a:xfrm>
            <a:off x="5077169" y="3055669"/>
            <a:ext cx="1891287" cy="188569"/>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0068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8673-0618-4B97-A446-18C38EF52918}"/>
              </a:ext>
            </a:extLst>
          </p:cNvPr>
          <p:cNvSpPr>
            <a:spLocks noGrp="1"/>
          </p:cNvSpPr>
          <p:nvPr>
            <p:ph type="title"/>
          </p:nvPr>
        </p:nvSpPr>
        <p:spPr/>
        <p:txBody>
          <a:bodyPr/>
          <a:lstStyle/>
          <a:p>
            <a:r>
              <a:rPr lang="en-US"/>
              <a:t>Installation Instructions</a:t>
            </a:r>
          </a:p>
        </p:txBody>
      </p:sp>
      <p:sp>
        <p:nvSpPr>
          <p:cNvPr id="3" name="Content Placeholder 2">
            <a:extLst>
              <a:ext uri="{FF2B5EF4-FFF2-40B4-BE49-F238E27FC236}">
                <a16:creationId xmlns:a16="http://schemas.microsoft.com/office/drawing/2014/main" id="{3A1CF03D-85E3-471B-B256-8666AB596AB2}"/>
              </a:ext>
            </a:extLst>
          </p:cNvPr>
          <p:cNvSpPr>
            <a:spLocks noGrp="1"/>
          </p:cNvSpPr>
          <p:nvPr>
            <p:ph idx="1"/>
          </p:nvPr>
        </p:nvSpPr>
        <p:spPr/>
        <p:txBody>
          <a:bodyPr vert="horz" lIns="91440" tIns="45720" rIns="91440" bIns="45720" rtlCol="0" anchor="t">
            <a:normAutofit/>
          </a:bodyPr>
          <a:lstStyle/>
          <a:p>
            <a:pPr marL="0" indent="0" algn="ctr">
              <a:buNone/>
            </a:pPr>
            <a:r>
              <a:rPr lang="en-US" dirty="0"/>
              <a:t>Installing </a:t>
            </a:r>
            <a:r>
              <a:rPr lang="en-US" dirty="0">
                <a:latin typeface="Consolas"/>
              </a:rPr>
              <a:t>{</a:t>
            </a:r>
            <a:r>
              <a:rPr lang="en-US" dirty="0" err="1">
                <a:latin typeface="Consolas"/>
              </a:rPr>
              <a:t>genieBPC</a:t>
            </a:r>
            <a:r>
              <a:rPr lang="en-US" dirty="0">
                <a:latin typeface="Consolas"/>
              </a:rPr>
              <a:t>}</a:t>
            </a:r>
            <a:r>
              <a:rPr lang="en-US" dirty="0"/>
              <a:t>:</a:t>
            </a:r>
          </a:p>
          <a:p>
            <a:pPr marL="0" indent="0" algn="ctr">
              <a:buNone/>
            </a:pPr>
            <a:r>
              <a:rPr lang="en-US" sz="2000" dirty="0" err="1">
                <a:solidFill>
                  <a:schemeClr val="accent1"/>
                </a:solidFill>
                <a:latin typeface="Consolas"/>
                <a:cs typeface="Calibri"/>
              </a:rPr>
              <a:t>install.packages</a:t>
            </a:r>
            <a:r>
              <a:rPr lang="en-US" sz="2000" dirty="0">
                <a:solidFill>
                  <a:schemeClr val="accent1"/>
                </a:solidFill>
                <a:latin typeface="Consolas"/>
                <a:cs typeface="Calibri"/>
              </a:rPr>
              <a:t>("</a:t>
            </a:r>
            <a:r>
              <a:rPr lang="en-US" sz="2000" dirty="0" err="1">
                <a:solidFill>
                  <a:schemeClr val="accent1"/>
                </a:solidFill>
                <a:latin typeface="Consolas"/>
                <a:cs typeface="Calibri"/>
              </a:rPr>
              <a:t>genieBPC</a:t>
            </a:r>
            <a:r>
              <a:rPr lang="en-US" sz="2000" dirty="0">
                <a:solidFill>
                  <a:schemeClr val="accent1"/>
                </a:solidFill>
                <a:latin typeface="Consolas"/>
                <a:cs typeface="Calibri"/>
              </a:rPr>
              <a:t>")</a:t>
            </a:r>
            <a:endParaRPr lang="en-US" sz="2000" dirty="0">
              <a:latin typeface="Consolas" panose="020B0609020204030204" pitchFamily="49" charset="0"/>
            </a:endParaRPr>
          </a:p>
          <a:p>
            <a:pPr marL="0" indent="0" algn="ctr">
              <a:buNone/>
            </a:pPr>
            <a:endParaRPr lang="en-US" sz="2000" dirty="0">
              <a:latin typeface="Consolas" panose="020B0609020204030204" pitchFamily="49" charset="0"/>
            </a:endParaRPr>
          </a:p>
          <a:p>
            <a:r>
              <a:rPr lang="en-US" sz="1800" dirty="0"/>
              <a:t>These instructions are also included in the </a:t>
            </a:r>
            <a:r>
              <a:rPr lang="en-US" sz="1800" dirty="0" err="1"/>
              <a:t>Demo.R</a:t>
            </a:r>
            <a:r>
              <a:rPr lang="en-US" sz="1800" dirty="0"/>
              <a:t> script on our GitHub repository: </a:t>
            </a:r>
            <a:r>
              <a:rPr lang="en-US" sz="1800" dirty="0">
                <a:hlinkClick r:id="rId4"/>
              </a:rPr>
              <a:t>https://github.com/GENIE-BPC/intro_to_genieBPC_and_gnomeR</a:t>
            </a:r>
            <a:endParaRPr lang="en-US" sz="1800" dirty="0">
              <a:cs typeface="Calibri"/>
            </a:endParaRPr>
          </a:p>
          <a:p>
            <a:r>
              <a:rPr lang="en-US" sz="1800" dirty="0"/>
              <a:t>Further R package details are available on the </a:t>
            </a:r>
            <a:r>
              <a:rPr lang="en-US" sz="1800" dirty="0">
                <a:latin typeface="Consolas"/>
              </a:rPr>
              <a:t>{</a:t>
            </a:r>
            <a:r>
              <a:rPr lang="en-US" sz="1800" dirty="0" err="1">
                <a:latin typeface="Consolas"/>
              </a:rPr>
              <a:t>genieBPC</a:t>
            </a:r>
            <a:r>
              <a:rPr lang="en-US" sz="1800" dirty="0">
                <a:latin typeface="Consolas"/>
              </a:rPr>
              <a:t>}</a:t>
            </a:r>
            <a:r>
              <a:rPr lang="en-US" sz="1800" dirty="0"/>
              <a:t> </a:t>
            </a:r>
            <a:r>
              <a:rPr lang="en-US" sz="1800" dirty="0">
                <a:hlinkClick r:id="rId5"/>
              </a:rPr>
              <a:t>GitHub repo</a:t>
            </a:r>
            <a:r>
              <a:rPr lang="en-US" sz="1800" dirty="0"/>
              <a:t> &amp; </a:t>
            </a:r>
            <a:r>
              <a:rPr lang="en-US" sz="1800" dirty="0">
                <a:hlinkClick r:id="rId6"/>
              </a:rPr>
              <a:t>website</a:t>
            </a:r>
            <a:r>
              <a:rPr lang="en-US" sz="1800" dirty="0"/>
              <a:t> </a:t>
            </a:r>
          </a:p>
          <a:p>
            <a:r>
              <a:rPr lang="en-US" sz="1800" dirty="0">
                <a:latin typeface="Consolas"/>
              </a:rPr>
              <a:t>{</a:t>
            </a:r>
            <a:r>
              <a:rPr lang="en-US" sz="1800" dirty="0" err="1">
                <a:latin typeface="Consolas"/>
              </a:rPr>
              <a:t>genieBPC</a:t>
            </a:r>
            <a:r>
              <a:rPr lang="en-US" sz="1800" dirty="0">
                <a:latin typeface="Consolas"/>
              </a:rPr>
              <a:t>}</a:t>
            </a:r>
            <a:r>
              <a:rPr lang="en-US" sz="1800" dirty="0"/>
              <a:t> requires R version &gt;=3.6</a:t>
            </a:r>
            <a:endParaRPr lang="en-US" sz="1800" dirty="0">
              <a:cs typeface="Calibri"/>
            </a:endParaRPr>
          </a:p>
        </p:txBody>
      </p:sp>
      <p:sp>
        <p:nvSpPr>
          <p:cNvPr id="4" name="Slide Number Placeholder 3">
            <a:extLst>
              <a:ext uri="{FF2B5EF4-FFF2-40B4-BE49-F238E27FC236}">
                <a16:creationId xmlns:a16="http://schemas.microsoft.com/office/drawing/2014/main" id="{518A0766-5EDB-4770-AC08-8F124255D24E}"/>
              </a:ext>
            </a:extLst>
          </p:cNvPr>
          <p:cNvSpPr>
            <a:spLocks noGrp="1"/>
          </p:cNvSpPr>
          <p:nvPr>
            <p:ph type="sldNum" sz="quarter" idx="12"/>
          </p:nvPr>
        </p:nvSpPr>
        <p:spPr/>
        <p:txBody>
          <a:bodyPr/>
          <a:lstStyle/>
          <a:p>
            <a:r>
              <a:rPr lang="en-US"/>
              <a:t>8</a:t>
            </a:r>
          </a:p>
        </p:txBody>
      </p:sp>
    </p:spTree>
    <p:custDataLst>
      <p:tags r:id="rId1"/>
    </p:custDataLst>
    <p:extLst>
      <p:ext uri="{BB962C8B-B14F-4D97-AF65-F5344CB8AC3E}">
        <p14:creationId xmlns:p14="http://schemas.microsoft.com/office/powerpoint/2010/main" val="266079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processing</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create_analytic_cohort</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select_unique_ngs</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dirty="0">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dirty="0">
                <a:solidFill>
                  <a:schemeClr val="accent1"/>
                </a:solidFill>
                <a:ea typeface="+mn-lt"/>
                <a:cs typeface="+mn-lt"/>
              </a:rPr>
              <a:t>Genomic Processing</a:t>
            </a:r>
            <a:endParaRPr lang="en-US" dirty="0">
              <a:solidFill>
                <a:schemeClr val="accent1"/>
              </a:solidFill>
              <a:ea typeface="+mn-lt"/>
              <a:cs typeface="+mn-lt"/>
            </a:endParaRPr>
          </a:p>
          <a:p>
            <a:pPr algn="ctr" defTabSz="533387">
              <a:lnSpc>
                <a:spcPct val="90000"/>
              </a:lnSpc>
              <a:spcBef>
                <a:spcPts val="600"/>
              </a:spcBef>
              <a:spcAft>
                <a:spcPct val="35000"/>
              </a:spcAft>
            </a:pPr>
            <a:r>
              <a:rPr lang="en-US" sz="1600" b="1" dirty="0">
                <a:solidFill>
                  <a:schemeClr val="accent1"/>
                </a:solidFill>
                <a:ea typeface="+mn-lt"/>
                <a:cs typeface="+mn-lt"/>
              </a:rPr>
              <a:t>{</a:t>
            </a:r>
            <a:r>
              <a:rPr lang="en-US" sz="1600" b="1" dirty="0" err="1">
                <a:solidFill>
                  <a:schemeClr val="accent1"/>
                </a:solidFill>
                <a:ea typeface="+mn-lt"/>
                <a:cs typeface="+mn-lt"/>
              </a:rPr>
              <a:t>gnomeR</a:t>
            </a:r>
            <a:r>
              <a:rPr lang="en-US" sz="1600" b="1" dirty="0">
                <a:solidFill>
                  <a:schemeClr val="accent1"/>
                </a:solidFill>
                <a:ea typeface="+mn-lt"/>
                <a:cs typeface="+mn-lt"/>
              </a:rPr>
              <a:t>}</a:t>
            </a:r>
            <a:endParaRPr lang="en-US" sz="1600" dirty="0">
              <a:solidFill>
                <a:schemeClr val="accent1"/>
              </a:solidFill>
              <a:ea typeface="+mn-lt"/>
              <a:cs typeface="+mn-lt"/>
            </a:endParaRPr>
          </a:p>
          <a:p>
            <a:pPr algn="ctr" defTabSz="533387">
              <a:lnSpc>
                <a:spcPct val="90000"/>
              </a:lnSpc>
              <a:spcBef>
                <a:spcPts val="600"/>
              </a:spcBef>
              <a:spcAft>
                <a:spcPct val="35000"/>
              </a:spcAft>
            </a:pPr>
            <a:r>
              <a:rPr lang="en-US" sz="1500" b="1" dirty="0" err="1">
                <a:solidFill>
                  <a:schemeClr val="accent1"/>
                </a:solidFill>
                <a:ea typeface="+mn-lt"/>
                <a:cs typeface="+mn-lt"/>
              </a:rPr>
              <a:t>create_gene_binary</a:t>
            </a:r>
            <a:r>
              <a:rPr lang="en-US" sz="1500" b="1" dirty="0">
                <a:solidFill>
                  <a:schemeClr val="accent1"/>
                </a:solidFill>
                <a:ea typeface="+mn-lt"/>
                <a:cs typeface="+mn-lt"/>
              </a:rPr>
              <a:t>()</a:t>
            </a:r>
            <a:endParaRPr lang="en-US" sz="1500" dirty="0">
              <a:solidFill>
                <a:schemeClr val="accent1"/>
              </a:solidFill>
              <a:ea typeface="+mn-lt"/>
              <a:cs typeface="+mn-lt"/>
            </a:endParaRPr>
          </a:p>
          <a:p>
            <a:pPr algn="ctr" defTabSz="533387">
              <a:lnSpc>
                <a:spcPct val="90000"/>
              </a:lnSpc>
              <a:spcBef>
                <a:spcPct val="0"/>
              </a:spcBef>
              <a:spcAft>
                <a:spcPct val="35000"/>
              </a:spcAft>
            </a:pPr>
            <a:r>
              <a:rPr lang="en-US" sz="1400" dirty="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dirty="0">
              <a:solidFill>
                <a:schemeClr val="accent1"/>
              </a:solidFill>
              <a:ea typeface="+mn-lt"/>
              <a:cs typeface="+mn-lt"/>
            </a:endParaRPr>
          </a:p>
          <a:p>
            <a:pPr algn="ctr" defTabSz="533387">
              <a:lnSpc>
                <a:spcPct val="90000"/>
              </a:lnSpc>
              <a:spcBef>
                <a:spcPct val="0"/>
              </a:spcBef>
              <a:spcAft>
                <a:spcPct val="35000"/>
              </a:spcAft>
            </a:pPr>
            <a:r>
              <a:rPr lang="en-US" sz="1500" b="1" dirty="0" err="1">
                <a:solidFill>
                  <a:schemeClr val="accent1"/>
                </a:solidFill>
                <a:ea typeface="+mn-lt"/>
                <a:cs typeface="+mn-lt"/>
              </a:rPr>
              <a:t>tbl_genomic</a:t>
            </a:r>
            <a:r>
              <a:rPr lang="en-US" sz="1500" b="1" dirty="0">
                <a:solidFill>
                  <a:schemeClr val="accent1"/>
                </a:solidFill>
                <a:ea typeface="+mn-lt"/>
                <a:cs typeface="+mn-lt"/>
              </a:rPr>
              <a:t>()</a:t>
            </a:r>
            <a:endParaRPr lang="en-US" sz="1500" dirty="0">
              <a:solidFill>
                <a:schemeClr val="accent1"/>
              </a:solidFill>
              <a:ea typeface="+mn-lt"/>
              <a:cs typeface="+mn-lt"/>
            </a:endParaRPr>
          </a:p>
          <a:p>
            <a:pPr algn="ctr" defTabSz="533387">
              <a:lnSpc>
                <a:spcPct val="90000"/>
              </a:lnSpc>
              <a:spcBef>
                <a:spcPct val="0"/>
              </a:spcBef>
              <a:spcAft>
                <a:spcPct val="35000"/>
              </a:spcAft>
            </a:pPr>
            <a:r>
              <a:rPr lang="en-US" sz="1400" dirty="0">
                <a:solidFill>
                  <a:schemeClr val="accent1"/>
                </a:solidFill>
                <a:ea typeface="+mn-lt"/>
                <a:cs typeface="+mn-lt"/>
              </a:rPr>
              <a:t>Summarizes gene alterations across clinical variables of interest</a:t>
            </a:r>
            <a:endParaRPr lang="en-US" dirty="0">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DB70FA1E-F7C8-4F05-B3F1-02F1441EC8B9}"/>
              </a:ext>
            </a:extLst>
          </p:cNvPr>
          <p:cNvSpPr>
            <a:spLocks noGrp="1"/>
          </p:cNvSpPr>
          <p:nvPr>
            <p:ph type="sldNum" sz="quarter" idx="12"/>
          </p:nvPr>
        </p:nvSpPr>
        <p:spPr/>
        <p:txBody>
          <a:bodyPr/>
          <a:lstStyle/>
          <a:p>
            <a:r>
              <a:rPr lang="en-US"/>
              <a:t>9</a:t>
            </a:r>
          </a:p>
        </p:txBody>
      </p:sp>
    </p:spTree>
    <p:custDataLst>
      <p:tags r:id="rId1"/>
    </p:custDataLst>
    <p:extLst>
      <p:ext uri="{BB962C8B-B14F-4D97-AF65-F5344CB8AC3E}">
        <p14:creationId xmlns:p14="http://schemas.microsoft.com/office/powerpoint/2010/main" val="652107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
</p:tagLst>
</file>

<file path=ppt/tags/tag100.xml><?xml version="1.0" encoding="utf-8"?>
<p:tagLst xmlns:a="http://schemas.openxmlformats.org/drawingml/2006/main" xmlns:r="http://schemas.openxmlformats.org/officeDocument/2006/relationships" xmlns:p="http://schemas.openxmlformats.org/presentationml/2006/main">
  <p:tag name="PPSPLIT_ID" val=" 19"/>
</p:tagLst>
</file>

<file path=ppt/tags/tag101.xml><?xml version="1.0" encoding="utf-8"?>
<p:tagLst xmlns:a="http://schemas.openxmlformats.org/drawingml/2006/main" xmlns:r="http://schemas.openxmlformats.org/officeDocument/2006/relationships" xmlns:p="http://schemas.openxmlformats.org/presentationml/2006/main">
  <p:tag name="PPSPLIT_ID" val=" 20"/>
</p:tagLst>
</file>

<file path=ppt/tags/tag102.xml><?xml version="1.0" encoding="utf-8"?>
<p:tagLst xmlns:a="http://schemas.openxmlformats.org/drawingml/2006/main" xmlns:r="http://schemas.openxmlformats.org/officeDocument/2006/relationships" xmlns:p="http://schemas.openxmlformats.org/presentationml/2006/main">
  <p:tag name="PPSPLIT_ID" val=" 21"/>
</p:tagLst>
</file>

<file path=ppt/tags/tag103.xml><?xml version="1.0" encoding="utf-8"?>
<p:tagLst xmlns:a="http://schemas.openxmlformats.org/drawingml/2006/main" xmlns:r="http://schemas.openxmlformats.org/officeDocument/2006/relationships" xmlns:p="http://schemas.openxmlformats.org/presentationml/2006/main">
  <p:tag name="PPSPLIT_ID" val=" 2"/>
</p:tagLst>
</file>

<file path=ppt/tags/tag104.xml><?xml version="1.0" encoding="utf-8"?>
<p:tagLst xmlns:a="http://schemas.openxmlformats.org/drawingml/2006/main" xmlns:r="http://schemas.openxmlformats.org/officeDocument/2006/relationships" xmlns:p="http://schemas.openxmlformats.org/presentationml/2006/main">
  <p:tag name="PPSPLIT_ID" val=" 22"/>
</p:tagLst>
</file>

<file path=ppt/tags/tag105.xml><?xml version="1.0" encoding="utf-8"?>
<p:tagLst xmlns:a="http://schemas.openxmlformats.org/drawingml/2006/main" xmlns:r="http://schemas.openxmlformats.org/officeDocument/2006/relationships" xmlns:p="http://schemas.openxmlformats.org/presentationml/2006/main">
  <p:tag name="PPSPLIT_ID" val=" 3"/>
</p:tagLst>
</file>

<file path=ppt/tags/tag106.xml><?xml version="1.0" encoding="utf-8"?>
<p:tagLst xmlns:a="http://schemas.openxmlformats.org/drawingml/2006/main" xmlns:r="http://schemas.openxmlformats.org/officeDocument/2006/relationships" xmlns:p="http://schemas.openxmlformats.org/presentationml/2006/main">
  <p:tag name="PPSPLIT_ID" val=" 4"/>
</p:tagLst>
</file>

<file path=ppt/tags/tag107.xml><?xml version="1.0" encoding="utf-8"?>
<p:tagLst xmlns:a="http://schemas.openxmlformats.org/drawingml/2006/main" xmlns:r="http://schemas.openxmlformats.org/officeDocument/2006/relationships" xmlns:p="http://schemas.openxmlformats.org/presentationml/2006/main">
  <p:tag name="PPSPLIT_ID" val=" 18"/>
</p:tagLst>
</file>

<file path=ppt/tags/tag108.xml><?xml version="1.0" encoding="utf-8"?>
<p:tagLst xmlns:a="http://schemas.openxmlformats.org/drawingml/2006/main" xmlns:r="http://schemas.openxmlformats.org/officeDocument/2006/relationships" xmlns:p="http://schemas.openxmlformats.org/presentationml/2006/main">
  <p:tag name="PPSPLIT_ID" val=" 10"/>
</p:tagLst>
</file>

<file path=ppt/tags/tag10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
</p:tagLst>
</file>

<file path=ppt/tags/tag110.xml><?xml version="1.0" encoding="utf-8"?>
<p:tagLst xmlns:a="http://schemas.openxmlformats.org/drawingml/2006/main" xmlns:r="http://schemas.openxmlformats.org/officeDocument/2006/relationships" xmlns:p="http://schemas.openxmlformats.org/presentationml/2006/main">
  <p:tag name="PPSPLIT_ID" val=" 19"/>
</p:tagLst>
</file>

<file path=ppt/tags/tag111.xml><?xml version="1.0" encoding="utf-8"?>
<p:tagLst xmlns:a="http://schemas.openxmlformats.org/drawingml/2006/main" xmlns:r="http://schemas.openxmlformats.org/officeDocument/2006/relationships" xmlns:p="http://schemas.openxmlformats.org/presentationml/2006/main">
  <p:tag name="PPSPLIT_ID" val=" 20"/>
</p:tagLst>
</file>

<file path=ppt/tags/tag112.xml><?xml version="1.0" encoding="utf-8"?>
<p:tagLst xmlns:a="http://schemas.openxmlformats.org/drawingml/2006/main" xmlns:r="http://schemas.openxmlformats.org/officeDocument/2006/relationships" xmlns:p="http://schemas.openxmlformats.org/presentationml/2006/main">
  <p:tag name="PPSPLIT_ID" val=" 21"/>
</p:tagLst>
</file>

<file path=ppt/tags/tag113.xml><?xml version="1.0" encoding="utf-8"?>
<p:tagLst xmlns:a="http://schemas.openxmlformats.org/drawingml/2006/main" xmlns:r="http://schemas.openxmlformats.org/officeDocument/2006/relationships" xmlns:p="http://schemas.openxmlformats.org/presentationml/2006/main">
  <p:tag name="PPSPLIT_ID" val=" 2"/>
</p:tagLst>
</file>

<file path=ppt/tags/tag114.xml><?xml version="1.0" encoding="utf-8"?>
<p:tagLst xmlns:a="http://schemas.openxmlformats.org/drawingml/2006/main" xmlns:r="http://schemas.openxmlformats.org/officeDocument/2006/relationships" xmlns:p="http://schemas.openxmlformats.org/presentationml/2006/main">
  <p:tag name="PPSPLIT_ID" val=" 22"/>
</p:tagLst>
</file>

<file path=ppt/tags/tag115.xml><?xml version="1.0" encoding="utf-8"?>
<p:tagLst xmlns:a="http://schemas.openxmlformats.org/drawingml/2006/main" xmlns:r="http://schemas.openxmlformats.org/officeDocument/2006/relationships" xmlns:p="http://schemas.openxmlformats.org/presentationml/2006/main">
  <p:tag name="PPSPLIT_ID" val=" 3"/>
</p:tagLst>
</file>

<file path=ppt/tags/tag116.xml><?xml version="1.0" encoding="utf-8"?>
<p:tagLst xmlns:a="http://schemas.openxmlformats.org/drawingml/2006/main" xmlns:r="http://schemas.openxmlformats.org/officeDocument/2006/relationships" xmlns:p="http://schemas.openxmlformats.org/presentationml/2006/main">
  <p:tag name="PPSPLIT_ID" val=" 4"/>
</p:tagLst>
</file>

<file path=ppt/tags/tag117.xml><?xml version="1.0" encoding="utf-8"?>
<p:tagLst xmlns:a="http://schemas.openxmlformats.org/drawingml/2006/main" xmlns:r="http://schemas.openxmlformats.org/officeDocument/2006/relationships" xmlns:p="http://schemas.openxmlformats.org/presentationml/2006/main">
  <p:tag name="PPSPLIT_ID" val=" 18"/>
</p:tagLst>
</file>

<file path=ppt/tags/tag118.xml><?xml version="1.0" encoding="utf-8"?>
<p:tagLst xmlns:a="http://schemas.openxmlformats.org/drawingml/2006/main" xmlns:r="http://schemas.openxmlformats.org/officeDocument/2006/relationships" xmlns:p="http://schemas.openxmlformats.org/presentationml/2006/main">
  <p:tag name="PPSPLIT_ID" val=" 10"/>
</p:tagLst>
</file>

<file path=ppt/tags/tag1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
</p:tagLst>
</file>

<file path=ppt/tags/tag120.xml><?xml version="1.0" encoding="utf-8"?>
<p:tagLst xmlns:a="http://schemas.openxmlformats.org/drawingml/2006/main" xmlns:r="http://schemas.openxmlformats.org/officeDocument/2006/relationships" xmlns:p="http://schemas.openxmlformats.org/presentationml/2006/main">
  <p:tag name="PPSPLIT_ID" val=" 19"/>
</p:tagLst>
</file>

<file path=ppt/tags/tag121.xml><?xml version="1.0" encoding="utf-8"?>
<p:tagLst xmlns:a="http://schemas.openxmlformats.org/drawingml/2006/main" xmlns:r="http://schemas.openxmlformats.org/officeDocument/2006/relationships" xmlns:p="http://schemas.openxmlformats.org/presentationml/2006/main">
  <p:tag name="PPSPLIT_ID" val=" 20"/>
</p:tagLst>
</file>

<file path=ppt/tags/tag122.xml><?xml version="1.0" encoding="utf-8"?>
<p:tagLst xmlns:a="http://schemas.openxmlformats.org/drawingml/2006/main" xmlns:r="http://schemas.openxmlformats.org/officeDocument/2006/relationships" xmlns:p="http://schemas.openxmlformats.org/presentationml/2006/main">
  <p:tag name="PPSPLIT_ID" val=" 21"/>
</p:tagLst>
</file>

<file path=ppt/tags/tag123.xml><?xml version="1.0" encoding="utf-8"?>
<p:tagLst xmlns:a="http://schemas.openxmlformats.org/drawingml/2006/main" xmlns:r="http://schemas.openxmlformats.org/officeDocument/2006/relationships" xmlns:p="http://schemas.openxmlformats.org/presentationml/2006/main">
  <p:tag name="PPSPLIT_ID" val=" 2"/>
</p:tagLst>
</file>

<file path=ppt/tags/tag124.xml><?xml version="1.0" encoding="utf-8"?>
<p:tagLst xmlns:a="http://schemas.openxmlformats.org/drawingml/2006/main" xmlns:r="http://schemas.openxmlformats.org/officeDocument/2006/relationships" xmlns:p="http://schemas.openxmlformats.org/presentationml/2006/main">
  <p:tag name="PPSPLIT_ID" val=" 22"/>
</p:tagLst>
</file>

<file path=ppt/tags/tag125.xml><?xml version="1.0" encoding="utf-8"?>
<p:tagLst xmlns:a="http://schemas.openxmlformats.org/drawingml/2006/main" xmlns:r="http://schemas.openxmlformats.org/officeDocument/2006/relationships" xmlns:p="http://schemas.openxmlformats.org/presentationml/2006/main">
  <p:tag name="PPSPLIT_ID" val=" 3"/>
</p:tagLst>
</file>

<file path=ppt/tags/tag126.xml><?xml version="1.0" encoding="utf-8"?>
<p:tagLst xmlns:a="http://schemas.openxmlformats.org/drawingml/2006/main" xmlns:r="http://schemas.openxmlformats.org/officeDocument/2006/relationships" xmlns:p="http://schemas.openxmlformats.org/presentationml/2006/main">
  <p:tag name="PPSPLIT_ID" val=" 4"/>
</p:tagLst>
</file>

<file path=ppt/tags/tag127.xml><?xml version="1.0" encoding="utf-8"?>
<p:tagLst xmlns:a="http://schemas.openxmlformats.org/drawingml/2006/main" xmlns:r="http://schemas.openxmlformats.org/officeDocument/2006/relationships" xmlns:p="http://schemas.openxmlformats.org/presentationml/2006/main">
  <p:tag name="PPSPLIT_ID" val=" 18"/>
</p:tagLst>
</file>

<file path=ppt/tags/tag128.xml><?xml version="1.0" encoding="utf-8"?>
<p:tagLst xmlns:a="http://schemas.openxmlformats.org/drawingml/2006/main" xmlns:r="http://schemas.openxmlformats.org/officeDocument/2006/relationships" xmlns:p="http://schemas.openxmlformats.org/presentationml/2006/main">
  <p:tag name="PPSPLIT_ID" val=" 10"/>
</p:tagLst>
</file>

<file path=ppt/tags/tag12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130.xml><?xml version="1.0" encoding="utf-8"?>
<p:tagLst xmlns:a="http://schemas.openxmlformats.org/drawingml/2006/main" xmlns:r="http://schemas.openxmlformats.org/officeDocument/2006/relationships" xmlns:p="http://schemas.openxmlformats.org/presentationml/2006/main">
  <p:tag name="PPSPLIT_ID" val=" 19"/>
</p:tagLst>
</file>

<file path=ppt/tags/tag131.xml><?xml version="1.0" encoding="utf-8"?>
<p:tagLst xmlns:a="http://schemas.openxmlformats.org/drawingml/2006/main" xmlns:r="http://schemas.openxmlformats.org/officeDocument/2006/relationships" xmlns:p="http://schemas.openxmlformats.org/presentationml/2006/main">
  <p:tag name="PPSPLIT_ID" val=" 20"/>
</p:tagLst>
</file>

<file path=ppt/tags/tag132.xml><?xml version="1.0" encoding="utf-8"?>
<p:tagLst xmlns:a="http://schemas.openxmlformats.org/drawingml/2006/main" xmlns:r="http://schemas.openxmlformats.org/officeDocument/2006/relationships" xmlns:p="http://schemas.openxmlformats.org/presentationml/2006/main">
  <p:tag name="PPSPLIT_ID" val=" 21"/>
</p:tagLst>
</file>

<file path=ppt/tags/tag133.xml><?xml version="1.0" encoding="utf-8"?>
<p:tagLst xmlns:a="http://schemas.openxmlformats.org/drawingml/2006/main" xmlns:r="http://schemas.openxmlformats.org/officeDocument/2006/relationships" xmlns:p="http://schemas.openxmlformats.org/presentationml/2006/main">
  <p:tag name="PPSPLIT_ID" val=" 2"/>
</p:tagLst>
</file>

<file path=ppt/tags/tag134.xml><?xml version="1.0" encoding="utf-8"?>
<p:tagLst xmlns:a="http://schemas.openxmlformats.org/drawingml/2006/main" xmlns:r="http://schemas.openxmlformats.org/officeDocument/2006/relationships" xmlns:p="http://schemas.openxmlformats.org/presentationml/2006/main">
  <p:tag name="PPSPLIT_ID" val=" 22"/>
</p:tagLst>
</file>

<file path=ppt/tags/tag135.xml><?xml version="1.0" encoding="utf-8"?>
<p:tagLst xmlns:a="http://schemas.openxmlformats.org/drawingml/2006/main" xmlns:r="http://schemas.openxmlformats.org/officeDocument/2006/relationships" xmlns:p="http://schemas.openxmlformats.org/presentationml/2006/main">
  <p:tag name="PPSPLIT_ID" val=" 3"/>
</p:tagLst>
</file>

<file path=ppt/tags/tag136.xml><?xml version="1.0" encoding="utf-8"?>
<p:tagLst xmlns:a="http://schemas.openxmlformats.org/drawingml/2006/main" xmlns:r="http://schemas.openxmlformats.org/officeDocument/2006/relationships" xmlns:p="http://schemas.openxmlformats.org/presentationml/2006/main">
  <p:tag name="PPSPLIT_ID" val=" 4"/>
</p:tagLst>
</file>

<file path=ppt/tags/tag137.xml><?xml version="1.0" encoding="utf-8"?>
<p:tagLst xmlns:a="http://schemas.openxmlformats.org/drawingml/2006/main" xmlns:r="http://schemas.openxmlformats.org/officeDocument/2006/relationships" xmlns:p="http://schemas.openxmlformats.org/presentationml/2006/main">
  <p:tag name="PPSPLIT_ID" val=" 18"/>
</p:tagLst>
</file>

<file path=ppt/tags/tag138.xml><?xml version="1.0" encoding="utf-8"?>
<p:tagLst xmlns:a="http://schemas.openxmlformats.org/drawingml/2006/main" xmlns:r="http://schemas.openxmlformats.org/officeDocument/2006/relationships" xmlns:p="http://schemas.openxmlformats.org/presentationml/2006/main">
  <p:tag name="PPSPLIT_ID" val=" 10"/>
</p:tagLst>
</file>

<file path=ppt/tags/tag13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140.xml><?xml version="1.0" encoding="utf-8"?>
<p:tagLst xmlns:a="http://schemas.openxmlformats.org/drawingml/2006/main" xmlns:r="http://schemas.openxmlformats.org/officeDocument/2006/relationships" xmlns:p="http://schemas.openxmlformats.org/presentationml/2006/main">
  <p:tag name="PPSPLIT_ID" val=" 19"/>
</p:tagLst>
</file>

<file path=ppt/tags/tag141.xml><?xml version="1.0" encoding="utf-8"?>
<p:tagLst xmlns:a="http://schemas.openxmlformats.org/drawingml/2006/main" xmlns:r="http://schemas.openxmlformats.org/officeDocument/2006/relationships" xmlns:p="http://schemas.openxmlformats.org/presentationml/2006/main">
  <p:tag name="PPSPLIT_ID" val=" 20"/>
</p:tagLst>
</file>

<file path=ppt/tags/tag142.xml><?xml version="1.0" encoding="utf-8"?>
<p:tagLst xmlns:a="http://schemas.openxmlformats.org/drawingml/2006/main" xmlns:r="http://schemas.openxmlformats.org/officeDocument/2006/relationships" xmlns:p="http://schemas.openxmlformats.org/presentationml/2006/main">
  <p:tag name="PPSPLIT_ID" val=" 21"/>
</p:tagLst>
</file>

<file path=ppt/tags/tag143.xml><?xml version="1.0" encoding="utf-8"?>
<p:tagLst xmlns:a="http://schemas.openxmlformats.org/drawingml/2006/main" xmlns:r="http://schemas.openxmlformats.org/officeDocument/2006/relationships" xmlns:p="http://schemas.openxmlformats.org/presentationml/2006/main">
  <p:tag name="PPSPLIT_ID" val=" 2"/>
</p:tagLst>
</file>

<file path=ppt/tags/tag144.xml><?xml version="1.0" encoding="utf-8"?>
<p:tagLst xmlns:a="http://schemas.openxmlformats.org/drawingml/2006/main" xmlns:r="http://schemas.openxmlformats.org/officeDocument/2006/relationships" xmlns:p="http://schemas.openxmlformats.org/presentationml/2006/main">
  <p:tag name="PPSPLIT_ID" val=" 22"/>
</p:tagLst>
</file>

<file path=ppt/tags/tag145.xml><?xml version="1.0" encoding="utf-8"?>
<p:tagLst xmlns:a="http://schemas.openxmlformats.org/drawingml/2006/main" xmlns:r="http://schemas.openxmlformats.org/officeDocument/2006/relationships" xmlns:p="http://schemas.openxmlformats.org/presentationml/2006/main">
  <p:tag name="PPSPLIT_ID" val=" 3"/>
</p:tagLst>
</file>

<file path=ppt/tags/tag146.xml><?xml version="1.0" encoding="utf-8"?>
<p:tagLst xmlns:a="http://schemas.openxmlformats.org/drawingml/2006/main" xmlns:r="http://schemas.openxmlformats.org/officeDocument/2006/relationships" xmlns:p="http://schemas.openxmlformats.org/presentationml/2006/main">
  <p:tag name="PPSPLIT_ID" val=" 4"/>
</p:tagLst>
</file>

<file path=ppt/tags/tag147.xml><?xml version="1.0" encoding="utf-8"?>
<p:tagLst xmlns:a="http://schemas.openxmlformats.org/drawingml/2006/main" xmlns:r="http://schemas.openxmlformats.org/officeDocument/2006/relationships" xmlns:p="http://schemas.openxmlformats.org/presentationml/2006/main">
  <p:tag name="PPSPLIT_ID" val=" 18"/>
</p:tagLst>
</file>

<file path=ppt/tags/tag148.xml><?xml version="1.0" encoding="utf-8"?>
<p:tagLst xmlns:a="http://schemas.openxmlformats.org/drawingml/2006/main" xmlns:r="http://schemas.openxmlformats.org/officeDocument/2006/relationships" xmlns:p="http://schemas.openxmlformats.org/presentationml/2006/main">
  <p:tag name="PPSPLIT_ID" val=" 10"/>
</p:tagLst>
</file>

<file path=ppt/tags/tag14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150.xml><?xml version="1.0" encoding="utf-8"?>
<p:tagLst xmlns:a="http://schemas.openxmlformats.org/drawingml/2006/main" xmlns:r="http://schemas.openxmlformats.org/officeDocument/2006/relationships" xmlns:p="http://schemas.openxmlformats.org/presentationml/2006/main">
  <p:tag name="PPSPLIT_ID" val=" 19"/>
</p:tagLst>
</file>

<file path=ppt/tags/tag151.xml><?xml version="1.0" encoding="utf-8"?>
<p:tagLst xmlns:a="http://schemas.openxmlformats.org/drawingml/2006/main" xmlns:r="http://schemas.openxmlformats.org/officeDocument/2006/relationships" xmlns:p="http://schemas.openxmlformats.org/presentationml/2006/main">
  <p:tag name="PPSPLIT_ID" val=" 20"/>
</p:tagLst>
</file>

<file path=ppt/tags/tag152.xml><?xml version="1.0" encoding="utf-8"?>
<p:tagLst xmlns:a="http://schemas.openxmlformats.org/drawingml/2006/main" xmlns:r="http://schemas.openxmlformats.org/officeDocument/2006/relationships" xmlns:p="http://schemas.openxmlformats.org/presentationml/2006/main">
  <p:tag name="PPSPLIT_ID" val=" 21"/>
</p:tagLst>
</file>

<file path=ppt/tags/tag153.xml><?xml version="1.0" encoding="utf-8"?>
<p:tagLst xmlns:a="http://schemas.openxmlformats.org/drawingml/2006/main" xmlns:r="http://schemas.openxmlformats.org/officeDocument/2006/relationships" xmlns:p="http://schemas.openxmlformats.org/presentationml/2006/main">
  <p:tag name="PPSPLIT_ID" val=" 2"/>
</p:tagLst>
</file>

<file path=ppt/tags/tag154.xml><?xml version="1.0" encoding="utf-8"?>
<p:tagLst xmlns:a="http://schemas.openxmlformats.org/drawingml/2006/main" xmlns:r="http://schemas.openxmlformats.org/officeDocument/2006/relationships" xmlns:p="http://schemas.openxmlformats.org/presentationml/2006/main">
  <p:tag name="PPSPLIT_ID" val=" 22"/>
</p:tagLst>
</file>

<file path=ppt/tags/tag155.xml><?xml version="1.0" encoding="utf-8"?>
<p:tagLst xmlns:a="http://schemas.openxmlformats.org/drawingml/2006/main" xmlns:r="http://schemas.openxmlformats.org/officeDocument/2006/relationships" xmlns:p="http://schemas.openxmlformats.org/presentationml/2006/main">
  <p:tag name="PPSPLIT_ID" val=" 3"/>
</p:tagLst>
</file>

<file path=ppt/tags/tag156.xml><?xml version="1.0" encoding="utf-8"?>
<p:tagLst xmlns:a="http://schemas.openxmlformats.org/drawingml/2006/main" xmlns:r="http://schemas.openxmlformats.org/officeDocument/2006/relationships" xmlns:p="http://schemas.openxmlformats.org/presentationml/2006/main">
  <p:tag name="PPSPLIT_ID" val=" 4"/>
</p:tagLst>
</file>

<file path=ppt/tags/tag157.xml><?xml version="1.0" encoding="utf-8"?>
<p:tagLst xmlns:a="http://schemas.openxmlformats.org/drawingml/2006/main" xmlns:r="http://schemas.openxmlformats.org/officeDocument/2006/relationships" xmlns:p="http://schemas.openxmlformats.org/presentationml/2006/main">
  <p:tag name="PPSPLIT_ID" val=" 18"/>
</p:tagLst>
</file>

<file path=ppt/tags/tag158.xml><?xml version="1.0" encoding="utf-8"?>
<p:tagLst xmlns:a="http://schemas.openxmlformats.org/drawingml/2006/main" xmlns:r="http://schemas.openxmlformats.org/officeDocument/2006/relationships" xmlns:p="http://schemas.openxmlformats.org/presentationml/2006/main">
  <p:tag name="PPSPLIT_ID" val=" 10"/>
</p:tagLst>
</file>

<file path=ppt/tags/tag15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9"/>
</p:tagLst>
</file>

<file path=ppt/tags/tag160.xml><?xml version="1.0" encoding="utf-8"?>
<p:tagLst xmlns:a="http://schemas.openxmlformats.org/drawingml/2006/main" xmlns:r="http://schemas.openxmlformats.org/officeDocument/2006/relationships" xmlns:p="http://schemas.openxmlformats.org/presentationml/2006/main">
  <p:tag name="PPSPLIT_ID" val=" 19"/>
</p:tagLst>
</file>

<file path=ppt/tags/tag161.xml><?xml version="1.0" encoding="utf-8"?>
<p:tagLst xmlns:a="http://schemas.openxmlformats.org/drawingml/2006/main" xmlns:r="http://schemas.openxmlformats.org/officeDocument/2006/relationships" xmlns:p="http://schemas.openxmlformats.org/presentationml/2006/main">
  <p:tag name="PPSPLIT_ID" val=" 20"/>
</p:tagLst>
</file>

<file path=ppt/tags/tag162.xml><?xml version="1.0" encoding="utf-8"?>
<p:tagLst xmlns:a="http://schemas.openxmlformats.org/drawingml/2006/main" xmlns:r="http://schemas.openxmlformats.org/officeDocument/2006/relationships" xmlns:p="http://schemas.openxmlformats.org/presentationml/2006/main">
  <p:tag name="PPSPLIT_ID" val=" 21"/>
</p:tagLst>
</file>

<file path=ppt/tags/tag163.xml><?xml version="1.0" encoding="utf-8"?>
<p:tagLst xmlns:a="http://schemas.openxmlformats.org/drawingml/2006/main" xmlns:r="http://schemas.openxmlformats.org/officeDocument/2006/relationships" xmlns:p="http://schemas.openxmlformats.org/presentationml/2006/main">
  <p:tag name="PPSPLIT_ID" val=" 2"/>
</p:tagLst>
</file>

<file path=ppt/tags/tag164.xml><?xml version="1.0" encoding="utf-8"?>
<p:tagLst xmlns:a="http://schemas.openxmlformats.org/drawingml/2006/main" xmlns:r="http://schemas.openxmlformats.org/officeDocument/2006/relationships" xmlns:p="http://schemas.openxmlformats.org/presentationml/2006/main">
  <p:tag name="PPSPLIT_ID" val=" 22"/>
</p:tagLst>
</file>

<file path=ppt/tags/tag165.xml><?xml version="1.0" encoding="utf-8"?>
<p:tagLst xmlns:a="http://schemas.openxmlformats.org/drawingml/2006/main" xmlns:r="http://schemas.openxmlformats.org/officeDocument/2006/relationships" xmlns:p="http://schemas.openxmlformats.org/presentationml/2006/main">
  <p:tag name="PPSPLIT_ID" val=" 3"/>
</p:tagLst>
</file>

<file path=ppt/tags/tag166.xml><?xml version="1.0" encoding="utf-8"?>
<p:tagLst xmlns:a="http://schemas.openxmlformats.org/drawingml/2006/main" xmlns:r="http://schemas.openxmlformats.org/officeDocument/2006/relationships" xmlns:p="http://schemas.openxmlformats.org/presentationml/2006/main">
  <p:tag name="PPSPLIT_ID" val=" 4"/>
</p:tagLst>
</file>

<file path=ppt/tags/tag167.xml><?xml version="1.0" encoding="utf-8"?>
<p:tagLst xmlns:a="http://schemas.openxmlformats.org/drawingml/2006/main" xmlns:r="http://schemas.openxmlformats.org/officeDocument/2006/relationships" xmlns:p="http://schemas.openxmlformats.org/presentationml/2006/main">
  <p:tag name="PPSPLIT_ID" val=" 18"/>
</p:tagLst>
</file>

<file path=ppt/tags/tag168.xml><?xml version="1.0" encoding="utf-8"?>
<p:tagLst xmlns:a="http://schemas.openxmlformats.org/drawingml/2006/main" xmlns:r="http://schemas.openxmlformats.org/officeDocument/2006/relationships" xmlns:p="http://schemas.openxmlformats.org/presentationml/2006/main">
  <p:tag name="PPSPLIT_ID" val=" 10"/>
</p:tagLst>
</file>

<file path=ppt/tags/tag16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0"/>
</p:tagLst>
</file>

<file path=ppt/tags/tag170.xml><?xml version="1.0" encoding="utf-8"?>
<p:tagLst xmlns:a="http://schemas.openxmlformats.org/drawingml/2006/main" xmlns:r="http://schemas.openxmlformats.org/officeDocument/2006/relationships" xmlns:p="http://schemas.openxmlformats.org/presentationml/2006/main">
  <p:tag name="PPSPLIT_ID" val=" 19"/>
</p:tagLst>
</file>

<file path=ppt/tags/tag171.xml><?xml version="1.0" encoding="utf-8"?>
<p:tagLst xmlns:a="http://schemas.openxmlformats.org/drawingml/2006/main" xmlns:r="http://schemas.openxmlformats.org/officeDocument/2006/relationships" xmlns:p="http://schemas.openxmlformats.org/presentationml/2006/main">
  <p:tag name="PPSPLIT_ID" val=" 20"/>
</p:tagLst>
</file>

<file path=ppt/tags/tag172.xml><?xml version="1.0" encoding="utf-8"?>
<p:tagLst xmlns:a="http://schemas.openxmlformats.org/drawingml/2006/main" xmlns:r="http://schemas.openxmlformats.org/officeDocument/2006/relationships" xmlns:p="http://schemas.openxmlformats.org/presentationml/2006/main">
  <p:tag name="PPSPLIT_ID" val=" 21"/>
</p:tagLst>
</file>

<file path=ppt/tags/tag173.xml><?xml version="1.0" encoding="utf-8"?>
<p:tagLst xmlns:a="http://schemas.openxmlformats.org/drawingml/2006/main" xmlns:r="http://schemas.openxmlformats.org/officeDocument/2006/relationships" xmlns:p="http://schemas.openxmlformats.org/presentationml/2006/main">
  <p:tag name="PPSPLIT_ID" val=" 2"/>
</p:tagLst>
</file>

<file path=ppt/tags/tag174.xml><?xml version="1.0" encoding="utf-8"?>
<p:tagLst xmlns:a="http://schemas.openxmlformats.org/drawingml/2006/main" xmlns:r="http://schemas.openxmlformats.org/officeDocument/2006/relationships" xmlns:p="http://schemas.openxmlformats.org/presentationml/2006/main">
  <p:tag name="PPSPLIT_ID" val=" 22"/>
</p:tagLst>
</file>

<file path=ppt/tags/tag175.xml><?xml version="1.0" encoding="utf-8"?>
<p:tagLst xmlns:a="http://schemas.openxmlformats.org/drawingml/2006/main" xmlns:r="http://schemas.openxmlformats.org/officeDocument/2006/relationships" xmlns:p="http://schemas.openxmlformats.org/presentationml/2006/main">
  <p:tag name="PPSPLIT_ID" val=" 3"/>
</p:tagLst>
</file>

<file path=ppt/tags/tag176.xml><?xml version="1.0" encoding="utf-8"?>
<p:tagLst xmlns:a="http://schemas.openxmlformats.org/drawingml/2006/main" xmlns:r="http://schemas.openxmlformats.org/officeDocument/2006/relationships" xmlns:p="http://schemas.openxmlformats.org/presentationml/2006/main">
  <p:tag name="PPSPLIT_ID" val=" 4"/>
</p:tagLst>
</file>

<file path=ppt/tags/tag177.xml><?xml version="1.0" encoding="utf-8"?>
<p:tagLst xmlns:a="http://schemas.openxmlformats.org/drawingml/2006/main" xmlns:r="http://schemas.openxmlformats.org/officeDocument/2006/relationships" xmlns:p="http://schemas.openxmlformats.org/presentationml/2006/main">
  <p:tag name="PPSPLIT_ID" val=" 18"/>
</p:tagLst>
</file>

<file path=ppt/tags/tag178.xml><?xml version="1.0" encoding="utf-8"?>
<p:tagLst xmlns:a="http://schemas.openxmlformats.org/drawingml/2006/main" xmlns:r="http://schemas.openxmlformats.org/officeDocument/2006/relationships" xmlns:p="http://schemas.openxmlformats.org/presentationml/2006/main">
  <p:tag name="PPSPLIT_ID" val=" 10"/>
</p:tagLst>
</file>

<file path=ppt/tags/tag17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1"/>
</p:tagLst>
</file>

<file path=ppt/tags/tag180.xml><?xml version="1.0" encoding="utf-8"?>
<p:tagLst xmlns:a="http://schemas.openxmlformats.org/drawingml/2006/main" xmlns:r="http://schemas.openxmlformats.org/officeDocument/2006/relationships" xmlns:p="http://schemas.openxmlformats.org/presentationml/2006/main">
  <p:tag name="PPSPLIT_ID" val=" 19"/>
</p:tagLst>
</file>

<file path=ppt/tags/tag181.xml><?xml version="1.0" encoding="utf-8"?>
<p:tagLst xmlns:a="http://schemas.openxmlformats.org/drawingml/2006/main" xmlns:r="http://schemas.openxmlformats.org/officeDocument/2006/relationships" xmlns:p="http://schemas.openxmlformats.org/presentationml/2006/main">
  <p:tag name="PPSPLIT_ID" val=" 20"/>
</p:tagLst>
</file>

<file path=ppt/tags/tag182.xml><?xml version="1.0" encoding="utf-8"?>
<p:tagLst xmlns:a="http://schemas.openxmlformats.org/drawingml/2006/main" xmlns:r="http://schemas.openxmlformats.org/officeDocument/2006/relationships" xmlns:p="http://schemas.openxmlformats.org/presentationml/2006/main">
  <p:tag name="PPSPLIT_ID" val=" 21"/>
</p:tagLst>
</file>

<file path=ppt/tags/tag183.xml><?xml version="1.0" encoding="utf-8"?>
<p:tagLst xmlns:a="http://schemas.openxmlformats.org/drawingml/2006/main" xmlns:r="http://schemas.openxmlformats.org/officeDocument/2006/relationships" xmlns:p="http://schemas.openxmlformats.org/presentationml/2006/main">
  <p:tag name="PPSPLIT_ID" val=" 2"/>
</p:tagLst>
</file>

<file path=ppt/tags/tag184.xml><?xml version="1.0" encoding="utf-8"?>
<p:tagLst xmlns:a="http://schemas.openxmlformats.org/drawingml/2006/main" xmlns:r="http://schemas.openxmlformats.org/officeDocument/2006/relationships" xmlns:p="http://schemas.openxmlformats.org/presentationml/2006/main">
  <p:tag name="PPSPLIT_ID" val=" 22"/>
</p:tagLst>
</file>

<file path=ppt/tags/tag185.xml><?xml version="1.0" encoding="utf-8"?>
<p:tagLst xmlns:a="http://schemas.openxmlformats.org/drawingml/2006/main" xmlns:r="http://schemas.openxmlformats.org/officeDocument/2006/relationships" xmlns:p="http://schemas.openxmlformats.org/presentationml/2006/main">
  <p:tag name="PPSPLIT_ID" val=" 3"/>
</p:tagLst>
</file>

<file path=ppt/tags/tag186.xml><?xml version="1.0" encoding="utf-8"?>
<p:tagLst xmlns:a="http://schemas.openxmlformats.org/drawingml/2006/main" xmlns:r="http://schemas.openxmlformats.org/officeDocument/2006/relationships" xmlns:p="http://schemas.openxmlformats.org/presentationml/2006/main">
  <p:tag name="PPSPLIT_ID" val=" 4"/>
</p:tagLst>
</file>

<file path=ppt/tags/tag187.xml><?xml version="1.0" encoding="utf-8"?>
<p:tagLst xmlns:a="http://schemas.openxmlformats.org/drawingml/2006/main" xmlns:r="http://schemas.openxmlformats.org/officeDocument/2006/relationships" xmlns:p="http://schemas.openxmlformats.org/presentationml/2006/main">
  <p:tag name="PPSPLIT_ID" val=" 18"/>
</p:tagLst>
</file>

<file path=ppt/tags/tag188.xml><?xml version="1.0" encoding="utf-8"?>
<p:tagLst xmlns:a="http://schemas.openxmlformats.org/drawingml/2006/main" xmlns:r="http://schemas.openxmlformats.org/officeDocument/2006/relationships" xmlns:p="http://schemas.openxmlformats.org/presentationml/2006/main">
  <p:tag name="PPSPLIT_ID" val=" 10"/>
</p:tagLst>
</file>

<file path=ppt/tags/tag1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2"/>
  <p:tag name="PPSPLIT_DONE" val="1"/>
</p:tagLst>
</file>

<file path=ppt/tags/tag190.xml><?xml version="1.0" encoding="utf-8"?>
<p:tagLst xmlns:a="http://schemas.openxmlformats.org/drawingml/2006/main" xmlns:r="http://schemas.openxmlformats.org/officeDocument/2006/relationships" xmlns:p="http://schemas.openxmlformats.org/presentationml/2006/main">
  <p:tag name="PPSPLIT_ID" val=" 19"/>
</p:tagLst>
</file>

<file path=ppt/tags/tag191.xml><?xml version="1.0" encoding="utf-8"?>
<p:tagLst xmlns:a="http://schemas.openxmlformats.org/drawingml/2006/main" xmlns:r="http://schemas.openxmlformats.org/officeDocument/2006/relationships" xmlns:p="http://schemas.openxmlformats.org/presentationml/2006/main">
  <p:tag name="PPSPLIT_ID" val=" 20"/>
</p:tagLst>
</file>

<file path=ppt/tags/tag192.xml><?xml version="1.0" encoding="utf-8"?>
<p:tagLst xmlns:a="http://schemas.openxmlformats.org/drawingml/2006/main" xmlns:r="http://schemas.openxmlformats.org/officeDocument/2006/relationships" xmlns:p="http://schemas.openxmlformats.org/presentationml/2006/main">
  <p:tag name="PPSPLIT_ID" val=" 21"/>
</p:tagLst>
</file>

<file path=ppt/tags/tag193.xml><?xml version="1.0" encoding="utf-8"?>
<p:tagLst xmlns:a="http://schemas.openxmlformats.org/drawingml/2006/main" xmlns:r="http://schemas.openxmlformats.org/officeDocument/2006/relationships" xmlns:p="http://schemas.openxmlformats.org/presentationml/2006/main">
  <p:tag name="PPSPLIT_ID" val=" 2"/>
</p:tagLst>
</file>

<file path=ppt/tags/tag194.xml><?xml version="1.0" encoding="utf-8"?>
<p:tagLst xmlns:a="http://schemas.openxmlformats.org/drawingml/2006/main" xmlns:r="http://schemas.openxmlformats.org/officeDocument/2006/relationships" xmlns:p="http://schemas.openxmlformats.org/presentationml/2006/main">
  <p:tag name="PPSPLIT_ID" val=" 22"/>
</p:tagLst>
</file>

<file path=ppt/tags/tag195.xml><?xml version="1.0" encoding="utf-8"?>
<p:tagLst xmlns:a="http://schemas.openxmlformats.org/drawingml/2006/main" xmlns:r="http://schemas.openxmlformats.org/officeDocument/2006/relationships" xmlns:p="http://schemas.openxmlformats.org/presentationml/2006/main">
  <p:tag name="PPSPLIT_ID" val=" 3"/>
</p:tagLst>
</file>

<file path=ppt/tags/tag196.xml><?xml version="1.0" encoding="utf-8"?>
<p:tagLst xmlns:a="http://schemas.openxmlformats.org/drawingml/2006/main" xmlns:r="http://schemas.openxmlformats.org/officeDocument/2006/relationships" xmlns:p="http://schemas.openxmlformats.org/presentationml/2006/main">
  <p:tag name="PPSPLIT_ID" val=" 4"/>
</p:tagLst>
</file>

<file path=ppt/tags/tag197.xml><?xml version="1.0" encoding="utf-8"?>
<p:tagLst xmlns:a="http://schemas.openxmlformats.org/drawingml/2006/main" xmlns:r="http://schemas.openxmlformats.org/officeDocument/2006/relationships" xmlns:p="http://schemas.openxmlformats.org/presentationml/2006/main">
  <p:tag name="PPSPLIT_ID" val=" 18"/>
</p:tagLst>
</file>

<file path=ppt/tags/tag198.xml><?xml version="1.0" encoding="utf-8"?>
<p:tagLst xmlns:a="http://schemas.openxmlformats.org/drawingml/2006/main" xmlns:r="http://schemas.openxmlformats.org/officeDocument/2006/relationships" xmlns:p="http://schemas.openxmlformats.org/presentationml/2006/main">
  <p:tag name="PPSPLIT_ID" val=" 10"/>
</p:tagLst>
</file>

<file path=ppt/tags/tag19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2.xml><?xml version="1.0" encoding="utf-8"?>
<p:tagLst xmlns:a="http://schemas.openxmlformats.org/drawingml/2006/main" xmlns:r="http://schemas.openxmlformats.org/officeDocument/2006/relationships" xmlns:p="http://schemas.openxmlformats.org/presentationml/2006/main">
  <p:tag name="PPSPLIT_ID" val=" 78"/>
</p:tagLst>
</file>

<file path=ppt/tags/tag20.xml><?xml version="1.0" encoding="utf-8"?>
<p:tagLst xmlns:a="http://schemas.openxmlformats.org/drawingml/2006/main" xmlns:r="http://schemas.openxmlformats.org/officeDocument/2006/relationships" xmlns:p="http://schemas.openxmlformats.org/presentationml/2006/main">
  <p:tag name="PPSPLIT_ID" val=" 2"/>
</p:tagLst>
</file>

<file path=ppt/tags/tag200.xml><?xml version="1.0" encoding="utf-8"?>
<p:tagLst xmlns:a="http://schemas.openxmlformats.org/drawingml/2006/main" xmlns:r="http://schemas.openxmlformats.org/officeDocument/2006/relationships" xmlns:p="http://schemas.openxmlformats.org/presentationml/2006/main">
  <p:tag name="PPSPLIT_ID" val=" 19"/>
</p:tagLst>
</file>

<file path=ppt/tags/tag201.xml><?xml version="1.0" encoding="utf-8"?>
<p:tagLst xmlns:a="http://schemas.openxmlformats.org/drawingml/2006/main" xmlns:r="http://schemas.openxmlformats.org/officeDocument/2006/relationships" xmlns:p="http://schemas.openxmlformats.org/presentationml/2006/main">
  <p:tag name="PPSPLIT_ID" val=" 20"/>
</p:tagLst>
</file>

<file path=ppt/tags/tag202.xml><?xml version="1.0" encoding="utf-8"?>
<p:tagLst xmlns:a="http://schemas.openxmlformats.org/drawingml/2006/main" xmlns:r="http://schemas.openxmlformats.org/officeDocument/2006/relationships" xmlns:p="http://schemas.openxmlformats.org/presentationml/2006/main">
  <p:tag name="PPSPLIT_ID" val=" 21"/>
</p:tagLst>
</file>

<file path=ppt/tags/tag203.xml><?xml version="1.0" encoding="utf-8"?>
<p:tagLst xmlns:a="http://schemas.openxmlformats.org/drawingml/2006/main" xmlns:r="http://schemas.openxmlformats.org/officeDocument/2006/relationships" xmlns:p="http://schemas.openxmlformats.org/presentationml/2006/main">
  <p:tag name="PPSPLIT_ID" val=" 2"/>
</p:tagLst>
</file>

<file path=ppt/tags/tag204.xml><?xml version="1.0" encoding="utf-8"?>
<p:tagLst xmlns:a="http://schemas.openxmlformats.org/drawingml/2006/main" xmlns:r="http://schemas.openxmlformats.org/officeDocument/2006/relationships" xmlns:p="http://schemas.openxmlformats.org/presentationml/2006/main">
  <p:tag name="PPSPLIT_ID" val=" 22"/>
</p:tagLst>
</file>

<file path=ppt/tags/tag205.xml><?xml version="1.0" encoding="utf-8"?>
<p:tagLst xmlns:a="http://schemas.openxmlformats.org/drawingml/2006/main" xmlns:r="http://schemas.openxmlformats.org/officeDocument/2006/relationships" xmlns:p="http://schemas.openxmlformats.org/presentationml/2006/main">
  <p:tag name="PPSPLIT_ID" val=" 3"/>
</p:tagLst>
</file>

<file path=ppt/tags/tag206.xml><?xml version="1.0" encoding="utf-8"?>
<p:tagLst xmlns:a="http://schemas.openxmlformats.org/drawingml/2006/main" xmlns:r="http://schemas.openxmlformats.org/officeDocument/2006/relationships" xmlns:p="http://schemas.openxmlformats.org/presentationml/2006/main">
  <p:tag name="PPSPLIT_ID" val=" 4"/>
</p:tagLst>
</file>

<file path=ppt/tags/tag207.xml><?xml version="1.0" encoding="utf-8"?>
<p:tagLst xmlns:a="http://schemas.openxmlformats.org/drawingml/2006/main" xmlns:r="http://schemas.openxmlformats.org/officeDocument/2006/relationships" xmlns:p="http://schemas.openxmlformats.org/presentationml/2006/main">
  <p:tag name="PPSPLIT_ID" val=" 18"/>
</p:tagLst>
</file>

<file path=ppt/tags/tag208.xml><?xml version="1.0" encoding="utf-8"?>
<p:tagLst xmlns:a="http://schemas.openxmlformats.org/drawingml/2006/main" xmlns:r="http://schemas.openxmlformats.org/officeDocument/2006/relationships" xmlns:p="http://schemas.openxmlformats.org/presentationml/2006/main">
  <p:tag name="PPSPLIT_ID" val=" 10"/>
</p:tagLst>
</file>

<file path=ppt/tags/tag20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21.xml><?xml version="1.0" encoding="utf-8"?>
<p:tagLst xmlns:a="http://schemas.openxmlformats.org/drawingml/2006/main" xmlns:r="http://schemas.openxmlformats.org/officeDocument/2006/relationships" xmlns:p="http://schemas.openxmlformats.org/presentationml/2006/main">
  <p:tag name="PPSPLIT_ID" val=" 3"/>
</p:tagLst>
</file>

<file path=ppt/tags/tag210.xml><?xml version="1.0" encoding="utf-8"?>
<p:tagLst xmlns:a="http://schemas.openxmlformats.org/drawingml/2006/main" xmlns:r="http://schemas.openxmlformats.org/officeDocument/2006/relationships" xmlns:p="http://schemas.openxmlformats.org/presentationml/2006/main">
  <p:tag name="PPSPLIT_ID" val=" 19"/>
</p:tagLst>
</file>

<file path=ppt/tags/tag211.xml><?xml version="1.0" encoding="utf-8"?>
<p:tagLst xmlns:a="http://schemas.openxmlformats.org/drawingml/2006/main" xmlns:r="http://schemas.openxmlformats.org/officeDocument/2006/relationships" xmlns:p="http://schemas.openxmlformats.org/presentationml/2006/main">
  <p:tag name="PPSPLIT_ID" val=" 20"/>
</p:tagLst>
</file>

<file path=ppt/tags/tag212.xml><?xml version="1.0" encoding="utf-8"?>
<p:tagLst xmlns:a="http://schemas.openxmlformats.org/drawingml/2006/main" xmlns:r="http://schemas.openxmlformats.org/officeDocument/2006/relationships" xmlns:p="http://schemas.openxmlformats.org/presentationml/2006/main">
  <p:tag name="PPSPLIT_ID" val=" 21"/>
</p:tagLst>
</file>

<file path=ppt/tags/tag213.xml><?xml version="1.0" encoding="utf-8"?>
<p:tagLst xmlns:a="http://schemas.openxmlformats.org/drawingml/2006/main" xmlns:r="http://schemas.openxmlformats.org/officeDocument/2006/relationships" xmlns:p="http://schemas.openxmlformats.org/presentationml/2006/main">
  <p:tag name="PPSPLIT_ID" val=" 2"/>
</p:tagLst>
</file>

<file path=ppt/tags/tag214.xml><?xml version="1.0" encoding="utf-8"?>
<p:tagLst xmlns:a="http://schemas.openxmlformats.org/drawingml/2006/main" xmlns:r="http://schemas.openxmlformats.org/officeDocument/2006/relationships" xmlns:p="http://schemas.openxmlformats.org/presentationml/2006/main">
  <p:tag name="PPSPLIT_ID" val=" 22"/>
</p:tagLst>
</file>

<file path=ppt/tags/tag215.xml><?xml version="1.0" encoding="utf-8"?>
<p:tagLst xmlns:a="http://schemas.openxmlformats.org/drawingml/2006/main" xmlns:r="http://schemas.openxmlformats.org/officeDocument/2006/relationships" xmlns:p="http://schemas.openxmlformats.org/presentationml/2006/main">
  <p:tag name="PPSPLIT_ID" val=" 3"/>
</p:tagLst>
</file>

<file path=ppt/tags/tag216.xml><?xml version="1.0" encoding="utf-8"?>
<p:tagLst xmlns:a="http://schemas.openxmlformats.org/drawingml/2006/main" xmlns:r="http://schemas.openxmlformats.org/officeDocument/2006/relationships" xmlns:p="http://schemas.openxmlformats.org/presentationml/2006/main">
  <p:tag name="PPSPLIT_ID" val=" 4"/>
</p:tagLst>
</file>

<file path=ppt/tags/tag217.xml><?xml version="1.0" encoding="utf-8"?>
<p:tagLst xmlns:a="http://schemas.openxmlformats.org/drawingml/2006/main" xmlns:r="http://schemas.openxmlformats.org/officeDocument/2006/relationships" xmlns:p="http://schemas.openxmlformats.org/presentationml/2006/main">
  <p:tag name="PPSPLIT_ID" val=" 18"/>
</p:tagLst>
</file>

<file path=ppt/tags/tag218.xml><?xml version="1.0" encoding="utf-8"?>
<p:tagLst xmlns:a="http://schemas.openxmlformats.org/drawingml/2006/main" xmlns:r="http://schemas.openxmlformats.org/officeDocument/2006/relationships" xmlns:p="http://schemas.openxmlformats.org/presentationml/2006/main">
  <p:tag name="PPSPLIT_ID" val=" 10"/>
</p:tagLst>
</file>

<file path=ppt/tags/tag2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Lst>
</file>

<file path=ppt/tags/tag22.xml><?xml version="1.0" encoding="utf-8"?>
<p:tagLst xmlns:a="http://schemas.openxmlformats.org/drawingml/2006/main" xmlns:r="http://schemas.openxmlformats.org/officeDocument/2006/relationships" xmlns:p="http://schemas.openxmlformats.org/presentationml/2006/main">
  <p:tag name="PPSPLIT_ID" val=" 7"/>
</p:tagLst>
</file>

<file path=ppt/tags/tag220.xml><?xml version="1.0" encoding="utf-8"?>
<p:tagLst xmlns:a="http://schemas.openxmlformats.org/drawingml/2006/main" xmlns:r="http://schemas.openxmlformats.org/officeDocument/2006/relationships" xmlns:p="http://schemas.openxmlformats.org/presentationml/2006/main">
  <p:tag name="PPSPLIT_ID" val=" 19"/>
</p:tagLst>
</file>

<file path=ppt/tags/tag221.xml><?xml version="1.0" encoding="utf-8"?>
<p:tagLst xmlns:a="http://schemas.openxmlformats.org/drawingml/2006/main" xmlns:r="http://schemas.openxmlformats.org/officeDocument/2006/relationships" xmlns:p="http://schemas.openxmlformats.org/presentationml/2006/main">
  <p:tag name="PPSPLIT_ID" val=" 20"/>
</p:tagLst>
</file>

<file path=ppt/tags/tag222.xml><?xml version="1.0" encoding="utf-8"?>
<p:tagLst xmlns:a="http://schemas.openxmlformats.org/drawingml/2006/main" xmlns:r="http://schemas.openxmlformats.org/officeDocument/2006/relationships" xmlns:p="http://schemas.openxmlformats.org/presentationml/2006/main">
  <p:tag name="PPSPLIT_ID" val=" 21"/>
</p:tagLst>
</file>

<file path=ppt/tags/tag223.xml><?xml version="1.0" encoding="utf-8"?>
<p:tagLst xmlns:a="http://schemas.openxmlformats.org/drawingml/2006/main" xmlns:r="http://schemas.openxmlformats.org/officeDocument/2006/relationships" xmlns:p="http://schemas.openxmlformats.org/presentationml/2006/main">
  <p:tag name="PPSPLIT_ID" val=" 2"/>
</p:tagLst>
</file>

<file path=ppt/tags/tag224.xml><?xml version="1.0" encoding="utf-8"?>
<p:tagLst xmlns:a="http://schemas.openxmlformats.org/drawingml/2006/main" xmlns:r="http://schemas.openxmlformats.org/officeDocument/2006/relationships" xmlns:p="http://schemas.openxmlformats.org/presentationml/2006/main">
  <p:tag name="PPSPLIT_ID" val=" 22"/>
</p:tagLst>
</file>

<file path=ppt/tags/tag225.xml><?xml version="1.0" encoding="utf-8"?>
<p:tagLst xmlns:a="http://schemas.openxmlformats.org/drawingml/2006/main" xmlns:r="http://schemas.openxmlformats.org/officeDocument/2006/relationships" xmlns:p="http://schemas.openxmlformats.org/presentationml/2006/main">
  <p:tag name="PPSPLIT_ID" val=" 3"/>
</p:tagLst>
</file>

<file path=ppt/tags/tag226.xml><?xml version="1.0" encoding="utf-8"?>
<p:tagLst xmlns:a="http://schemas.openxmlformats.org/drawingml/2006/main" xmlns:r="http://schemas.openxmlformats.org/officeDocument/2006/relationships" xmlns:p="http://schemas.openxmlformats.org/presentationml/2006/main">
  <p:tag name="PPSPLIT_ID" val=" 4"/>
</p:tagLst>
</file>

<file path=ppt/tags/tag227.xml><?xml version="1.0" encoding="utf-8"?>
<p:tagLst xmlns:a="http://schemas.openxmlformats.org/drawingml/2006/main" xmlns:r="http://schemas.openxmlformats.org/officeDocument/2006/relationships" xmlns:p="http://schemas.openxmlformats.org/presentationml/2006/main">
  <p:tag name="PPSPLIT_ID" val=" 18"/>
</p:tagLst>
</file>

<file path=ppt/tags/tag228.xml><?xml version="1.0" encoding="utf-8"?>
<p:tagLst xmlns:a="http://schemas.openxmlformats.org/drawingml/2006/main" xmlns:r="http://schemas.openxmlformats.org/officeDocument/2006/relationships" xmlns:p="http://schemas.openxmlformats.org/presentationml/2006/main">
  <p:tag name="PPSPLIT_ID" val=" 10"/>
</p:tagLst>
</file>

<file path=ppt/tags/tag22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8"/>
</p:tagLst>
</file>

<file path=ppt/tags/tag23.xml><?xml version="1.0" encoding="utf-8"?>
<p:tagLst xmlns:a="http://schemas.openxmlformats.org/drawingml/2006/main" xmlns:r="http://schemas.openxmlformats.org/officeDocument/2006/relationships" xmlns:p="http://schemas.openxmlformats.org/presentationml/2006/main">
  <p:tag name="PPSPLIT_ID" val=" 15"/>
</p:tagLst>
</file>

<file path=ppt/tags/tag2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9"/>
</p:tagLst>
</file>

<file path=ppt/tags/tag23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0"/>
</p:tagLst>
</file>

<file path=ppt/tags/tag23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1"/>
</p:tagLst>
</file>

<file path=ppt/tags/tag23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2"/>
</p:tagLst>
</file>

<file path=ppt/tags/tag23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3"/>
</p:tagLst>
</file>

<file path=ppt/tags/tag23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4"/>
</p:tagLst>
</file>

<file path=ppt/tags/tag23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5"/>
</p:tagLst>
</file>

<file path=ppt/tags/tag23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6"/>
</p:tagLst>
</file>

<file path=ppt/tags/tag23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8"/>
</p:tagLst>
</file>

<file path=ppt/tags/tag2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2"/>
  <p:tag name="PPSPLIT_DONE" val="1"/>
</p:tagLst>
</file>

<file path=ppt/tags/tag25.xml><?xml version="1.0" encoding="utf-8"?>
<p:tagLst xmlns:a="http://schemas.openxmlformats.org/drawingml/2006/main" xmlns:r="http://schemas.openxmlformats.org/officeDocument/2006/relationships" xmlns:p="http://schemas.openxmlformats.org/presentationml/2006/main">
  <p:tag name="PPSPLIT_ID" val=" 2"/>
</p:tagLst>
</file>

<file path=ppt/tags/tag26.xml><?xml version="1.0" encoding="utf-8"?>
<p:tagLst xmlns:a="http://schemas.openxmlformats.org/drawingml/2006/main" xmlns:r="http://schemas.openxmlformats.org/officeDocument/2006/relationships" xmlns:p="http://schemas.openxmlformats.org/presentationml/2006/main">
  <p:tag name="PPSPLIT_ID" val=" 3"/>
</p:tagLst>
</file>

<file path=ppt/tags/tag27.xml><?xml version="1.0" encoding="utf-8"?>
<p:tagLst xmlns:a="http://schemas.openxmlformats.org/drawingml/2006/main" xmlns:r="http://schemas.openxmlformats.org/officeDocument/2006/relationships" xmlns:p="http://schemas.openxmlformats.org/presentationml/2006/main">
  <p:tag name="PPSPLIT_ID" val=" 7"/>
</p:tagLst>
</file>

<file path=ppt/tags/tag28.xml><?xml version="1.0" encoding="utf-8"?>
<p:tagLst xmlns:a="http://schemas.openxmlformats.org/drawingml/2006/main" xmlns:r="http://schemas.openxmlformats.org/officeDocument/2006/relationships" xmlns:p="http://schemas.openxmlformats.org/presentationml/2006/main">
  <p:tag name="PPSPLIT_ID" val=" 15"/>
</p:tagLst>
</file>

<file path=ppt/tags/tag29.xml><?xml version="1.0" encoding="utf-8"?>
<p:tagLst xmlns:a="http://schemas.openxmlformats.org/drawingml/2006/main" xmlns:r="http://schemas.openxmlformats.org/officeDocument/2006/relationships" xmlns:p="http://schemas.openxmlformats.org/presentationml/2006/main">
  <p:tag name="PPSPLIT_ID" val=" 15"/>
</p:tagLst>
</file>

<file path=ppt/tags/tag3.xml><?xml version="1.0" encoding="utf-8"?>
<p:tagLst xmlns:a="http://schemas.openxmlformats.org/drawingml/2006/main" xmlns:r="http://schemas.openxmlformats.org/officeDocument/2006/relationships" xmlns:p="http://schemas.openxmlformats.org/presentationml/2006/main">
  <p:tag name="PPSPLIT_ID" val=" 79"/>
</p:tagLst>
</file>

<file path=ppt/tags/tag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3"/>
  <p:tag name="PPSPLIT_DONE" val="1"/>
</p:tagLst>
</file>

<file path=ppt/tags/tag31.xml><?xml version="1.0" encoding="utf-8"?>
<p:tagLst xmlns:a="http://schemas.openxmlformats.org/drawingml/2006/main" xmlns:r="http://schemas.openxmlformats.org/officeDocument/2006/relationships" xmlns:p="http://schemas.openxmlformats.org/presentationml/2006/main">
  <p:tag name="PPSPLIT_ID" val=" 2"/>
</p:tagLst>
</file>

<file path=ppt/tags/tag32.xml><?xml version="1.0" encoding="utf-8"?>
<p:tagLst xmlns:a="http://schemas.openxmlformats.org/drawingml/2006/main" xmlns:r="http://schemas.openxmlformats.org/officeDocument/2006/relationships" xmlns:p="http://schemas.openxmlformats.org/presentationml/2006/main">
  <p:tag name="PPSPLIT_ID" val=" 3"/>
</p:tagLst>
</file>

<file path=ppt/tags/tag33.xml><?xml version="1.0" encoding="utf-8"?>
<p:tagLst xmlns:a="http://schemas.openxmlformats.org/drawingml/2006/main" xmlns:r="http://schemas.openxmlformats.org/officeDocument/2006/relationships" xmlns:p="http://schemas.openxmlformats.org/presentationml/2006/main">
  <p:tag name="PPSPLIT_ID" val=" 5"/>
</p:tagLst>
</file>

<file path=ppt/tags/tag3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3"/>
  <p:tag name="PPSPLIT_DONE" val="1"/>
</p:tagLst>
</file>

<file path=ppt/tags/tag35.xml><?xml version="1.0" encoding="utf-8"?>
<p:tagLst xmlns:a="http://schemas.openxmlformats.org/drawingml/2006/main" xmlns:r="http://schemas.openxmlformats.org/officeDocument/2006/relationships" xmlns:p="http://schemas.openxmlformats.org/presentationml/2006/main">
  <p:tag name="PPSPLIT_ID" val=" 2"/>
</p:tagLst>
</file>

<file path=ppt/tags/tag36.xml><?xml version="1.0" encoding="utf-8"?>
<p:tagLst xmlns:a="http://schemas.openxmlformats.org/drawingml/2006/main" xmlns:r="http://schemas.openxmlformats.org/officeDocument/2006/relationships" xmlns:p="http://schemas.openxmlformats.org/presentationml/2006/main">
  <p:tag name="PPSPLIT_ID" val=" 3"/>
</p:tagLst>
</file>

<file path=ppt/tags/tag37.xml><?xml version="1.0" encoding="utf-8"?>
<p:tagLst xmlns:a="http://schemas.openxmlformats.org/drawingml/2006/main" xmlns:r="http://schemas.openxmlformats.org/officeDocument/2006/relationships" xmlns:p="http://schemas.openxmlformats.org/presentationml/2006/main">
  <p:tag name="PPSPLIT_ID" val=" 5"/>
</p:tagLst>
</file>

<file path=ppt/tags/tag38.xml><?xml version="1.0" encoding="utf-8"?>
<p:tagLst xmlns:a="http://schemas.openxmlformats.org/drawingml/2006/main" xmlns:r="http://schemas.openxmlformats.org/officeDocument/2006/relationships" xmlns:p="http://schemas.openxmlformats.org/presentationml/2006/main">
  <p:tag name="PPSPLIT_ID" val=" 6"/>
</p:tagLst>
</file>

<file path=ppt/tags/tag39.xml><?xml version="1.0" encoding="utf-8"?>
<p:tagLst xmlns:a="http://schemas.openxmlformats.org/drawingml/2006/main" xmlns:r="http://schemas.openxmlformats.org/officeDocument/2006/relationships" xmlns:p="http://schemas.openxmlformats.org/presentationml/2006/main">
  <p:tag name="PPSPLIT_ID" val=" 13"/>
</p:tagLst>
</file>

<file path=ppt/tags/tag4.xml><?xml version="1.0" encoding="utf-8"?>
<p:tagLst xmlns:a="http://schemas.openxmlformats.org/drawingml/2006/main" xmlns:r="http://schemas.openxmlformats.org/officeDocument/2006/relationships" xmlns:p="http://schemas.openxmlformats.org/presentationml/2006/main">
  <p:tag name="PPSPLIT_ID" val=" 2"/>
</p:tagLst>
</file>

<file path=ppt/tags/tag4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4"/>
</p:tagLst>
</file>

<file path=ppt/tags/tag4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42.xml><?xml version="1.0" encoding="utf-8"?>
<p:tagLst xmlns:a="http://schemas.openxmlformats.org/drawingml/2006/main" xmlns:r="http://schemas.openxmlformats.org/officeDocument/2006/relationships" xmlns:p="http://schemas.openxmlformats.org/presentationml/2006/main">
  <p:tag name="PPSPLIT_ID" val=" 19"/>
</p:tagLst>
</file>

<file path=ppt/tags/tag43.xml><?xml version="1.0" encoding="utf-8"?>
<p:tagLst xmlns:a="http://schemas.openxmlformats.org/drawingml/2006/main" xmlns:r="http://schemas.openxmlformats.org/officeDocument/2006/relationships" xmlns:p="http://schemas.openxmlformats.org/presentationml/2006/main">
  <p:tag name="PPSPLIT_ID" val=" 20"/>
</p:tagLst>
</file>

<file path=ppt/tags/tag44.xml><?xml version="1.0" encoding="utf-8"?>
<p:tagLst xmlns:a="http://schemas.openxmlformats.org/drawingml/2006/main" xmlns:r="http://schemas.openxmlformats.org/officeDocument/2006/relationships" xmlns:p="http://schemas.openxmlformats.org/presentationml/2006/main">
  <p:tag name="PPSPLIT_ID" val=" 21"/>
</p:tagLst>
</file>

<file path=ppt/tags/tag45.xml><?xml version="1.0" encoding="utf-8"?>
<p:tagLst xmlns:a="http://schemas.openxmlformats.org/drawingml/2006/main" xmlns:r="http://schemas.openxmlformats.org/officeDocument/2006/relationships" xmlns:p="http://schemas.openxmlformats.org/presentationml/2006/main">
  <p:tag name="PPSPLIT_ID" val=" 2"/>
</p:tagLst>
</file>

<file path=ppt/tags/tag46.xml><?xml version="1.0" encoding="utf-8"?>
<p:tagLst xmlns:a="http://schemas.openxmlformats.org/drawingml/2006/main" xmlns:r="http://schemas.openxmlformats.org/officeDocument/2006/relationships" xmlns:p="http://schemas.openxmlformats.org/presentationml/2006/main">
  <p:tag name="PPSPLIT_ID" val=" 22"/>
</p:tagLst>
</file>

<file path=ppt/tags/tag47.xml><?xml version="1.0" encoding="utf-8"?>
<p:tagLst xmlns:a="http://schemas.openxmlformats.org/drawingml/2006/main" xmlns:r="http://schemas.openxmlformats.org/officeDocument/2006/relationships" xmlns:p="http://schemas.openxmlformats.org/presentationml/2006/main">
  <p:tag name="PPSPLIT_ID" val=" 3"/>
</p:tagLst>
</file>

<file path=ppt/tags/tag48.xml><?xml version="1.0" encoding="utf-8"?>
<p:tagLst xmlns:a="http://schemas.openxmlformats.org/drawingml/2006/main" xmlns:r="http://schemas.openxmlformats.org/officeDocument/2006/relationships" xmlns:p="http://schemas.openxmlformats.org/presentationml/2006/main">
  <p:tag name="PPSPLIT_ID" val=" 4"/>
</p:tagLst>
</file>

<file path=ppt/tags/tag49.xml><?xml version="1.0" encoding="utf-8"?>
<p:tagLst xmlns:a="http://schemas.openxmlformats.org/drawingml/2006/main" xmlns:r="http://schemas.openxmlformats.org/officeDocument/2006/relationships" xmlns:p="http://schemas.openxmlformats.org/presentationml/2006/main">
  <p:tag name="PPSPLIT_ID" val=" 14"/>
</p:tagLst>
</file>

<file path=ppt/tags/tag5.xml><?xml version="1.0" encoding="utf-8"?>
<p:tagLst xmlns:a="http://schemas.openxmlformats.org/drawingml/2006/main" xmlns:r="http://schemas.openxmlformats.org/officeDocument/2006/relationships" xmlns:p="http://schemas.openxmlformats.org/presentationml/2006/main">
  <p:tag name="PPSPLIT_ID" val=" 80"/>
</p:tagLst>
</file>

<file path=ppt/tags/tag5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51.xml><?xml version="1.0" encoding="utf-8"?>
<p:tagLst xmlns:a="http://schemas.openxmlformats.org/drawingml/2006/main" xmlns:r="http://schemas.openxmlformats.org/officeDocument/2006/relationships" xmlns:p="http://schemas.openxmlformats.org/presentationml/2006/main">
  <p:tag name="PPSPLIT_ID" val=" 19"/>
</p:tagLst>
</file>

<file path=ppt/tags/tag52.xml><?xml version="1.0" encoding="utf-8"?>
<p:tagLst xmlns:a="http://schemas.openxmlformats.org/drawingml/2006/main" xmlns:r="http://schemas.openxmlformats.org/officeDocument/2006/relationships" xmlns:p="http://schemas.openxmlformats.org/presentationml/2006/main">
  <p:tag name="PPSPLIT_ID" val=" 20"/>
</p:tagLst>
</file>

<file path=ppt/tags/tag53.xml><?xml version="1.0" encoding="utf-8"?>
<p:tagLst xmlns:a="http://schemas.openxmlformats.org/drawingml/2006/main" xmlns:r="http://schemas.openxmlformats.org/officeDocument/2006/relationships" xmlns:p="http://schemas.openxmlformats.org/presentationml/2006/main">
  <p:tag name="PPSPLIT_ID" val=" 21"/>
</p:tagLst>
</file>

<file path=ppt/tags/tag54.xml><?xml version="1.0" encoding="utf-8"?>
<p:tagLst xmlns:a="http://schemas.openxmlformats.org/drawingml/2006/main" xmlns:r="http://schemas.openxmlformats.org/officeDocument/2006/relationships" xmlns:p="http://schemas.openxmlformats.org/presentationml/2006/main">
  <p:tag name="PPSPLIT_ID" val=" 2"/>
</p:tagLst>
</file>

<file path=ppt/tags/tag55.xml><?xml version="1.0" encoding="utf-8"?>
<p:tagLst xmlns:a="http://schemas.openxmlformats.org/drawingml/2006/main" xmlns:r="http://schemas.openxmlformats.org/officeDocument/2006/relationships" xmlns:p="http://schemas.openxmlformats.org/presentationml/2006/main">
  <p:tag name="PPSPLIT_ID" val=" 22"/>
</p:tagLst>
</file>

<file path=ppt/tags/tag56.xml><?xml version="1.0" encoding="utf-8"?>
<p:tagLst xmlns:a="http://schemas.openxmlformats.org/drawingml/2006/main" xmlns:r="http://schemas.openxmlformats.org/officeDocument/2006/relationships" xmlns:p="http://schemas.openxmlformats.org/presentationml/2006/main">
  <p:tag name="PPSPLIT_ID" val=" 3"/>
</p:tagLst>
</file>

<file path=ppt/tags/tag57.xml><?xml version="1.0" encoding="utf-8"?>
<p:tagLst xmlns:a="http://schemas.openxmlformats.org/drawingml/2006/main" xmlns:r="http://schemas.openxmlformats.org/officeDocument/2006/relationships" xmlns:p="http://schemas.openxmlformats.org/presentationml/2006/main">
  <p:tag name="PPSPLIT_ID" val=" 4"/>
</p:tagLst>
</file>

<file path=ppt/tags/tag58.xml><?xml version="1.0" encoding="utf-8"?>
<p:tagLst xmlns:a="http://schemas.openxmlformats.org/drawingml/2006/main" xmlns:r="http://schemas.openxmlformats.org/officeDocument/2006/relationships" xmlns:p="http://schemas.openxmlformats.org/presentationml/2006/main">
  <p:tag name="PPSPLIT_ID" val=" 14"/>
</p:tagLst>
</file>

<file path=ppt/tags/tag5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6.xml><?xml version="1.0" encoding="utf-8"?>
<p:tagLst xmlns:a="http://schemas.openxmlformats.org/drawingml/2006/main" xmlns:r="http://schemas.openxmlformats.org/officeDocument/2006/relationships" xmlns:p="http://schemas.openxmlformats.org/presentationml/2006/main">
  <p:tag name="PPSPLIT_ID" val=" 12"/>
</p:tagLst>
</file>

<file path=ppt/tags/tag60.xml><?xml version="1.0" encoding="utf-8"?>
<p:tagLst xmlns:a="http://schemas.openxmlformats.org/drawingml/2006/main" xmlns:r="http://schemas.openxmlformats.org/officeDocument/2006/relationships" xmlns:p="http://schemas.openxmlformats.org/presentationml/2006/main">
  <p:tag name="PPSPLIT_ID" val=" 19"/>
</p:tagLst>
</file>

<file path=ppt/tags/tag61.xml><?xml version="1.0" encoding="utf-8"?>
<p:tagLst xmlns:a="http://schemas.openxmlformats.org/drawingml/2006/main" xmlns:r="http://schemas.openxmlformats.org/officeDocument/2006/relationships" xmlns:p="http://schemas.openxmlformats.org/presentationml/2006/main">
  <p:tag name="PPSPLIT_ID" val=" 20"/>
</p:tagLst>
</file>

<file path=ppt/tags/tag62.xml><?xml version="1.0" encoding="utf-8"?>
<p:tagLst xmlns:a="http://schemas.openxmlformats.org/drawingml/2006/main" xmlns:r="http://schemas.openxmlformats.org/officeDocument/2006/relationships" xmlns:p="http://schemas.openxmlformats.org/presentationml/2006/main">
  <p:tag name="PPSPLIT_ID" val=" 21"/>
</p:tagLst>
</file>

<file path=ppt/tags/tag63.xml><?xml version="1.0" encoding="utf-8"?>
<p:tagLst xmlns:a="http://schemas.openxmlformats.org/drawingml/2006/main" xmlns:r="http://schemas.openxmlformats.org/officeDocument/2006/relationships" xmlns:p="http://schemas.openxmlformats.org/presentationml/2006/main">
  <p:tag name="PPSPLIT_ID" val=" 2"/>
</p:tagLst>
</file>

<file path=ppt/tags/tag64.xml><?xml version="1.0" encoding="utf-8"?>
<p:tagLst xmlns:a="http://schemas.openxmlformats.org/drawingml/2006/main" xmlns:r="http://schemas.openxmlformats.org/officeDocument/2006/relationships" xmlns:p="http://schemas.openxmlformats.org/presentationml/2006/main">
  <p:tag name="PPSPLIT_ID" val=" 22"/>
</p:tagLst>
</file>

<file path=ppt/tags/tag65.xml><?xml version="1.0" encoding="utf-8"?>
<p:tagLst xmlns:a="http://schemas.openxmlformats.org/drawingml/2006/main" xmlns:r="http://schemas.openxmlformats.org/officeDocument/2006/relationships" xmlns:p="http://schemas.openxmlformats.org/presentationml/2006/main">
  <p:tag name="PPSPLIT_ID" val=" 3"/>
</p:tagLst>
</file>

<file path=ppt/tags/tag66.xml><?xml version="1.0" encoding="utf-8"?>
<p:tagLst xmlns:a="http://schemas.openxmlformats.org/drawingml/2006/main" xmlns:r="http://schemas.openxmlformats.org/officeDocument/2006/relationships" xmlns:p="http://schemas.openxmlformats.org/presentationml/2006/main">
  <p:tag name="PPSPLIT_ID" val=" 4"/>
</p:tagLst>
</file>

<file path=ppt/tags/tag67.xml><?xml version="1.0" encoding="utf-8"?>
<p:tagLst xmlns:a="http://schemas.openxmlformats.org/drawingml/2006/main" xmlns:r="http://schemas.openxmlformats.org/officeDocument/2006/relationships" xmlns:p="http://schemas.openxmlformats.org/presentationml/2006/main">
  <p:tag name="PPSPLIT_ID" val=" 14"/>
</p:tagLst>
</file>

<file path=ppt/tags/tag6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69.xml><?xml version="1.0" encoding="utf-8"?>
<p:tagLst xmlns:a="http://schemas.openxmlformats.org/drawingml/2006/main" xmlns:r="http://schemas.openxmlformats.org/officeDocument/2006/relationships" xmlns:p="http://schemas.openxmlformats.org/presentationml/2006/main">
  <p:tag name="PPSPLIT_ID" val=" 19"/>
</p:tagLst>
</file>

<file path=ppt/tags/tag7.xml><?xml version="1.0" encoding="utf-8"?>
<p:tagLst xmlns:a="http://schemas.openxmlformats.org/drawingml/2006/main" xmlns:r="http://schemas.openxmlformats.org/officeDocument/2006/relationships" xmlns:p="http://schemas.openxmlformats.org/presentationml/2006/main">
  <p:tag name="PPSPLIT_ID" val=" 5"/>
</p:tagLst>
</file>

<file path=ppt/tags/tag70.xml><?xml version="1.0" encoding="utf-8"?>
<p:tagLst xmlns:a="http://schemas.openxmlformats.org/drawingml/2006/main" xmlns:r="http://schemas.openxmlformats.org/officeDocument/2006/relationships" xmlns:p="http://schemas.openxmlformats.org/presentationml/2006/main">
  <p:tag name="PPSPLIT_ID" val=" 20"/>
</p:tagLst>
</file>

<file path=ppt/tags/tag71.xml><?xml version="1.0" encoding="utf-8"?>
<p:tagLst xmlns:a="http://schemas.openxmlformats.org/drawingml/2006/main" xmlns:r="http://schemas.openxmlformats.org/officeDocument/2006/relationships" xmlns:p="http://schemas.openxmlformats.org/presentationml/2006/main">
  <p:tag name="PPSPLIT_ID" val=" 21"/>
</p:tagLst>
</file>

<file path=ppt/tags/tag72.xml><?xml version="1.0" encoding="utf-8"?>
<p:tagLst xmlns:a="http://schemas.openxmlformats.org/drawingml/2006/main" xmlns:r="http://schemas.openxmlformats.org/officeDocument/2006/relationships" xmlns:p="http://schemas.openxmlformats.org/presentationml/2006/main">
  <p:tag name="PPSPLIT_ID" val=" 2"/>
</p:tagLst>
</file>

<file path=ppt/tags/tag73.xml><?xml version="1.0" encoding="utf-8"?>
<p:tagLst xmlns:a="http://schemas.openxmlformats.org/drawingml/2006/main" xmlns:r="http://schemas.openxmlformats.org/officeDocument/2006/relationships" xmlns:p="http://schemas.openxmlformats.org/presentationml/2006/main">
  <p:tag name="PPSPLIT_ID" val=" 22"/>
</p:tagLst>
</file>

<file path=ppt/tags/tag74.xml><?xml version="1.0" encoding="utf-8"?>
<p:tagLst xmlns:a="http://schemas.openxmlformats.org/drawingml/2006/main" xmlns:r="http://schemas.openxmlformats.org/officeDocument/2006/relationships" xmlns:p="http://schemas.openxmlformats.org/presentationml/2006/main">
  <p:tag name="PPSPLIT_ID" val=" 3"/>
</p:tagLst>
</file>

<file path=ppt/tags/tag75.xml><?xml version="1.0" encoding="utf-8"?>
<p:tagLst xmlns:a="http://schemas.openxmlformats.org/drawingml/2006/main" xmlns:r="http://schemas.openxmlformats.org/officeDocument/2006/relationships" xmlns:p="http://schemas.openxmlformats.org/presentationml/2006/main">
  <p:tag name="PPSPLIT_ID" val=" 4"/>
</p:tagLst>
</file>

<file path=ppt/tags/tag76.xml><?xml version="1.0" encoding="utf-8"?>
<p:tagLst xmlns:a="http://schemas.openxmlformats.org/drawingml/2006/main" xmlns:r="http://schemas.openxmlformats.org/officeDocument/2006/relationships" xmlns:p="http://schemas.openxmlformats.org/presentationml/2006/main">
  <p:tag name="PPSPLIT_ID" val=" 14"/>
</p:tagLst>
</file>

<file path=ppt/tags/tag7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Lst>
</file>

<file path=ppt/tags/tag78.xml><?xml version="1.0" encoding="utf-8"?>
<p:tagLst xmlns:a="http://schemas.openxmlformats.org/drawingml/2006/main" xmlns:r="http://schemas.openxmlformats.org/officeDocument/2006/relationships" xmlns:p="http://schemas.openxmlformats.org/presentationml/2006/main">
  <p:tag name="PPSPLIT_ID" val=" 19"/>
</p:tagLst>
</file>

<file path=ppt/tags/tag79.xml><?xml version="1.0" encoding="utf-8"?>
<p:tagLst xmlns:a="http://schemas.openxmlformats.org/drawingml/2006/main" xmlns:r="http://schemas.openxmlformats.org/officeDocument/2006/relationships" xmlns:p="http://schemas.openxmlformats.org/presentationml/2006/main">
  <p:tag name="PPSPLIT_ID" val=" 20"/>
</p:tagLst>
</file>

<file path=ppt/tags/tag8.xml><?xml version="1.0" encoding="utf-8"?>
<p:tagLst xmlns:a="http://schemas.openxmlformats.org/drawingml/2006/main" xmlns:r="http://schemas.openxmlformats.org/officeDocument/2006/relationships" xmlns:p="http://schemas.openxmlformats.org/presentationml/2006/main">
  <p:tag name="PPSPLIT_ID" val=" 13"/>
</p:tagLst>
</file>

<file path=ppt/tags/tag80.xml><?xml version="1.0" encoding="utf-8"?>
<p:tagLst xmlns:a="http://schemas.openxmlformats.org/drawingml/2006/main" xmlns:r="http://schemas.openxmlformats.org/officeDocument/2006/relationships" xmlns:p="http://schemas.openxmlformats.org/presentationml/2006/main">
  <p:tag name="PPSPLIT_ID" val=" 21"/>
</p:tagLst>
</file>

<file path=ppt/tags/tag81.xml><?xml version="1.0" encoding="utf-8"?>
<p:tagLst xmlns:a="http://schemas.openxmlformats.org/drawingml/2006/main" xmlns:r="http://schemas.openxmlformats.org/officeDocument/2006/relationships" xmlns:p="http://schemas.openxmlformats.org/presentationml/2006/main">
  <p:tag name="PPSPLIT_ID" val=" 2"/>
</p:tagLst>
</file>

<file path=ppt/tags/tag82.xml><?xml version="1.0" encoding="utf-8"?>
<p:tagLst xmlns:a="http://schemas.openxmlformats.org/drawingml/2006/main" xmlns:r="http://schemas.openxmlformats.org/officeDocument/2006/relationships" xmlns:p="http://schemas.openxmlformats.org/presentationml/2006/main">
  <p:tag name="PPSPLIT_ID" val=" 22"/>
</p:tagLst>
</file>

<file path=ppt/tags/tag83.xml><?xml version="1.0" encoding="utf-8"?>
<p:tagLst xmlns:a="http://schemas.openxmlformats.org/drawingml/2006/main" xmlns:r="http://schemas.openxmlformats.org/officeDocument/2006/relationships" xmlns:p="http://schemas.openxmlformats.org/presentationml/2006/main">
  <p:tag name="PPSPLIT_ID" val=" 3"/>
</p:tagLst>
</file>

<file path=ppt/tags/tag84.xml><?xml version="1.0" encoding="utf-8"?>
<p:tagLst xmlns:a="http://schemas.openxmlformats.org/drawingml/2006/main" xmlns:r="http://schemas.openxmlformats.org/officeDocument/2006/relationships" xmlns:p="http://schemas.openxmlformats.org/presentationml/2006/main">
  <p:tag name="PPSPLIT_ID" val=" 4"/>
</p:tagLst>
</file>

<file path=ppt/tags/tag85.xml><?xml version="1.0" encoding="utf-8"?>
<p:tagLst xmlns:a="http://schemas.openxmlformats.org/drawingml/2006/main" xmlns:r="http://schemas.openxmlformats.org/officeDocument/2006/relationships" xmlns:p="http://schemas.openxmlformats.org/presentationml/2006/main">
  <p:tag name="PPSPLIT_ID" val=" 10"/>
</p:tagLst>
</file>

<file path=ppt/tags/tag86.xml><?xml version="1.0" encoding="utf-8"?>
<p:tagLst xmlns:a="http://schemas.openxmlformats.org/drawingml/2006/main" xmlns:r="http://schemas.openxmlformats.org/officeDocument/2006/relationships" xmlns:p="http://schemas.openxmlformats.org/presentationml/2006/main">
  <p:tag name="PPSPLIT_ID" val=" 12"/>
</p:tagLst>
</file>

<file path=ppt/tags/tag87.xml><?xml version="1.0" encoding="utf-8"?>
<p:tagLst xmlns:a="http://schemas.openxmlformats.org/drawingml/2006/main" xmlns:r="http://schemas.openxmlformats.org/officeDocument/2006/relationships" xmlns:p="http://schemas.openxmlformats.org/presentationml/2006/main">
  <p:tag name="PPSPLIT_ID" val=" 14"/>
</p:tagLst>
</file>

<file path=ppt/tags/tag8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6"/>
</p:tagLst>
</file>

<file path=ppt/tags/tag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7"/>
</p:tagLst>
</file>

<file path=ppt/tags/tag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
</p:tagLst>
</file>

<file path=ppt/tags/tag9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8"/>
</p:tagLst>
</file>

<file path=ppt/tags/tag9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9"/>
</p:tagLst>
</file>

<file path=ppt/tags/tag9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0"/>
</p:tagLst>
</file>

<file path=ppt/tags/tag9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1"/>
</p:tagLst>
</file>

<file path=ppt/tags/tag9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2"/>
</p:tagLst>
</file>

<file path=ppt/tags/tag9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3"/>
</p:tagLst>
</file>

<file path=ppt/tags/tag9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4"/>
</p:tagLst>
</file>

<file path=ppt/tags/tag9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5"/>
</p:tagLst>
</file>

<file path=ppt/tags/tag9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6"/>
</p:tagLst>
</file>

<file path=ppt/tags/tag9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25dc3c7-3733-40f0-ad0e-b46e0375b20c">
      <Terms xmlns="http://schemas.microsoft.com/office/infopath/2007/PartnerControls"/>
    </lcf76f155ced4ddcb4097134ff3c332f>
    <TaxCatchAll xmlns="33b7a618-6731-4131-9f45-62e953c30f6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ACAAE84D02504C902D1D378DFA5533" ma:contentTypeVersion="12" ma:contentTypeDescription="Create a new document." ma:contentTypeScope="" ma:versionID="c71ec7b18fcdbaf912b764a5c00a1c41">
  <xsd:schema xmlns:xsd="http://www.w3.org/2001/XMLSchema" xmlns:xs="http://www.w3.org/2001/XMLSchema" xmlns:p="http://schemas.microsoft.com/office/2006/metadata/properties" xmlns:ns2="825dc3c7-3733-40f0-ad0e-b46e0375b20c" xmlns:ns3="33b7a618-6731-4131-9f45-62e953c30f6d" targetNamespace="http://schemas.microsoft.com/office/2006/metadata/properties" ma:root="true" ma:fieldsID="e929b7aeaf43dc0e4bd3f38b36d7d4c5" ns2:_="" ns3:_="">
    <xsd:import namespace="825dc3c7-3733-40f0-ad0e-b46e0375b20c"/>
    <xsd:import namespace="33b7a618-6731-4131-9f45-62e953c30f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dc3c7-3733-40f0-ad0e-b46e0375b2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f7d5a8f-ce67-4f4b-8415-9075249ea24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b7a618-6731-4131-9f45-62e953c30f6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7d1ce2d-e3ab-4b2e-afb1-8e4a966e710a}" ma:internalName="TaxCatchAll" ma:showField="CatchAllData" ma:web="33b7a618-6731-4131-9f45-62e953c30f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A6BF8-68EE-4951-BC6E-9B92280F822C}">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33b7a618-6731-4131-9f45-62e953c30f6d"/>
    <ds:schemaRef ds:uri="825dc3c7-3733-40f0-ad0e-b46e0375b20c"/>
    <ds:schemaRef ds:uri="http://www.w3.org/XML/1998/namespace"/>
  </ds:schemaRefs>
</ds:datastoreItem>
</file>

<file path=customXml/itemProps2.xml><?xml version="1.0" encoding="utf-8"?>
<ds:datastoreItem xmlns:ds="http://schemas.openxmlformats.org/officeDocument/2006/customXml" ds:itemID="{EA4DF43A-2584-46DE-808C-40E08E0AA4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5dc3c7-3733-40f0-ad0e-b46e0375b20c"/>
    <ds:schemaRef ds:uri="33b7a618-6731-4131-9f45-62e953c30f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6BFB26-6EBA-41AA-AEA6-F9F1865C5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TotalTime>
  <Words>5655</Words>
  <Application>Microsoft Office PowerPoint</Application>
  <PresentationFormat>Widescreen</PresentationFormat>
  <Paragraphs>748</Paragraphs>
  <Slides>55</Slides>
  <Notes>22</Notes>
  <HiddenSlides>4</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Analyzing Clinical and Genomic Oncological Data with {genieBPC} and {gnomeR}</vt:lpstr>
      <vt:lpstr>Agenda</vt:lpstr>
      <vt:lpstr>Projects GENIE &amp; GENIE BPC</vt:lpstr>
      <vt:lpstr>Genomic data included in GENIE</vt:lpstr>
      <vt:lpstr>GENIE BPC Data</vt:lpstr>
      <vt:lpstr>{genieBPC} &amp; {gnomeR} R Packages</vt:lpstr>
      <vt:lpstr>Register for Synapse Account</vt:lpstr>
      <vt:lpstr>Installation Instructions</vt:lpstr>
      <vt:lpstr>Clinico-Genomic Data Processing Pipeline</vt:lpstr>
      <vt:lpstr>Case Study</vt:lpstr>
      <vt:lpstr>Clinico-Genomic Data Processing Pipeline</vt:lpstr>
      <vt:lpstr>Set Synapse Credentials</vt:lpstr>
      <vt:lpstr>Set Synapse Credentials</vt:lpstr>
      <vt:lpstr>synapse_version()</vt:lpstr>
      <vt:lpstr>synapse_version()</vt:lpstr>
      <vt:lpstr>pull_data_synapse()</vt:lpstr>
      <vt:lpstr>Demo: Run pull_data_synapse() for case study</vt:lpstr>
      <vt:lpstr>Demo: Run pull_data_synapse() for case study</vt:lpstr>
      <vt:lpstr>Demo: Run pull_data_synapse() for case study</vt:lpstr>
      <vt:lpstr>Demo: Run pull_data_synapse() for case study</vt:lpstr>
      <vt:lpstr>Demo: Run pull_data_synapse() for case study</vt:lpstr>
      <vt:lpstr>Clinico-Genomic Data Processing Pipeline</vt:lpstr>
      <vt:lpstr>create_analytic_cohort()</vt:lpstr>
      <vt:lpstr>create_analytic_cohort()</vt:lpstr>
      <vt:lpstr>create_analytic_cohort()</vt:lpstr>
      <vt:lpstr>create_analytic_cohort()</vt:lpstr>
      <vt:lpstr>create_analytic_cohort()</vt:lpstr>
      <vt:lpstr>create_analytic_cohort()</vt:lpstr>
      <vt:lpstr>create_analytic_cohort()</vt:lpstr>
      <vt:lpstr>Example: regimen_drugs and regimen_type</vt:lpstr>
      <vt:lpstr>create_analytic_cohort()</vt:lpstr>
      <vt:lpstr>create_analytic_cohort()</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nsclc_cohort$tbl_overall_summary</vt:lpstr>
      <vt:lpstr>nsclc_cohort$tbl_cohort</vt:lpstr>
      <vt:lpstr>nsclc_cohort$tbl_drugs</vt:lpstr>
      <vt:lpstr>nsclc_cohort$tbl_ngs</vt:lpstr>
      <vt:lpstr>Clinico-Genomic Data Processing Pipeline</vt:lpstr>
      <vt:lpstr>drug_regimen_sunburst()</vt:lpstr>
      <vt:lpstr>drug_regimen_sunburst()</vt:lpstr>
      <vt:lpstr>Demo: drug_regimen_sunburst() for case study using NSCLC 2.0-public data</vt:lpstr>
      <vt:lpstr>nsclc_sunburst$ sunburst_plot</vt:lpstr>
      <vt:lpstr>Clinico-Genomic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Clinical and Genomic Oncological Data with {genieBPC} and {gnomeR}</dc:title>
  <dc:creator>Jessica A. Lavery/Epidemiology-Biostatistics</dc:creator>
  <cp:lastModifiedBy>Brown, Samantha</cp:lastModifiedBy>
  <cp:revision>6</cp:revision>
  <dcterms:created xsi:type="dcterms:W3CDTF">2023-12-05T15:55:52Z</dcterms:created>
  <dcterms:modified xsi:type="dcterms:W3CDTF">2024-01-10T16:55:33Z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0x01010048ACAAE84D02504C902D1D378DFA5533</vt:lpwstr>
  </property>
</Properties>
</file>