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8" r:id="rId3"/>
    <p:sldId id="259" r:id="rId4"/>
    <p:sldId id="260" r:id="rId5"/>
    <p:sldId id="261" r:id="rId6"/>
    <p:sldId id="262" r:id="rId7"/>
    <p:sldId id="263" r:id="rId8"/>
    <p:sldId id="264" r:id="rId9"/>
    <p:sldId id="272" r:id="rId10"/>
    <p:sldId id="265" r:id="rId11"/>
    <p:sldId id="274"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636E66-40B8-46C0-AC09-CF619CDD2929}">
          <p14:sldIdLst>
            <p14:sldId id="256"/>
            <p14:sldId id="258"/>
          </p14:sldIdLst>
        </p14:section>
        <p14:section name="Intro" id="{9703BD2C-53DB-4782-A6A8-85887CDD525C}">
          <p14:sldIdLst>
            <p14:sldId id="259"/>
            <p14:sldId id="260"/>
            <p14:sldId id="261"/>
          </p14:sldIdLst>
        </p14:section>
        <p14:section name="Background" id="{DCCB596E-0FDA-4448-AA98-97D0A8B9BA97}">
          <p14:sldIdLst>
            <p14:sldId id="262"/>
            <p14:sldId id="263"/>
          </p14:sldIdLst>
        </p14:section>
        <p14:section name="Customer needs/concepts" id="{6F7F3F05-172A-4734-B2C0-D5B5C4EEB876}">
          <p14:sldIdLst>
            <p14:sldId id="264"/>
            <p14:sldId id="272"/>
          </p14:sldIdLst>
        </p14:section>
        <p14:section name="Concept testing" id="{CF285C0F-3E50-4CF5-ABF3-A4EC2D101836}">
          <p14:sldIdLst>
            <p14:sldId id="265"/>
            <p14:sldId id="274"/>
          </p14:sldIdLst>
        </p14:section>
        <p14:section name="Design details" id="{7B7287D4-5781-401C-B9EE-AC110689E770}">
          <p14:sldIdLst>
            <p14:sldId id="266"/>
          </p14:sldIdLst>
        </p14:section>
        <p14:section name="Resources" id="{28F658D4-CF3E-4FFE-8139-ECAFD6DB5372}">
          <p14:sldIdLst>
            <p14:sldId id="267"/>
            <p14:sldId id="268"/>
          </p14:sldIdLst>
        </p14:section>
        <p14:section name="Status" id="{1F8672CC-869A-4D9D-AE3E-07A9BBBC3C49}">
          <p14:sldIdLst>
            <p14:sldId id="269"/>
            <p14:sldId id="270"/>
          </p14:sldIdLst>
        </p14:section>
        <p14:section name="Tasks Remaining" id="{E231B9B5-EC32-974E-ABD8-D062148E8AFF}">
          <p14:sldIdLst>
            <p14:sldId id="271"/>
          </p14:sldIdLst>
        </p14:section>
        <p14:section name="Heimildir" id="{20854B9F-4CFC-7B46-AFE9-61436CD942CA}">
          <p14:sldIdLst>
            <p14:sldId id="273"/>
          </p14:sldIdLst>
        </p14:section>
      </p14:sectionLst>
    </p:ext>
    <p:ext uri="{EFAFB233-063F-42B5-8137-9DF3F51BA10A}">
      <p15:sldGuideLst xmlns:p15="http://schemas.microsoft.com/office/powerpoint/2012/main">
        <p15:guide id="1" orient="horz" pos="27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1"/>
    <a:srgbClr val="447B9E"/>
    <a:srgbClr val="A9DBDC"/>
    <a:srgbClr val="1C3557"/>
    <a:srgbClr val="F1FBEE"/>
    <a:srgbClr val="E73746"/>
    <a:srgbClr val="212121"/>
    <a:srgbClr val="215F73"/>
    <a:srgbClr val="E9D8A7"/>
    <a:srgbClr val="3593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BA292-EACE-CE4F-8DE7-B74EE78A29D2}" v="1210" dt="2022-03-10T21:48:13.290"/>
    <p1510:client id="{9F58243F-F271-29A4-D759-BC9821685729}" v="1" dt="2022-03-10T16:28:25.107"/>
    <p1510:client id="{E801ADF2-BB31-C35E-44B1-759D1B23096D}" v="1" dt="2022-03-10T14:21:33.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2"/>
  </p:normalViewPr>
  <p:slideViewPr>
    <p:cSldViewPr snapToGrid="0">
      <p:cViewPr varScale="1">
        <p:scale>
          <a:sx n="81" d="100"/>
          <a:sy n="81" d="100"/>
        </p:scale>
        <p:origin x="725" y="82"/>
      </p:cViewPr>
      <p:guideLst>
        <p:guide orient="horz" pos="270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0B1B3-927C-BD4F-8A23-12C6A6BF0C27}" type="datetimeFigureOut">
              <a:rPr lang="en-IS" smtClean="0"/>
              <a:t>03/10/2022</a:t>
            </a:fld>
            <a:endParaRPr lang="en-I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23BC4-8D3B-E34E-BF44-0C2D4C4D9815}" type="slidenum">
              <a:rPr lang="en-IS" smtClean="0"/>
              <a:t>‹#›</a:t>
            </a:fld>
            <a:endParaRPr lang="en-IS"/>
          </a:p>
        </p:txBody>
      </p:sp>
    </p:spTree>
    <p:extLst>
      <p:ext uri="{BB962C8B-B14F-4D97-AF65-F5344CB8AC3E}">
        <p14:creationId xmlns:p14="http://schemas.microsoft.com/office/powerpoint/2010/main" val="209261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s-IS" b="1"/>
              <a:t>What is the project?</a:t>
            </a:r>
            <a:r>
              <a:rPr lang="is-IS"/>
              <a:t> </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t>The product is a portfolio optimization model that uses the theories of Nobal Prize winner Harry Markowitz on Portfolio Selection to find the most efficeint portfolio of given securites. The user of the product can input the securites that he wants to construct the portfolio out of and the model will output the most efficient protfolios for different levels of risk. These efficient portfolios are called an efficeint frontier. The program will uses variance or standard deviation, returns and the correlation between the securites to calculate the efficient frontier.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s-IS"/>
          </a:p>
          <a:p>
            <a:pPr marL="0" marR="0" lvl="0" indent="0" algn="l" defTabSz="914400" rtl="0" eaLnBrk="1" fontAlgn="auto" latinLnBrk="0" hangingPunct="1">
              <a:lnSpc>
                <a:spcPct val="100000"/>
              </a:lnSpc>
              <a:spcBef>
                <a:spcPts val="0"/>
              </a:spcBef>
              <a:spcAft>
                <a:spcPts val="0"/>
              </a:spcAft>
              <a:buClrTx/>
              <a:buSzTx/>
              <a:buFontTx/>
              <a:buNone/>
              <a:tabLst/>
              <a:defRPr/>
            </a:pPr>
            <a:r>
              <a:rPr lang="is-IS" b="1"/>
              <a:t>Why is it called that?</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t>As one can guess, the name of our product comes from the inventor of the theories, Harry Markowitz.</a:t>
            </a:r>
            <a:endParaRPr lang="en-IS"/>
          </a:p>
        </p:txBody>
      </p:sp>
      <p:sp>
        <p:nvSpPr>
          <p:cNvPr id="4" name="Slide Number Placeholder 3"/>
          <p:cNvSpPr>
            <a:spLocks noGrp="1"/>
          </p:cNvSpPr>
          <p:nvPr>
            <p:ph type="sldNum" sz="quarter" idx="5"/>
          </p:nvPr>
        </p:nvSpPr>
        <p:spPr/>
        <p:txBody>
          <a:bodyPr/>
          <a:lstStyle/>
          <a:p>
            <a:fld id="{79823BC4-8D3B-E34E-BF44-0C2D4C4D9815}" type="slidenum">
              <a:rPr lang="en-IS" smtClean="0"/>
              <a:t>3</a:t>
            </a:fld>
            <a:endParaRPr lang="en-IS"/>
          </a:p>
        </p:txBody>
      </p:sp>
    </p:spTree>
    <p:extLst>
      <p:ext uri="{BB962C8B-B14F-4D97-AF65-F5344CB8AC3E}">
        <p14:creationId xmlns:p14="http://schemas.microsoft.com/office/powerpoint/2010/main" val="188480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t>
            </a:r>
          </a:p>
          <a:p>
            <a:endParaRPr lang="en-US">
              <a:cs typeface="Calibri"/>
            </a:endParaRPr>
          </a:p>
          <a:p>
            <a:r>
              <a:rPr lang="en-US">
                <a:cs typeface="Calibri"/>
              </a:rPr>
              <a:t>*An additional resource to the computer mentioned in the bill of materials is of course electricity to run the computer.  </a:t>
            </a:r>
          </a:p>
        </p:txBody>
      </p:sp>
      <p:sp>
        <p:nvSpPr>
          <p:cNvPr id="4" name="Slide Number Placeholder 3"/>
          <p:cNvSpPr>
            <a:spLocks noGrp="1"/>
          </p:cNvSpPr>
          <p:nvPr>
            <p:ph type="sldNum" sz="quarter" idx="5"/>
          </p:nvPr>
        </p:nvSpPr>
        <p:spPr/>
        <p:txBody>
          <a:bodyPr/>
          <a:lstStyle/>
          <a:p>
            <a:fld id="{79823BC4-8D3B-E34E-BF44-0C2D4C4D9815}" type="slidenum">
              <a:rPr lang="en-IS" smtClean="0"/>
              <a:t>14</a:t>
            </a:fld>
            <a:endParaRPr lang="en-IS"/>
          </a:p>
        </p:txBody>
      </p:sp>
    </p:spTree>
    <p:extLst>
      <p:ext uri="{BB962C8B-B14F-4D97-AF65-F5344CB8AC3E}">
        <p14:creationId xmlns:p14="http://schemas.microsoft.com/office/powerpoint/2010/main" val="328069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S"/>
              <a:t>But what is the efficient frontier and why is it important? An efficient portfolio is a portfolio that has the highest possible return for a standard deviation. That means that no other portfolio has a better return with the same standard deviation. With an efficient frontier, wh</a:t>
            </a:r>
            <a:r>
              <a:rPr lang="en-GB" err="1"/>
              <a:t>ic</a:t>
            </a:r>
            <a:r>
              <a:rPr lang="en-IS"/>
              <a:t>h is the collection of all the efficient porfolios, an investor can choose the his best option of an portfolio for his risk appiatie, or in other words how much standard deviation he is willing to accept on his portfolio.</a:t>
            </a:r>
          </a:p>
          <a:p>
            <a:endParaRPr lang="en-IS"/>
          </a:p>
          <a:p>
            <a:r>
              <a:rPr lang="en-IS"/>
              <a:t>For investors who are risk averse, want to diversify their investments and want to maximixe their returns for a given risk level; The product is really functional.  In the real world the number one problem that the product tries to solve is shaping a viable portfolio policy (fjárfestingastefna semi). That is a target of the mix of securites for a portfolio.</a:t>
            </a:r>
          </a:p>
          <a:p>
            <a:endParaRPr lang="en-IS"/>
          </a:p>
          <a:p>
            <a:r>
              <a:rPr lang="en-IS" b="1"/>
              <a:t>Hönnun:</a:t>
            </a:r>
          </a:p>
          <a:p>
            <a:r>
              <a:rPr lang="en-IS" b="0"/>
              <a:t>Animatea efficient frontier á glæruna</a:t>
            </a:r>
          </a:p>
          <a:p>
            <a:r>
              <a:rPr lang="en-IS" b="0"/>
              <a:t>Animatea </a:t>
            </a:r>
          </a:p>
          <a:p>
            <a:endParaRPr lang="en-IS"/>
          </a:p>
        </p:txBody>
      </p:sp>
      <p:sp>
        <p:nvSpPr>
          <p:cNvPr id="4" name="Slide Number Placeholder 3"/>
          <p:cNvSpPr>
            <a:spLocks noGrp="1"/>
          </p:cNvSpPr>
          <p:nvPr>
            <p:ph type="sldNum" sz="quarter" idx="5"/>
          </p:nvPr>
        </p:nvSpPr>
        <p:spPr/>
        <p:txBody>
          <a:bodyPr/>
          <a:lstStyle/>
          <a:p>
            <a:fld id="{79823BC4-8D3B-E34E-BF44-0C2D4C4D9815}" type="slidenum">
              <a:rPr lang="en-IS" smtClean="0"/>
              <a:t>4</a:t>
            </a:fld>
            <a:endParaRPr lang="en-IS"/>
          </a:p>
        </p:txBody>
      </p:sp>
    </p:spTree>
    <p:extLst>
      <p:ext uri="{BB962C8B-B14F-4D97-AF65-F5344CB8AC3E}">
        <p14:creationId xmlns:p14="http://schemas.microsoft.com/office/powerpoint/2010/main" val="155889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S"/>
              <a:t>The target customers of the product are almost all asset management firms that are looking to construct or optimize their </a:t>
            </a:r>
            <a:r>
              <a:rPr lang="en-IS" err="1"/>
              <a:t>portolio</a:t>
            </a:r>
            <a:r>
              <a:rPr lang="en-IS"/>
              <a:t> of securities and want to actively update their portfolio policy.</a:t>
            </a:r>
          </a:p>
          <a:p>
            <a:r>
              <a:rPr lang="en-IS"/>
              <a:t>That’s why we chose to work with our current stakeholder. The stakeholder is Akta Capital Management or Akta sjóðir in Icelandic. Akta is a leading independent fund management company here in Iceland. They offer a variety of investment solutions in Icelandic and foreign markets. Their objective is to deliver the best returns for clients return objectives and risk appetites.</a:t>
            </a:r>
          </a:p>
          <a:p>
            <a:r>
              <a:rPr lang="en-IS" err="1"/>
              <a:t>Akta</a:t>
            </a:r>
            <a:r>
              <a:rPr lang="en-IS"/>
              <a:t> is looking for us to develop a Markowitz model that works with two of their domestic funds that contain both stocks and bonds.</a:t>
            </a:r>
            <a:endParaRPr lang="en-IS">
              <a:cs typeface="Calibri"/>
            </a:endParaRPr>
          </a:p>
        </p:txBody>
      </p:sp>
      <p:sp>
        <p:nvSpPr>
          <p:cNvPr id="4" name="Slide Number Placeholder 3"/>
          <p:cNvSpPr>
            <a:spLocks noGrp="1"/>
          </p:cNvSpPr>
          <p:nvPr>
            <p:ph type="sldNum" sz="quarter" idx="5"/>
          </p:nvPr>
        </p:nvSpPr>
        <p:spPr/>
        <p:txBody>
          <a:bodyPr/>
          <a:lstStyle/>
          <a:p>
            <a:fld id="{79823BC4-8D3B-E34E-BF44-0C2D4C4D9815}" type="slidenum">
              <a:rPr lang="en-IS" smtClean="0"/>
              <a:t>5</a:t>
            </a:fld>
            <a:endParaRPr lang="en-IS"/>
          </a:p>
        </p:txBody>
      </p:sp>
    </p:spTree>
    <p:extLst>
      <p:ext uri="{BB962C8B-B14F-4D97-AF65-F5344CB8AC3E}">
        <p14:creationId xmlns:p14="http://schemas.microsoft.com/office/powerpoint/2010/main" val="346731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S"/>
              <a:t>Two possible stakeholders were contacted and interviewed for a short period. This was done to build a list of customer needs. The possible stakeholders were both persons that work in the asset management industry. One works for Arion bank and the other works in asset management at Landsbankinn.</a:t>
            </a:r>
          </a:p>
          <a:p>
            <a:r>
              <a:rPr lang="en-IS"/>
              <a:t>The customer needs were then org</a:t>
            </a:r>
            <a:r>
              <a:rPr lang="en-GB"/>
              <a:t>a</a:t>
            </a:r>
            <a:r>
              <a:rPr lang="en-IS"/>
              <a:t>nized and translated into Functional Requirements. </a:t>
            </a:r>
          </a:p>
          <a:p>
            <a:endParaRPr lang="en-IS"/>
          </a:p>
          <a:p>
            <a:r>
              <a:rPr lang="en-IS"/>
              <a:t>But why is this important? It is so we can develop Product concepts. Concepts can be developed and based on the functional requirements. 4 initital concepts were developed and two of them were combined to be our main concept. The concepts were chosen using the matrix method that is detailed in the book Product Design and Development.</a:t>
            </a:r>
          </a:p>
          <a:p>
            <a:endParaRPr lang="en-IS"/>
          </a:p>
          <a:p>
            <a:endParaRPr lang="en-IS"/>
          </a:p>
        </p:txBody>
      </p:sp>
      <p:sp>
        <p:nvSpPr>
          <p:cNvPr id="4" name="Slide Number Placeholder 3"/>
          <p:cNvSpPr>
            <a:spLocks noGrp="1"/>
          </p:cNvSpPr>
          <p:nvPr>
            <p:ph type="sldNum" sz="quarter" idx="5"/>
          </p:nvPr>
        </p:nvSpPr>
        <p:spPr/>
        <p:txBody>
          <a:bodyPr/>
          <a:lstStyle/>
          <a:p>
            <a:fld id="{79823BC4-8D3B-E34E-BF44-0C2D4C4D9815}" type="slidenum">
              <a:rPr lang="en-IS" smtClean="0"/>
              <a:t>8</a:t>
            </a:fld>
            <a:endParaRPr lang="en-IS"/>
          </a:p>
        </p:txBody>
      </p:sp>
    </p:spTree>
    <p:extLst>
      <p:ext uri="{BB962C8B-B14F-4D97-AF65-F5344CB8AC3E}">
        <p14:creationId xmlns:p14="http://schemas.microsoft.com/office/powerpoint/2010/main" val="9463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S"/>
              <a:t>The Combined final concept: </a:t>
            </a:r>
            <a:r>
              <a:rPr lang="en-GB"/>
              <a:t>The program uses tickers as an input for securities that are considered by the user to invest in. The program pulls the price series from the internet and outputs the data for the optimal portfolios that are on the efficient frontier and a visual graph that shows the different mean (of the returns) and standard deviation of differently weighted portfolios, and also shows the efficient frontier on that picture.</a:t>
            </a:r>
            <a:endParaRPr lang="en-IS"/>
          </a:p>
          <a:p>
            <a:endParaRPr lang="en-GB"/>
          </a:p>
          <a:p>
            <a:r>
              <a:rPr lang="en-GB"/>
              <a:t>This is a concept fits with our customers needs because the program will be easy to use because the only input are the tickers and the program returns the most accessible and easily readable results that can be used further in portfolio policies for example. </a:t>
            </a:r>
          </a:p>
          <a:p>
            <a:endParaRPr lang="en-IS"/>
          </a:p>
        </p:txBody>
      </p:sp>
      <p:sp>
        <p:nvSpPr>
          <p:cNvPr id="4" name="Slide Number Placeholder 3"/>
          <p:cNvSpPr>
            <a:spLocks noGrp="1"/>
          </p:cNvSpPr>
          <p:nvPr>
            <p:ph type="sldNum" sz="quarter" idx="5"/>
          </p:nvPr>
        </p:nvSpPr>
        <p:spPr/>
        <p:txBody>
          <a:bodyPr/>
          <a:lstStyle/>
          <a:p>
            <a:fld id="{79823BC4-8D3B-E34E-BF44-0C2D4C4D9815}" type="slidenum">
              <a:rPr lang="en-IS" smtClean="0"/>
              <a:t>9</a:t>
            </a:fld>
            <a:endParaRPr lang="en-IS"/>
          </a:p>
        </p:txBody>
      </p:sp>
    </p:spTree>
    <p:extLst>
      <p:ext uri="{BB962C8B-B14F-4D97-AF65-F5344CB8AC3E}">
        <p14:creationId xmlns:p14="http://schemas.microsoft.com/office/powerpoint/2010/main" val="376922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S"/>
              <a:t>The final concept was shown to our real potential customers to test it. 5 customers were got a verbal description of the concept and were shown a sketch of how the product looks. </a:t>
            </a:r>
            <a:r>
              <a:rPr lang="en-GB"/>
              <a:t>T</a:t>
            </a:r>
            <a:r>
              <a:rPr lang="en-IS"/>
              <a:t>he purpose of this concept testing </a:t>
            </a:r>
            <a:r>
              <a:rPr lang="en-GB"/>
              <a:t>was to receive answers to important questions regarding the project. The things that we liked to know were mainly if our potential customers like our project idea. If they do, we would liked to get their insight into features and requirements that they would like to see in our product and maybe we could modify our concept in the future to match their interests. The survey was useful to get a better understanding of which alternative concepts we should pursue.</a:t>
            </a:r>
          </a:p>
          <a:p>
            <a:r>
              <a:rPr lang="en-IS"/>
              <a:t>Here is the sketch of what a potential interface to the program would look like.</a:t>
            </a:r>
          </a:p>
          <a:p>
            <a:r>
              <a:rPr lang="en-IS"/>
              <a:t>SYNA MYND AF SKETCH</a:t>
            </a:r>
          </a:p>
          <a:p>
            <a:endParaRPr lang="en-IS"/>
          </a:p>
          <a:p>
            <a:r>
              <a:rPr lang="en-IS"/>
              <a:t>The results of the customer survey was that there </a:t>
            </a:r>
            <a:r>
              <a:rPr lang="en-GB"/>
              <a:t>are many potential customers for our product but we might have to improve the interface and workings of the product a little. Our survey told us that we should have more information about the stocks themselves and their prices, and more about our results. We could have a special page just about our results where we show the graph and more numerical results</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222222"/>
                </a:solidFill>
                <a:effectLst/>
                <a:latin typeface="Calibri" panose="020F0502020204030204" pitchFamily="34" charset="0"/>
              </a:rPr>
              <a:t>Functional Requirements mapped to concepts that were tested ????????????</a:t>
            </a:r>
          </a:p>
          <a:p>
            <a:endParaRPr lang="en-GB"/>
          </a:p>
        </p:txBody>
      </p:sp>
      <p:sp>
        <p:nvSpPr>
          <p:cNvPr id="4" name="Slide Number Placeholder 3"/>
          <p:cNvSpPr>
            <a:spLocks noGrp="1"/>
          </p:cNvSpPr>
          <p:nvPr>
            <p:ph type="sldNum" sz="quarter" idx="5"/>
          </p:nvPr>
        </p:nvSpPr>
        <p:spPr/>
        <p:txBody>
          <a:bodyPr/>
          <a:lstStyle/>
          <a:p>
            <a:fld id="{79823BC4-8D3B-E34E-BF44-0C2D4C4D9815}" type="slidenum">
              <a:rPr lang="en-IS" smtClean="0"/>
              <a:t>10</a:t>
            </a:fld>
            <a:endParaRPr lang="en-IS"/>
          </a:p>
        </p:txBody>
      </p:sp>
    </p:spTree>
    <p:extLst>
      <p:ext uri="{BB962C8B-B14F-4D97-AF65-F5344CB8AC3E}">
        <p14:creationId xmlns:p14="http://schemas.microsoft.com/office/powerpoint/2010/main" val="2943447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S"/>
          </a:p>
          <a:p>
            <a:r>
              <a:rPr lang="en-IS"/>
              <a:t>The results of the customer survey was that there </a:t>
            </a:r>
            <a:r>
              <a:rPr lang="en-GB"/>
              <a:t>are many potential customers for our product but we might have to improve the interface and workings of the product a little. Our survey told us that we should have more information about the stocks themselves and their prices, and more about our results. We could have a special page just about our results where we show the graph and more numerical results</a:t>
            </a:r>
          </a:p>
        </p:txBody>
      </p:sp>
      <p:sp>
        <p:nvSpPr>
          <p:cNvPr id="4" name="Slide Number Placeholder 3"/>
          <p:cNvSpPr>
            <a:spLocks noGrp="1"/>
          </p:cNvSpPr>
          <p:nvPr>
            <p:ph type="sldNum" sz="quarter" idx="5"/>
          </p:nvPr>
        </p:nvSpPr>
        <p:spPr/>
        <p:txBody>
          <a:bodyPr/>
          <a:lstStyle/>
          <a:p>
            <a:fld id="{79823BC4-8D3B-E34E-BF44-0C2D4C4D9815}" type="slidenum">
              <a:rPr lang="en-IS" smtClean="0"/>
              <a:t>11</a:t>
            </a:fld>
            <a:endParaRPr lang="en-IS"/>
          </a:p>
        </p:txBody>
      </p:sp>
    </p:spTree>
    <p:extLst>
      <p:ext uri="{BB962C8B-B14F-4D97-AF65-F5344CB8AC3E}">
        <p14:creationId xmlns:p14="http://schemas.microsoft.com/office/powerpoint/2010/main" val="244949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t>
            </a:r>
            <a:r>
              <a:rPr lang="en-IS"/>
              <a:t>ata scraping</a:t>
            </a:r>
          </a:p>
        </p:txBody>
      </p:sp>
      <p:sp>
        <p:nvSpPr>
          <p:cNvPr id="4" name="Slide Number Placeholder 3"/>
          <p:cNvSpPr>
            <a:spLocks noGrp="1"/>
          </p:cNvSpPr>
          <p:nvPr>
            <p:ph type="sldNum" sz="quarter" idx="5"/>
          </p:nvPr>
        </p:nvSpPr>
        <p:spPr/>
        <p:txBody>
          <a:bodyPr/>
          <a:lstStyle/>
          <a:p>
            <a:fld id="{79823BC4-8D3B-E34E-BF44-0C2D4C4D9815}" type="slidenum">
              <a:rPr lang="en-IS" smtClean="0"/>
              <a:t>12</a:t>
            </a:fld>
            <a:endParaRPr lang="en-IS"/>
          </a:p>
        </p:txBody>
      </p:sp>
    </p:spTree>
    <p:extLst>
      <p:ext uri="{BB962C8B-B14F-4D97-AF65-F5344CB8AC3E}">
        <p14:creationId xmlns:p14="http://schemas.microsoft.com/office/powerpoint/2010/main" val="354331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Every project needs resources in the form of materials, time and knowledge amongst many others. Since our project is developing a software, the bill of materials isn´t as rich in content as if we were designing and developing a physical product. The main resources of the project is the time and knowledge of the team. The only physical resources needed is a basic computer that is able to run a simple application. </a:t>
            </a:r>
          </a:p>
        </p:txBody>
      </p:sp>
      <p:sp>
        <p:nvSpPr>
          <p:cNvPr id="4" name="Slide Number Placeholder 3"/>
          <p:cNvSpPr>
            <a:spLocks noGrp="1"/>
          </p:cNvSpPr>
          <p:nvPr>
            <p:ph type="sldNum" sz="quarter" idx="5"/>
          </p:nvPr>
        </p:nvSpPr>
        <p:spPr/>
        <p:txBody>
          <a:bodyPr/>
          <a:lstStyle/>
          <a:p>
            <a:fld id="{79823BC4-8D3B-E34E-BF44-0C2D4C4D9815}" type="slidenum">
              <a:rPr lang="en-IS" smtClean="0"/>
              <a:t>13</a:t>
            </a:fld>
            <a:endParaRPr lang="en-IS"/>
          </a:p>
        </p:txBody>
      </p:sp>
    </p:spTree>
    <p:extLst>
      <p:ext uri="{BB962C8B-B14F-4D97-AF65-F5344CB8AC3E}">
        <p14:creationId xmlns:p14="http://schemas.microsoft.com/office/powerpoint/2010/main" val="154778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48603D-835C-4524-A695-15F8E9414379}" type="datetimeFigureOut">
              <a:rPr lang="is-IS" smtClean="0"/>
              <a:t>10.3.2022</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285748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48603D-835C-4524-A695-15F8E9414379}" type="datetimeFigureOut">
              <a:rPr lang="is-IS" smtClean="0"/>
              <a:t>10.3.2022</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198152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48603D-835C-4524-A695-15F8E9414379}" type="datetimeFigureOut">
              <a:rPr lang="is-IS" smtClean="0"/>
              <a:t>10.3.2022</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225410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48603D-835C-4524-A695-15F8E9414379}" type="datetimeFigureOut">
              <a:rPr lang="is-IS" smtClean="0"/>
              <a:t>10.3.2022</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147728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8603D-835C-4524-A695-15F8E9414379}" type="datetimeFigureOut">
              <a:rPr lang="is-IS" smtClean="0"/>
              <a:t>10.3.2022</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684671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48603D-835C-4524-A695-15F8E9414379}" type="datetimeFigureOut">
              <a:rPr lang="is-IS" smtClean="0"/>
              <a:t>10.3.2022</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396620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48603D-835C-4524-A695-15F8E9414379}" type="datetimeFigureOut">
              <a:rPr lang="is-IS" smtClean="0"/>
              <a:t>10.3.2022</a:t>
            </a:fld>
            <a:endParaRPr lang="is-IS"/>
          </a:p>
        </p:txBody>
      </p:sp>
      <p:sp>
        <p:nvSpPr>
          <p:cNvPr id="8" name="Footer Placeholder 7"/>
          <p:cNvSpPr>
            <a:spLocks noGrp="1"/>
          </p:cNvSpPr>
          <p:nvPr>
            <p:ph type="ftr" sz="quarter" idx="11"/>
          </p:nvPr>
        </p:nvSpPr>
        <p:spPr/>
        <p:txBody>
          <a:bodyPr/>
          <a:lstStyle/>
          <a:p>
            <a:endParaRPr lang="is-IS"/>
          </a:p>
        </p:txBody>
      </p:sp>
      <p:sp>
        <p:nvSpPr>
          <p:cNvPr id="9" name="Slide Number Placeholder 8"/>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425541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48603D-835C-4524-A695-15F8E9414379}" type="datetimeFigureOut">
              <a:rPr lang="is-IS" smtClean="0"/>
              <a:t>10.3.2022</a:t>
            </a:fld>
            <a:endParaRPr lang="is-IS"/>
          </a:p>
        </p:txBody>
      </p:sp>
      <p:sp>
        <p:nvSpPr>
          <p:cNvPr id="4" name="Footer Placeholder 3"/>
          <p:cNvSpPr>
            <a:spLocks noGrp="1"/>
          </p:cNvSpPr>
          <p:nvPr>
            <p:ph type="ftr" sz="quarter" idx="11"/>
          </p:nvPr>
        </p:nvSpPr>
        <p:spPr/>
        <p:txBody>
          <a:bodyPr/>
          <a:lstStyle/>
          <a:p>
            <a:endParaRPr lang="is-IS"/>
          </a:p>
        </p:txBody>
      </p:sp>
      <p:sp>
        <p:nvSpPr>
          <p:cNvPr id="5" name="Slide Number Placeholder 4"/>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213577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8603D-835C-4524-A695-15F8E9414379}" type="datetimeFigureOut">
              <a:rPr lang="is-IS" smtClean="0"/>
              <a:t>10.3.2022</a:t>
            </a:fld>
            <a:endParaRPr lang="is-IS"/>
          </a:p>
        </p:txBody>
      </p:sp>
      <p:sp>
        <p:nvSpPr>
          <p:cNvPr id="3" name="Footer Placeholder 2"/>
          <p:cNvSpPr>
            <a:spLocks noGrp="1"/>
          </p:cNvSpPr>
          <p:nvPr>
            <p:ph type="ftr" sz="quarter" idx="11"/>
          </p:nvPr>
        </p:nvSpPr>
        <p:spPr/>
        <p:txBody>
          <a:bodyPr/>
          <a:lstStyle/>
          <a:p>
            <a:endParaRPr lang="is-IS"/>
          </a:p>
        </p:txBody>
      </p:sp>
      <p:sp>
        <p:nvSpPr>
          <p:cNvPr id="4" name="Slide Number Placeholder 3"/>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10771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8603D-835C-4524-A695-15F8E9414379}" type="datetimeFigureOut">
              <a:rPr lang="is-IS" smtClean="0"/>
              <a:t>10.3.2022</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40349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8603D-835C-4524-A695-15F8E9414379}" type="datetimeFigureOut">
              <a:rPr lang="is-IS" smtClean="0"/>
              <a:t>10.3.2022</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0D5A40F6-0F79-46C3-B3A3-5E4D8EDD0CCD}" type="slidenum">
              <a:rPr lang="is-IS" smtClean="0"/>
              <a:t>‹#›</a:t>
            </a:fld>
            <a:endParaRPr lang="is-IS"/>
          </a:p>
        </p:txBody>
      </p:sp>
    </p:spTree>
    <p:extLst>
      <p:ext uri="{BB962C8B-B14F-4D97-AF65-F5344CB8AC3E}">
        <p14:creationId xmlns:p14="http://schemas.microsoft.com/office/powerpoint/2010/main" val="15695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8603D-835C-4524-A695-15F8E9414379}" type="datetimeFigureOut">
              <a:rPr lang="is-IS" smtClean="0"/>
              <a:t>10.3.2022</a:t>
            </a:fld>
            <a:endParaRPr lang="is-I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s-I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A40F6-0F79-46C3-B3A3-5E4D8EDD0CCD}" type="slidenum">
              <a:rPr lang="is-IS" smtClean="0"/>
              <a:t>‹#›</a:t>
            </a:fld>
            <a:endParaRPr lang="is-IS"/>
          </a:p>
        </p:txBody>
      </p:sp>
    </p:spTree>
    <p:extLst>
      <p:ext uri="{BB962C8B-B14F-4D97-AF65-F5344CB8AC3E}">
        <p14:creationId xmlns:p14="http://schemas.microsoft.com/office/powerpoint/2010/main" val="32282469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090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D9EB-B5C5-4F56-8569-2BCEB242CF42}"/>
              </a:ext>
            </a:extLst>
          </p:cNvPr>
          <p:cNvSpPr>
            <a:spLocks noGrp="1"/>
          </p:cNvSpPr>
          <p:nvPr>
            <p:ph type="ctrTitle"/>
          </p:nvPr>
        </p:nvSpPr>
        <p:spPr/>
        <p:txBody>
          <a:bodyPr/>
          <a:lstStyle/>
          <a:p>
            <a:r>
              <a:rPr lang="is-IS">
                <a:solidFill>
                  <a:schemeClr val="bg1"/>
                </a:solidFill>
              </a:rPr>
              <a:t>Markowitz model </a:t>
            </a:r>
            <a:br>
              <a:rPr lang="is-IS">
                <a:solidFill>
                  <a:schemeClr val="bg1"/>
                </a:solidFill>
              </a:rPr>
            </a:br>
            <a:r>
              <a:rPr lang="is-IS" sz="4400">
                <a:solidFill>
                  <a:schemeClr val="bg1"/>
                </a:solidFill>
              </a:rPr>
              <a:t>for portfolio optimization (hvað á það að heita?)</a:t>
            </a:r>
            <a:endParaRPr lang="is-IS">
              <a:solidFill>
                <a:schemeClr val="bg1"/>
              </a:solidFill>
            </a:endParaRPr>
          </a:p>
        </p:txBody>
      </p:sp>
      <p:sp>
        <p:nvSpPr>
          <p:cNvPr id="3" name="Subtitle 2">
            <a:extLst>
              <a:ext uri="{FF2B5EF4-FFF2-40B4-BE49-F238E27FC236}">
                <a16:creationId xmlns:a16="http://schemas.microsoft.com/office/drawing/2014/main" id="{108A47E9-87DA-4233-A5D6-B8BA2BBF947B}"/>
              </a:ext>
            </a:extLst>
          </p:cNvPr>
          <p:cNvSpPr>
            <a:spLocks noGrp="1"/>
          </p:cNvSpPr>
          <p:nvPr>
            <p:ph type="subTitle" idx="1"/>
          </p:nvPr>
        </p:nvSpPr>
        <p:spPr>
          <a:xfrm>
            <a:off x="1524000" y="3784917"/>
            <a:ext cx="9144000" cy="2387599"/>
          </a:xfrm>
        </p:spPr>
        <p:txBody>
          <a:bodyPr>
            <a:normAutofit/>
          </a:bodyPr>
          <a:lstStyle/>
          <a:p>
            <a:r>
              <a:rPr lang="is-IS" sz="1800">
                <a:solidFill>
                  <a:schemeClr val="bg1"/>
                </a:solidFill>
              </a:rPr>
              <a:t>FJAX2</a:t>
            </a:r>
          </a:p>
          <a:p>
            <a:r>
              <a:rPr lang="is-IS" sz="1800">
                <a:solidFill>
                  <a:schemeClr val="bg1"/>
                </a:solidFill>
              </a:rPr>
              <a:t>T-620-ENGX</a:t>
            </a:r>
          </a:p>
          <a:p>
            <a:r>
              <a:rPr lang="is-IS" sz="1800">
                <a:solidFill>
                  <a:schemeClr val="bg1"/>
                </a:solidFill>
              </a:rPr>
              <a:t>Joseph T. Foley &amp; Heiðar Ingvi Eyjólfsson</a:t>
            </a:r>
          </a:p>
          <a:p>
            <a:r>
              <a:rPr lang="is-IS" sz="1800">
                <a:solidFill>
                  <a:schemeClr val="bg1"/>
                </a:solidFill>
              </a:rPr>
              <a:t>14. Mars 2022</a:t>
            </a:r>
          </a:p>
          <a:p>
            <a:r>
              <a:rPr lang="is-IS" sz="1800">
                <a:solidFill>
                  <a:schemeClr val="bg1"/>
                </a:solidFill>
              </a:rPr>
              <a:t>Andri Hrafn Þorvaldsson, Aron Páll Símonarson, Hlynur Karl Viðarsson &amp; Róbert Vilhjálmur Ásgeirsson</a:t>
            </a:r>
          </a:p>
          <a:p>
            <a:endParaRPr lang="is-IS">
              <a:solidFill>
                <a:schemeClr val="bg1"/>
              </a:solidFill>
            </a:endParaRPr>
          </a:p>
        </p:txBody>
      </p:sp>
      <p:pic>
        <p:nvPicPr>
          <p:cNvPr id="5" name="Picture 4" descr="Chart, bar chart&#10;&#10;Description automatically generated">
            <a:extLst>
              <a:ext uri="{FF2B5EF4-FFF2-40B4-BE49-F238E27FC236}">
                <a16:creationId xmlns:a16="http://schemas.microsoft.com/office/drawing/2014/main" id="{65A3FF53-B3E7-7C4C-AB52-7BDC633F0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650" y="-1790700"/>
            <a:ext cx="4330700" cy="1790700"/>
          </a:xfrm>
          <a:prstGeom prst="rect">
            <a:avLst/>
          </a:prstGeom>
        </p:spPr>
      </p:pic>
    </p:spTree>
    <p:extLst>
      <p:ext uri="{BB962C8B-B14F-4D97-AF65-F5344CB8AC3E}">
        <p14:creationId xmlns:p14="http://schemas.microsoft.com/office/powerpoint/2010/main" val="743712692"/>
      </p:ext>
    </p:extLst>
  </p:cSld>
  <p:clrMapOvr>
    <a:masterClrMapping/>
  </p:clrMapOvr>
  <mc:AlternateContent xmlns:mc="http://schemas.openxmlformats.org/markup-compatibility/2006" xmlns:p14="http://schemas.microsoft.com/office/powerpoint/2010/main">
    <mc:Choice Requires="p14">
      <p:transition spd="slow" p14:dur="1300" advTm="2223">
        <p14:pan dir="u"/>
      </p:transition>
    </mc:Choice>
    <mc:Fallback xmlns="">
      <p:transition spd="slow" advTm="222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2CE1-ACEA-4274-AA26-7EF30CCE305A}"/>
              </a:ext>
            </a:extLst>
          </p:cNvPr>
          <p:cNvSpPr>
            <a:spLocks noGrp="1"/>
          </p:cNvSpPr>
          <p:nvPr>
            <p:ph type="title"/>
          </p:nvPr>
        </p:nvSpPr>
        <p:spPr/>
        <p:txBody>
          <a:bodyPr/>
          <a:lstStyle/>
          <a:p>
            <a:r>
              <a:rPr lang="is-IS"/>
              <a:t>Concept Testing</a:t>
            </a:r>
          </a:p>
        </p:txBody>
      </p:sp>
      <p:grpSp>
        <p:nvGrpSpPr>
          <p:cNvPr id="11" name="Group 10">
            <a:extLst>
              <a:ext uri="{FF2B5EF4-FFF2-40B4-BE49-F238E27FC236}">
                <a16:creationId xmlns:a16="http://schemas.microsoft.com/office/drawing/2014/main" id="{47512CD3-9605-E041-B020-9DE6810982FD}"/>
              </a:ext>
            </a:extLst>
          </p:cNvPr>
          <p:cNvGrpSpPr/>
          <p:nvPr/>
        </p:nvGrpSpPr>
        <p:grpSpPr>
          <a:xfrm>
            <a:off x="681566" y="1405465"/>
            <a:ext cx="2785533" cy="2887135"/>
            <a:chOff x="681566" y="1405465"/>
            <a:chExt cx="2785533" cy="2887135"/>
          </a:xfrm>
        </p:grpSpPr>
        <p:pic>
          <p:nvPicPr>
            <p:cNvPr id="5" name="Graphic 4" descr="Performance Curtains with solid fill">
              <a:extLst>
                <a:ext uri="{FF2B5EF4-FFF2-40B4-BE49-F238E27FC236}">
                  <a16:creationId xmlns:a16="http://schemas.microsoft.com/office/drawing/2014/main" id="{A570281E-3E80-1E48-9593-DC6B27AB85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405465"/>
              <a:ext cx="2472267" cy="2472267"/>
            </a:xfrm>
            <a:prstGeom prst="rect">
              <a:avLst/>
            </a:prstGeom>
          </p:spPr>
        </p:pic>
        <p:sp>
          <p:nvSpPr>
            <p:cNvPr id="6" name="TextBox 5">
              <a:extLst>
                <a:ext uri="{FF2B5EF4-FFF2-40B4-BE49-F238E27FC236}">
                  <a16:creationId xmlns:a16="http://schemas.microsoft.com/office/drawing/2014/main" id="{2FE493F8-3E51-F343-BC65-1A79490D61BD}"/>
                </a:ext>
              </a:extLst>
            </p:cNvPr>
            <p:cNvSpPr txBox="1"/>
            <p:nvPr/>
          </p:nvSpPr>
          <p:spPr>
            <a:xfrm>
              <a:off x="681566" y="3584714"/>
              <a:ext cx="2785533" cy="707886"/>
            </a:xfrm>
            <a:prstGeom prst="rect">
              <a:avLst/>
            </a:prstGeom>
            <a:noFill/>
          </p:spPr>
          <p:txBody>
            <a:bodyPr wrap="square" rtlCol="0">
              <a:spAutoFit/>
            </a:bodyPr>
            <a:lstStyle/>
            <a:p>
              <a:pPr algn="ctr"/>
              <a:r>
                <a:rPr lang="en-IS" sz="2000"/>
                <a:t>Final Concept Shown To Potential Customers</a:t>
              </a:r>
            </a:p>
          </p:txBody>
        </p:sp>
      </p:grpSp>
      <p:grpSp>
        <p:nvGrpSpPr>
          <p:cNvPr id="17" name="Group 16">
            <a:extLst>
              <a:ext uri="{FF2B5EF4-FFF2-40B4-BE49-F238E27FC236}">
                <a16:creationId xmlns:a16="http://schemas.microsoft.com/office/drawing/2014/main" id="{396F82AE-D773-1347-8BDF-0762EC27C7C2}"/>
              </a:ext>
            </a:extLst>
          </p:cNvPr>
          <p:cNvGrpSpPr/>
          <p:nvPr/>
        </p:nvGrpSpPr>
        <p:grpSpPr>
          <a:xfrm>
            <a:off x="4842931" y="880336"/>
            <a:ext cx="2785533" cy="4296668"/>
            <a:chOff x="4842931" y="880336"/>
            <a:chExt cx="2785533" cy="4296668"/>
          </a:xfrm>
        </p:grpSpPr>
        <p:pic>
          <p:nvPicPr>
            <p:cNvPr id="8" name="Graphic 7" descr="Voice with solid fill">
              <a:extLst>
                <a:ext uri="{FF2B5EF4-FFF2-40B4-BE49-F238E27FC236}">
                  <a16:creationId xmlns:a16="http://schemas.microsoft.com/office/drawing/2014/main" id="{0F232E35-91DF-5147-A32D-F23286AC37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78965" y="880336"/>
              <a:ext cx="1913467" cy="1913467"/>
            </a:xfrm>
            <a:prstGeom prst="rect">
              <a:avLst/>
            </a:prstGeom>
          </p:spPr>
        </p:pic>
        <p:pic>
          <p:nvPicPr>
            <p:cNvPr id="10" name="Graphic 9" descr="Blueprint with solid fill">
              <a:extLst>
                <a:ext uri="{FF2B5EF4-FFF2-40B4-BE49-F238E27FC236}">
                  <a16:creationId xmlns:a16="http://schemas.microsoft.com/office/drawing/2014/main" id="{5988CC4F-1748-244B-9CEB-0BEC3F6849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78965" y="3342882"/>
              <a:ext cx="1634067" cy="1634067"/>
            </a:xfrm>
            <a:prstGeom prst="rect">
              <a:avLst/>
            </a:prstGeom>
          </p:spPr>
        </p:pic>
        <p:sp>
          <p:nvSpPr>
            <p:cNvPr id="12" name="TextBox 11">
              <a:extLst>
                <a:ext uri="{FF2B5EF4-FFF2-40B4-BE49-F238E27FC236}">
                  <a16:creationId xmlns:a16="http://schemas.microsoft.com/office/drawing/2014/main" id="{987E6BEC-2D0C-184C-85DE-884B930719F4}"/>
                </a:ext>
              </a:extLst>
            </p:cNvPr>
            <p:cNvSpPr txBox="1"/>
            <p:nvPr/>
          </p:nvSpPr>
          <p:spPr>
            <a:xfrm>
              <a:off x="4842931" y="2360457"/>
              <a:ext cx="2785533" cy="400110"/>
            </a:xfrm>
            <a:prstGeom prst="rect">
              <a:avLst/>
            </a:prstGeom>
            <a:noFill/>
          </p:spPr>
          <p:txBody>
            <a:bodyPr wrap="square" rtlCol="0">
              <a:spAutoFit/>
            </a:bodyPr>
            <a:lstStyle/>
            <a:p>
              <a:pPr algn="ctr"/>
              <a:r>
                <a:rPr lang="en-IS" sz="2000"/>
                <a:t>Verbal Discription</a:t>
              </a:r>
            </a:p>
          </p:txBody>
        </p:sp>
        <p:sp>
          <p:nvSpPr>
            <p:cNvPr id="13" name="TextBox 12">
              <a:extLst>
                <a:ext uri="{FF2B5EF4-FFF2-40B4-BE49-F238E27FC236}">
                  <a16:creationId xmlns:a16="http://schemas.microsoft.com/office/drawing/2014/main" id="{7CB65D6C-29BF-5B4E-8F65-5BBBE1709514}"/>
                </a:ext>
              </a:extLst>
            </p:cNvPr>
            <p:cNvSpPr txBox="1"/>
            <p:nvPr/>
          </p:nvSpPr>
          <p:spPr>
            <a:xfrm>
              <a:off x="4842931" y="4776894"/>
              <a:ext cx="2785533" cy="400110"/>
            </a:xfrm>
            <a:prstGeom prst="rect">
              <a:avLst/>
            </a:prstGeom>
            <a:noFill/>
          </p:spPr>
          <p:txBody>
            <a:bodyPr wrap="square" rtlCol="0">
              <a:spAutoFit/>
            </a:bodyPr>
            <a:lstStyle/>
            <a:p>
              <a:pPr algn="ctr"/>
              <a:r>
                <a:rPr lang="en-IS" sz="2000"/>
                <a:t>Sketch</a:t>
              </a:r>
            </a:p>
          </p:txBody>
        </p:sp>
      </p:grpSp>
      <p:grpSp>
        <p:nvGrpSpPr>
          <p:cNvPr id="18" name="Group 17">
            <a:extLst>
              <a:ext uri="{FF2B5EF4-FFF2-40B4-BE49-F238E27FC236}">
                <a16:creationId xmlns:a16="http://schemas.microsoft.com/office/drawing/2014/main" id="{508FEF46-126B-514C-B8F4-932BB4AE61D8}"/>
              </a:ext>
            </a:extLst>
          </p:cNvPr>
          <p:cNvGrpSpPr/>
          <p:nvPr/>
        </p:nvGrpSpPr>
        <p:grpSpPr>
          <a:xfrm>
            <a:off x="9004301" y="1405466"/>
            <a:ext cx="2785533" cy="3856630"/>
            <a:chOff x="9004301" y="1405466"/>
            <a:chExt cx="2785533" cy="3856630"/>
          </a:xfrm>
        </p:grpSpPr>
        <p:pic>
          <p:nvPicPr>
            <p:cNvPr id="15" name="Graphic 14" descr="Presentation with pie chart with solid fill">
              <a:extLst>
                <a:ext uri="{FF2B5EF4-FFF2-40B4-BE49-F238E27FC236}">
                  <a16:creationId xmlns:a16="http://schemas.microsoft.com/office/drawing/2014/main" id="{42DBB747-5F6A-0146-BFF7-4A17D8873F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570" y="1405466"/>
              <a:ext cx="2472264" cy="2472264"/>
            </a:xfrm>
            <a:prstGeom prst="rect">
              <a:avLst/>
            </a:prstGeom>
          </p:spPr>
        </p:pic>
        <p:sp>
          <p:nvSpPr>
            <p:cNvPr id="16" name="TextBox 15">
              <a:extLst>
                <a:ext uri="{FF2B5EF4-FFF2-40B4-BE49-F238E27FC236}">
                  <a16:creationId xmlns:a16="http://schemas.microsoft.com/office/drawing/2014/main" id="{68797883-80D0-2047-AE66-56F00402B305}"/>
                </a:ext>
              </a:extLst>
            </p:cNvPr>
            <p:cNvSpPr txBox="1"/>
            <p:nvPr/>
          </p:nvSpPr>
          <p:spPr>
            <a:xfrm>
              <a:off x="9004301" y="3630880"/>
              <a:ext cx="2785533" cy="1631216"/>
            </a:xfrm>
            <a:prstGeom prst="rect">
              <a:avLst/>
            </a:prstGeom>
            <a:noFill/>
          </p:spPr>
          <p:txBody>
            <a:bodyPr wrap="square" rtlCol="0">
              <a:spAutoFit/>
            </a:bodyPr>
            <a:lstStyle/>
            <a:p>
              <a:pPr marL="342900" indent="-342900" algn="ctr">
                <a:buFont typeface="Arial" panose="020B0604020202020204" pitchFamily="34" charset="0"/>
                <a:buChar char="•"/>
              </a:pPr>
              <a:r>
                <a:rPr lang="en-IS" sz="2000"/>
                <a:t>Like The Product?</a:t>
              </a:r>
            </a:p>
            <a:p>
              <a:pPr marL="342900" indent="-342900" algn="ctr">
                <a:buFont typeface="Arial" panose="020B0604020202020204" pitchFamily="34" charset="0"/>
                <a:buChar char="•"/>
              </a:pPr>
              <a:r>
                <a:rPr lang="en-IS" sz="2000"/>
                <a:t>Insight Into Features And Requirements</a:t>
              </a:r>
            </a:p>
            <a:p>
              <a:pPr marL="342900" indent="-342900" algn="ctr">
                <a:buFont typeface="Arial" panose="020B0604020202020204" pitchFamily="34" charset="0"/>
                <a:buChar char="•"/>
              </a:pPr>
              <a:r>
                <a:rPr lang="en-IS" sz="2000"/>
                <a:t>Alternative Concepts</a:t>
              </a:r>
            </a:p>
            <a:p>
              <a:pPr algn="ctr"/>
              <a:endParaRPr lang="en-IS" sz="2000"/>
            </a:p>
          </p:txBody>
        </p:sp>
      </p:grpSp>
      <p:pic>
        <p:nvPicPr>
          <p:cNvPr id="23" name="Content Placeholder 4">
            <a:extLst>
              <a:ext uri="{FF2B5EF4-FFF2-40B4-BE49-F238E27FC236}">
                <a16:creationId xmlns:a16="http://schemas.microsoft.com/office/drawing/2014/main" id="{4E21461D-C00F-AB4D-8652-95F08A061A79}"/>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908225" y="-62956"/>
            <a:ext cx="14788645" cy="6920955"/>
          </a:xfrm>
        </p:spPr>
      </p:pic>
    </p:spTree>
    <p:extLst>
      <p:ext uri="{BB962C8B-B14F-4D97-AF65-F5344CB8AC3E}">
        <p14:creationId xmlns:p14="http://schemas.microsoft.com/office/powerpoint/2010/main" val="358281373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Effect transition="in" filter="fade">
                                      <p:cBhvr>
                                        <p:cTn id="2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2CE1-ACEA-4274-AA26-7EF30CCE305A}"/>
              </a:ext>
            </a:extLst>
          </p:cNvPr>
          <p:cNvSpPr>
            <a:spLocks noGrp="1"/>
          </p:cNvSpPr>
          <p:nvPr>
            <p:ph type="title"/>
          </p:nvPr>
        </p:nvSpPr>
        <p:spPr/>
        <p:txBody>
          <a:bodyPr/>
          <a:lstStyle/>
          <a:p>
            <a:r>
              <a:rPr lang="is-IS"/>
              <a:t>Concept testing results</a:t>
            </a:r>
          </a:p>
        </p:txBody>
      </p:sp>
      <p:sp>
        <p:nvSpPr>
          <p:cNvPr id="7" name="Content Placeholder 6">
            <a:extLst>
              <a:ext uri="{FF2B5EF4-FFF2-40B4-BE49-F238E27FC236}">
                <a16:creationId xmlns:a16="http://schemas.microsoft.com/office/drawing/2014/main" id="{6CECFEC9-245D-1846-9FC7-D5E64268F1AD}"/>
              </a:ext>
            </a:extLst>
          </p:cNvPr>
          <p:cNvSpPr>
            <a:spLocks noGrp="1"/>
          </p:cNvSpPr>
          <p:nvPr>
            <p:ph idx="1"/>
          </p:nvPr>
        </p:nvSpPr>
        <p:spPr/>
        <p:txBody>
          <a:bodyPr/>
          <a:lstStyle/>
          <a:p>
            <a:endParaRPr lang="en-IS"/>
          </a:p>
        </p:txBody>
      </p:sp>
    </p:spTree>
    <p:extLst>
      <p:ext uri="{BB962C8B-B14F-4D97-AF65-F5344CB8AC3E}">
        <p14:creationId xmlns:p14="http://schemas.microsoft.com/office/powerpoint/2010/main" val="157485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F3A0-1E9D-43CC-B0FD-429BCB5AC1AB}"/>
              </a:ext>
            </a:extLst>
          </p:cNvPr>
          <p:cNvSpPr>
            <a:spLocks noGrp="1"/>
          </p:cNvSpPr>
          <p:nvPr>
            <p:ph type="title"/>
          </p:nvPr>
        </p:nvSpPr>
        <p:spPr/>
        <p:txBody>
          <a:bodyPr/>
          <a:lstStyle/>
          <a:p>
            <a:r>
              <a:rPr lang="is-IS" err="1"/>
              <a:t>Design</a:t>
            </a:r>
            <a:r>
              <a:rPr lang="is-IS"/>
              <a:t> </a:t>
            </a:r>
            <a:r>
              <a:rPr lang="is-IS" err="1"/>
              <a:t>details</a:t>
            </a:r>
            <a:endParaRPr lang="is-IS"/>
          </a:p>
        </p:txBody>
      </p:sp>
      <p:sp>
        <p:nvSpPr>
          <p:cNvPr id="3" name="Content Placeholder 2">
            <a:extLst>
              <a:ext uri="{FF2B5EF4-FFF2-40B4-BE49-F238E27FC236}">
                <a16:creationId xmlns:a16="http://schemas.microsoft.com/office/drawing/2014/main" id="{4BC38744-FB9C-4EC4-931A-093F8C9A8C4E}"/>
              </a:ext>
            </a:extLst>
          </p:cNvPr>
          <p:cNvSpPr>
            <a:spLocks noGrp="1"/>
          </p:cNvSpPr>
          <p:nvPr>
            <p:ph idx="1"/>
          </p:nvPr>
        </p:nvSpPr>
        <p:spPr/>
        <p:txBody>
          <a:bodyPr/>
          <a:lstStyle/>
          <a:p>
            <a:r>
              <a:rPr lang="is-IS" err="1"/>
              <a:t>Modules</a:t>
            </a:r>
            <a:r>
              <a:rPr lang="is-IS"/>
              <a:t>?</a:t>
            </a:r>
          </a:p>
          <a:p>
            <a:r>
              <a:rPr lang="is-IS"/>
              <a:t>PS (</a:t>
            </a:r>
            <a:r>
              <a:rPr lang="is-IS" err="1"/>
              <a:t>Problem</a:t>
            </a:r>
            <a:r>
              <a:rPr lang="is-IS"/>
              <a:t> </a:t>
            </a:r>
            <a:r>
              <a:rPr lang="is-IS" err="1"/>
              <a:t>Solution</a:t>
            </a:r>
            <a:r>
              <a:rPr lang="is-IS"/>
              <a:t>) </a:t>
            </a:r>
            <a:r>
              <a:rPr lang="is-IS" err="1"/>
              <a:t>details</a:t>
            </a:r>
            <a:r>
              <a:rPr lang="is-IS"/>
              <a:t>?</a:t>
            </a:r>
          </a:p>
          <a:p>
            <a:r>
              <a:rPr lang="is-IS"/>
              <a:t>Data/CAD/</a:t>
            </a:r>
            <a:r>
              <a:rPr lang="is-IS" err="1"/>
              <a:t>Sketches</a:t>
            </a:r>
            <a:r>
              <a:rPr lang="is-IS"/>
              <a:t>/</a:t>
            </a:r>
            <a:r>
              <a:rPr lang="is-IS" err="1"/>
              <a:t>Equations</a:t>
            </a:r>
            <a:r>
              <a:rPr lang="is-IS"/>
              <a:t>?</a:t>
            </a:r>
          </a:p>
        </p:txBody>
      </p:sp>
    </p:spTree>
    <p:extLst>
      <p:ext uri="{BB962C8B-B14F-4D97-AF65-F5344CB8AC3E}">
        <p14:creationId xmlns:p14="http://schemas.microsoft.com/office/powerpoint/2010/main" val="8611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A536-3B42-47C7-BC87-0C48A512D00E}"/>
              </a:ext>
            </a:extLst>
          </p:cNvPr>
          <p:cNvSpPr>
            <a:spLocks noGrp="1"/>
          </p:cNvSpPr>
          <p:nvPr>
            <p:ph type="title"/>
          </p:nvPr>
        </p:nvSpPr>
        <p:spPr/>
        <p:txBody>
          <a:bodyPr/>
          <a:lstStyle/>
          <a:p>
            <a:r>
              <a:rPr lang="is-IS"/>
              <a:t>Resources </a:t>
            </a:r>
          </a:p>
        </p:txBody>
      </p:sp>
      <p:sp>
        <p:nvSpPr>
          <p:cNvPr id="3" name="Content Placeholder 2">
            <a:extLst>
              <a:ext uri="{FF2B5EF4-FFF2-40B4-BE49-F238E27FC236}">
                <a16:creationId xmlns:a16="http://schemas.microsoft.com/office/drawing/2014/main" id="{B9A175DD-6B9F-4090-822E-DB664C54F5D4}"/>
              </a:ext>
            </a:extLst>
          </p:cNvPr>
          <p:cNvSpPr>
            <a:spLocks noGrp="1"/>
          </p:cNvSpPr>
          <p:nvPr>
            <p:ph idx="1"/>
          </p:nvPr>
        </p:nvSpPr>
        <p:spPr/>
        <p:txBody>
          <a:bodyPr/>
          <a:lstStyle/>
          <a:p>
            <a:r>
              <a:rPr lang="is-IS"/>
              <a:t>Bill of Materials?</a:t>
            </a:r>
          </a:p>
        </p:txBody>
      </p:sp>
    </p:spTree>
    <p:extLst>
      <p:ext uri="{BB962C8B-B14F-4D97-AF65-F5344CB8AC3E}">
        <p14:creationId xmlns:p14="http://schemas.microsoft.com/office/powerpoint/2010/main" val="13330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A536-3B42-47C7-BC87-0C48A512D00E}"/>
              </a:ext>
            </a:extLst>
          </p:cNvPr>
          <p:cNvSpPr>
            <a:spLocks noGrp="1"/>
          </p:cNvSpPr>
          <p:nvPr>
            <p:ph type="title"/>
          </p:nvPr>
        </p:nvSpPr>
        <p:spPr/>
        <p:txBody>
          <a:bodyPr/>
          <a:lstStyle/>
          <a:p>
            <a:r>
              <a:rPr lang="is-IS"/>
              <a:t>Resources </a:t>
            </a:r>
          </a:p>
        </p:txBody>
      </p:sp>
      <p:sp>
        <p:nvSpPr>
          <p:cNvPr id="3" name="Content Placeholder 2">
            <a:extLst>
              <a:ext uri="{FF2B5EF4-FFF2-40B4-BE49-F238E27FC236}">
                <a16:creationId xmlns:a16="http://schemas.microsoft.com/office/drawing/2014/main" id="{B9A175DD-6B9F-4090-822E-DB664C54F5D4}"/>
              </a:ext>
            </a:extLst>
          </p:cNvPr>
          <p:cNvSpPr>
            <a:spLocks noGrp="1"/>
          </p:cNvSpPr>
          <p:nvPr>
            <p:ph idx="1"/>
          </p:nvPr>
        </p:nvSpPr>
        <p:spPr/>
        <p:txBody>
          <a:bodyPr/>
          <a:lstStyle/>
          <a:p>
            <a:r>
              <a:rPr lang="is-IS" err="1"/>
              <a:t>Estimated</a:t>
            </a:r>
            <a:r>
              <a:rPr lang="is-IS"/>
              <a:t> </a:t>
            </a:r>
            <a:r>
              <a:rPr lang="is-IS" err="1"/>
              <a:t>costs</a:t>
            </a:r>
            <a:r>
              <a:rPr lang="is-IS"/>
              <a:t> </a:t>
            </a:r>
            <a:r>
              <a:rPr lang="is-IS" err="1"/>
              <a:t>and</a:t>
            </a:r>
            <a:r>
              <a:rPr lang="is-IS"/>
              <a:t> </a:t>
            </a:r>
            <a:r>
              <a:rPr lang="is-IS" err="1"/>
              <a:t>demands</a:t>
            </a:r>
            <a:r>
              <a:rPr lang="is-IS"/>
              <a:t>?</a:t>
            </a:r>
          </a:p>
          <a:p>
            <a:r>
              <a:rPr lang="is-IS" err="1"/>
              <a:t>Additional</a:t>
            </a:r>
            <a:r>
              <a:rPr lang="is-IS"/>
              <a:t> </a:t>
            </a:r>
            <a:r>
              <a:rPr lang="is-IS" err="1"/>
              <a:t>resources</a:t>
            </a:r>
            <a:r>
              <a:rPr lang="is-IS"/>
              <a:t> needed?</a:t>
            </a:r>
          </a:p>
        </p:txBody>
      </p:sp>
    </p:spTree>
    <p:extLst>
      <p:ext uri="{BB962C8B-B14F-4D97-AF65-F5344CB8AC3E}">
        <p14:creationId xmlns:p14="http://schemas.microsoft.com/office/powerpoint/2010/main" val="5980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4B93-5F58-40E4-B085-FEA71A8B94C9}"/>
              </a:ext>
            </a:extLst>
          </p:cNvPr>
          <p:cNvSpPr>
            <a:spLocks noGrp="1"/>
          </p:cNvSpPr>
          <p:nvPr>
            <p:ph type="title"/>
          </p:nvPr>
        </p:nvSpPr>
        <p:spPr/>
        <p:txBody>
          <a:bodyPr/>
          <a:lstStyle/>
          <a:p>
            <a:r>
              <a:rPr lang="is-IS"/>
              <a:t>Status</a:t>
            </a:r>
          </a:p>
        </p:txBody>
      </p:sp>
      <p:sp>
        <p:nvSpPr>
          <p:cNvPr id="3" name="Content Placeholder 2">
            <a:extLst>
              <a:ext uri="{FF2B5EF4-FFF2-40B4-BE49-F238E27FC236}">
                <a16:creationId xmlns:a16="http://schemas.microsoft.com/office/drawing/2014/main" id="{EF5974DE-1029-4E4E-BCED-18970EC5CB02}"/>
              </a:ext>
            </a:extLst>
          </p:cNvPr>
          <p:cNvSpPr>
            <a:spLocks noGrp="1"/>
          </p:cNvSpPr>
          <p:nvPr>
            <p:ph idx="1"/>
          </p:nvPr>
        </p:nvSpPr>
        <p:spPr/>
        <p:txBody>
          <a:bodyPr/>
          <a:lstStyle/>
          <a:p>
            <a:r>
              <a:rPr lang="is-IS" err="1"/>
              <a:t>What</a:t>
            </a:r>
            <a:r>
              <a:rPr lang="is-IS"/>
              <a:t> </a:t>
            </a:r>
            <a:r>
              <a:rPr lang="is-IS" err="1"/>
              <a:t>have</a:t>
            </a:r>
            <a:r>
              <a:rPr lang="is-IS"/>
              <a:t> </a:t>
            </a:r>
            <a:r>
              <a:rPr lang="is-IS" err="1"/>
              <a:t>we</a:t>
            </a:r>
            <a:r>
              <a:rPr lang="is-IS"/>
              <a:t> </a:t>
            </a:r>
            <a:r>
              <a:rPr lang="is-IS" err="1"/>
              <a:t>done</a:t>
            </a:r>
            <a:r>
              <a:rPr lang="is-IS"/>
              <a:t>?</a:t>
            </a:r>
          </a:p>
          <a:p>
            <a:r>
              <a:rPr lang="is-IS" err="1"/>
              <a:t>What</a:t>
            </a:r>
            <a:r>
              <a:rPr lang="is-IS"/>
              <a:t> is </a:t>
            </a:r>
            <a:r>
              <a:rPr lang="is-IS" err="1"/>
              <a:t>the</a:t>
            </a:r>
            <a:r>
              <a:rPr lang="is-IS"/>
              <a:t> </a:t>
            </a:r>
            <a:r>
              <a:rPr lang="is-IS" err="1"/>
              <a:t>current</a:t>
            </a:r>
            <a:r>
              <a:rPr lang="is-IS"/>
              <a:t> </a:t>
            </a:r>
            <a:r>
              <a:rPr lang="is-IS" err="1"/>
              <a:t>state</a:t>
            </a:r>
            <a:r>
              <a:rPr lang="is-IS"/>
              <a:t>?</a:t>
            </a:r>
          </a:p>
        </p:txBody>
      </p:sp>
    </p:spTree>
    <p:extLst>
      <p:ext uri="{BB962C8B-B14F-4D97-AF65-F5344CB8AC3E}">
        <p14:creationId xmlns:p14="http://schemas.microsoft.com/office/powerpoint/2010/main" val="356664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4B93-5F58-40E4-B085-FEA71A8B94C9}"/>
              </a:ext>
            </a:extLst>
          </p:cNvPr>
          <p:cNvSpPr>
            <a:spLocks noGrp="1"/>
          </p:cNvSpPr>
          <p:nvPr>
            <p:ph type="title"/>
          </p:nvPr>
        </p:nvSpPr>
        <p:spPr/>
        <p:txBody>
          <a:bodyPr/>
          <a:lstStyle/>
          <a:p>
            <a:r>
              <a:rPr lang="is-IS"/>
              <a:t>Status</a:t>
            </a:r>
          </a:p>
        </p:txBody>
      </p:sp>
      <p:sp>
        <p:nvSpPr>
          <p:cNvPr id="3" name="Content Placeholder 2">
            <a:extLst>
              <a:ext uri="{FF2B5EF4-FFF2-40B4-BE49-F238E27FC236}">
                <a16:creationId xmlns:a16="http://schemas.microsoft.com/office/drawing/2014/main" id="{EF5974DE-1029-4E4E-BCED-18970EC5CB02}"/>
              </a:ext>
            </a:extLst>
          </p:cNvPr>
          <p:cNvSpPr>
            <a:spLocks noGrp="1"/>
          </p:cNvSpPr>
          <p:nvPr>
            <p:ph idx="1"/>
          </p:nvPr>
        </p:nvSpPr>
        <p:spPr/>
        <p:txBody>
          <a:bodyPr/>
          <a:lstStyle/>
          <a:p>
            <a:r>
              <a:rPr lang="is-IS"/>
              <a:t>Is </a:t>
            </a:r>
            <a:r>
              <a:rPr lang="is-IS" err="1"/>
              <a:t>there</a:t>
            </a:r>
            <a:r>
              <a:rPr lang="is-IS"/>
              <a:t> any </a:t>
            </a:r>
            <a:r>
              <a:rPr lang="is-IS" err="1"/>
              <a:t>hard</a:t>
            </a:r>
            <a:r>
              <a:rPr lang="is-IS"/>
              <a:t> </a:t>
            </a:r>
            <a:r>
              <a:rPr lang="is-IS" err="1"/>
              <a:t>or</a:t>
            </a:r>
            <a:r>
              <a:rPr lang="is-IS"/>
              <a:t> </a:t>
            </a:r>
            <a:r>
              <a:rPr lang="is-IS" err="1"/>
              <a:t>interesting</a:t>
            </a:r>
            <a:r>
              <a:rPr lang="is-IS"/>
              <a:t> </a:t>
            </a:r>
            <a:r>
              <a:rPr lang="is-IS" err="1"/>
              <a:t>problems</a:t>
            </a:r>
            <a:r>
              <a:rPr lang="is-IS"/>
              <a:t> that </a:t>
            </a:r>
            <a:r>
              <a:rPr lang="is-IS" err="1"/>
              <a:t>need</a:t>
            </a:r>
            <a:r>
              <a:rPr lang="is-IS"/>
              <a:t> </a:t>
            </a:r>
            <a:r>
              <a:rPr lang="is-IS" err="1"/>
              <a:t>to</a:t>
            </a:r>
            <a:r>
              <a:rPr lang="is-IS"/>
              <a:t> </a:t>
            </a:r>
            <a:r>
              <a:rPr lang="is-IS" err="1"/>
              <a:t>be</a:t>
            </a:r>
            <a:r>
              <a:rPr lang="is-IS"/>
              <a:t> </a:t>
            </a:r>
            <a:r>
              <a:rPr lang="is-IS" err="1"/>
              <a:t>solved</a:t>
            </a:r>
            <a:r>
              <a:rPr lang="is-IS"/>
              <a:t>?</a:t>
            </a:r>
          </a:p>
        </p:txBody>
      </p:sp>
    </p:spTree>
    <p:extLst>
      <p:ext uri="{BB962C8B-B14F-4D97-AF65-F5344CB8AC3E}">
        <p14:creationId xmlns:p14="http://schemas.microsoft.com/office/powerpoint/2010/main" val="2226551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4B93-5F58-40E4-B085-FEA71A8B94C9}"/>
              </a:ext>
            </a:extLst>
          </p:cNvPr>
          <p:cNvSpPr>
            <a:spLocks noGrp="1"/>
          </p:cNvSpPr>
          <p:nvPr>
            <p:ph type="title"/>
          </p:nvPr>
        </p:nvSpPr>
        <p:spPr/>
        <p:txBody>
          <a:bodyPr/>
          <a:lstStyle/>
          <a:p>
            <a:r>
              <a:rPr lang="is-IS" err="1"/>
              <a:t>Tasks</a:t>
            </a:r>
            <a:r>
              <a:rPr lang="is-IS"/>
              <a:t> Remaining</a:t>
            </a:r>
          </a:p>
        </p:txBody>
      </p:sp>
      <p:sp>
        <p:nvSpPr>
          <p:cNvPr id="3" name="Content Placeholder 2">
            <a:extLst>
              <a:ext uri="{FF2B5EF4-FFF2-40B4-BE49-F238E27FC236}">
                <a16:creationId xmlns:a16="http://schemas.microsoft.com/office/drawing/2014/main" id="{EF5974DE-1029-4E4E-BCED-18970EC5CB02}"/>
              </a:ext>
            </a:extLst>
          </p:cNvPr>
          <p:cNvSpPr>
            <a:spLocks noGrp="1"/>
          </p:cNvSpPr>
          <p:nvPr>
            <p:ph idx="1"/>
          </p:nvPr>
        </p:nvSpPr>
        <p:spPr/>
        <p:txBody>
          <a:bodyPr/>
          <a:lstStyle/>
          <a:p>
            <a:r>
              <a:rPr lang="is-IS" err="1"/>
              <a:t>What</a:t>
            </a:r>
            <a:r>
              <a:rPr lang="is-IS"/>
              <a:t> is </a:t>
            </a:r>
            <a:r>
              <a:rPr lang="is-IS" err="1"/>
              <a:t>left</a:t>
            </a:r>
            <a:r>
              <a:rPr lang="is-IS"/>
              <a:t> </a:t>
            </a:r>
            <a:r>
              <a:rPr lang="is-IS" err="1"/>
              <a:t>to</a:t>
            </a:r>
            <a:r>
              <a:rPr lang="is-IS"/>
              <a:t> </a:t>
            </a:r>
            <a:r>
              <a:rPr lang="is-IS" err="1"/>
              <a:t>be</a:t>
            </a:r>
            <a:r>
              <a:rPr lang="is-IS"/>
              <a:t> </a:t>
            </a:r>
            <a:r>
              <a:rPr lang="is-IS" err="1"/>
              <a:t>done</a:t>
            </a:r>
            <a:r>
              <a:rPr lang="is-IS"/>
              <a:t>?</a:t>
            </a:r>
          </a:p>
          <a:p>
            <a:r>
              <a:rPr lang="is-IS"/>
              <a:t>Break </a:t>
            </a:r>
            <a:r>
              <a:rPr lang="is-IS" err="1"/>
              <a:t>down</a:t>
            </a:r>
            <a:r>
              <a:rPr lang="is-IS"/>
              <a:t> </a:t>
            </a:r>
            <a:r>
              <a:rPr lang="is-IS" err="1"/>
              <a:t>by</a:t>
            </a:r>
            <a:r>
              <a:rPr lang="is-IS"/>
              <a:t> </a:t>
            </a:r>
            <a:r>
              <a:rPr lang="is-IS" err="1"/>
              <a:t>time</a:t>
            </a:r>
            <a:r>
              <a:rPr lang="is-IS"/>
              <a:t> remaining </a:t>
            </a:r>
            <a:r>
              <a:rPr lang="is-IS" err="1"/>
              <a:t>in</a:t>
            </a:r>
            <a:r>
              <a:rPr lang="is-IS"/>
              <a:t> </a:t>
            </a:r>
            <a:r>
              <a:rPr lang="is-IS" err="1"/>
              <a:t>class</a:t>
            </a:r>
            <a:endParaRPr lang="is-IS"/>
          </a:p>
          <a:p>
            <a:r>
              <a:rPr lang="is-IS" err="1"/>
              <a:t>Use</a:t>
            </a:r>
            <a:r>
              <a:rPr lang="is-IS"/>
              <a:t> a </a:t>
            </a:r>
            <a:r>
              <a:rPr lang="is-IS" err="1"/>
              <a:t>Gantt</a:t>
            </a:r>
            <a:r>
              <a:rPr lang="is-IS"/>
              <a:t> </a:t>
            </a:r>
            <a:r>
              <a:rPr lang="is-IS" err="1"/>
              <a:t>chart</a:t>
            </a:r>
            <a:r>
              <a:rPr lang="is-IS"/>
              <a:t> </a:t>
            </a:r>
            <a:r>
              <a:rPr lang="is-IS" err="1"/>
              <a:t>to</a:t>
            </a:r>
            <a:r>
              <a:rPr lang="is-IS"/>
              <a:t> </a:t>
            </a:r>
            <a:r>
              <a:rPr lang="is-IS" err="1"/>
              <a:t>do</a:t>
            </a:r>
            <a:r>
              <a:rPr lang="is-IS"/>
              <a:t> that.</a:t>
            </a:r>
          </a:p>
        </p:txBody>
      </p:sp>
    </p:spTree>
    <p:extLst>
      <p:ext uri="{BB962C8B-B14F-4D97-AF65-F5344CB8AC3E}">
        <p14:creationId xmlns:p14="http://schemas.microsoft.com/office/powerpoint/2010/main" val="34630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B8AE-FA2E-6644-9FDA-CC4F3AB80189}"/>
              </a:ext>
            </a:extLst>
          </p:cNvPr>
          <p:cNvSpPr>
            <a:spLocks noGrp="1"/>
          </p:cNvSpPr>
          <p:nvPr>
            <p:ph type="title"/>
          </p:nvPr>
        </p:nvSpPr>
        <p:spPr/>
        <p:txBody>
          <a:bodyPr/>
          <a:lstStyle/>
          <a:p>
            <a:endParaRPr lang="en-IS"/>
          </a:p>
        </p:txBody>
      </p:sp>
      <p:sp>
        <p:nvSpPr>
          <p:cNvPr id="3" name="Content Placeholder 2">
            <a:extLst>
              <a:ext uri="{FF2B5EF4-FFF2-40B4-BE49-F238E27FC236}">
                <a16:creationId xmlns:a16="http://schemas.microsoft.com/office/drawing/2014/main" id="{C2FD0D35-C4DB-864D-93D4-DF7CC31DC411}"/>
              </a:ext>
            </a:extLst>
          </p:cNvPr>
          <p:cNvSpPr>
            <a:spLocks noGrp="1"/>
          </p:cNvSpPr>
          <p:nvPr>
            <p:ph idx="1"/>
          </p:nvPr>
        </p:nvSpPr>
        <p:spPr/>
        <p:txBody>
          <a:bodyPr/>
          <a:lstStyle/>
          <a:p>
            <a:endParaRPr lang="en-IS"/>
          </a:p>
        </p:txBody>
      </p:sp>
    </p:spTree>
    <p:extLst>
      <p:ext uri="{BB962C8B-B14F-4D97-AF65-F5344CB8AC3E}">
        <p14:creationId xmlns:p14="http://schemas.microsoft.com/office/powerpoint/2010/main" val="250828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1A1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1FED-E185-4DCC-9C9C-D70AB5D793AB}"/>
              </a:ext>
            </a:extLst>
          </p:cNvPr>
          <p:cNvSpPr>
            <a:spLocks noGrp="1"/>
          </p:cNvSpPr>
          <p:nvPr>
            <p:ph type="title"/>
          </p:nvPr>
        </p:nvSpPr>
        <p:spPr/>
        <p:txBody>
          <a:bodyPr/>
          <a:lstStyle/>
          <a:p>
            <a:r>
              <a:rPr lang="is-IS">
                <a:solidFill>
                  <a:schemeClr val="bg1"/>
                </a:solidFill>
              </a:rPr>
              <a:t>Efnisyfirlit</a:t>
            </a:r>
          </a:p>
        </p:txBody>
      </p:sp>
      <p:sp>
        <p:nvSpPr>
          <p:cNvPr id="3" name="Content Placeholder 2">
            <a:extLst>
              <a:ext uri="{FF2B5EF4-FFF2-40B4-BE49-F238E27FC236}">
                <a16:creationId xmlns:a16="http://schemas.microsoft.com/office/drawing/2014/main" id="{9DB62D7A-09CC-4A58-BA4E-56FE1C8D5777}"/>
              </a:ext>
            </a:extLst>
          </p:cNvPr>
          <p:cNvSpPr>
            <a:spLocks noGrp="1"/>
          </p:cNvSpPr>
          <p:nvPr>
            <p:ph idx="1"/>
          </p:nvPr>
        </p:nvSpPr>
        <p:spPr/>
        <p:txBody>
          <a:bodyPr/>
          <a:lstStyle/>
          <a:p>
            <a:endParaRPr lang="is-IS">
              <a:solidFill>
                <a:schemeClr val="bg1"/>
              </a:solidFill>
            </a:endParaRPr>
          </a:p>
        </p:txBody>
      </p:sp>
      <p:pic>
        <p:nvPicPr>
          <p:cNvPr id="4" name="Picture 3" descr="Chart, bar chart&#10;&#10;Description automatically generated">
            <a:extLst>
              <a:ext uri="{FF2B5EF4-FFF2-40B4-BE49-F238E27FC236}">
                <a16:creationId xmlns:a16="http://schemas.microsoft.com/office/drawing/2014/main" id="{62C8B57D-0838-0540-9D9C-13DC1DF6C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650" y="-1790700"/>
            <a:ext cx="4330700" cy="1790700"/>
          </a:xfrm>
          <a:prstGeom prst="rect">
            <a:avLst/>
          </a:prstGeom>
        </p:spPr>
      </p:pic>
    </p:spTree>
    <p:extLst>
      <p:ext uri="{BB962C8B-B14F-4D97-AF65-F5344CB8AC3E}">
        <p14:creationId xmlns:p14="http://schemas.microsoft.com/office/powerpoint/2010/main" val="12617594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3557"/>
        </a:solidFill>
        <a:effectLst/>
      </p:bgPr>
    </p:bg>
    <p:spTree>
      <p:nvGrpSpPr>
        <p:cNvPr id="1" name=""/>
        <p:cNvGrpSpPr/>
        <p:nvPr/>
      </p:nvGrpSpPr>
      <p:grpSpPr>
        <a:xfrm>
          <a:off x="0" y="0"/>
          <a:ext cx="0" cy="0"/>
          <a:chOff x="0" y="0"/>
          <a:chExt cx="0" cy="0"/>
        </a:xfrm>
      </p:grpSpPr>
      <p:pic>
        <p:nvPicPr>
          <p:cNvPr id="17" name="Graphic 16" descr="Lights On outline">
            <a:extLst>
              <a:ext uri="{FF2B5EF4-FFF2-40B4-BE49-F238E27FC236}">
                <a16:creationId xmlns:a16="http://schemas.microsoft.com/office/drawing/2014/main" id="{19854FFB-506D-EC42-8D49-58D5DF109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7694" y="1705046"/>
            <a:ext cx="3376612" cy="3376612"/>
          </a:xfrm>
          <a:prstGeom prst="rect">
            <a:avLst/>
          </a:prstGeom>
        </p:spPr>
      </p:pic>
      <p:pic>
        <p:nvPicPr>
          <p:cNvPr id="20" name="Picture 19" descr="Chart&#10;&#10;Description automatically generated with low confidence">
            <a:extLst>
              <a:ext uri="{FF2B5EF4-FFF2-40B4-BE49-F238E27FC236}">
                <a16:creationId xmlns:a16="http://schemas.microsoft.com/office/drawing/2014/main" id="{AD74D2F6-2537-494B-9A14-7FE4DA13A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2760" y="-1709420"/>
            <a:ext cx="4234343" cy="1709420"/>
          </a:xfrm>
          <a:prstGeom prst="rect">
            <a:avLst/>
          </a:prstGeom>
        </p:spPr>
      </p:pic>
      <p:pic>
        <p:nvPicPr>
          <p:cNvPr id="22" name="Picture 21" descr="Chart, treemap chart&#10;&#10;Description automatically generated">
            <a:extLst>
              <a:ext uri="{FF2B5EF4-FFF2-40B4-BE49-F238E27FC236}">
                <a16:creationId xmlns:a16="http://schemas.microsoft.com/office/drawing/2014/main" id="{912C6A6C-B440-614A-8E03-445F141AF9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2760" y="-2120669"/>
            <a:ext cx="5078730" cy="2120669"/>
          </a:xfrm>
          <a:prstGeom prst="rect">
            <a:avLst/>
          </a:prstGeom>
        </p:spPr>
      </p:pic>
      <p:grpSp>
        <p:nvGrpSpPr>
          <p:cNvPr id="33" name="Group 32">
            <a:extLst>
              <a:ext uri="{FF2B5EF4-FFF2-40B4-BE49-F238E27FC236}">
                <a16:creationId xmlns:a16="http://schemas.microsoft.com/office/drawing/2014/main" id="{70A8A966-4315-844F-A313-F896A77CD4F7}"/>
              </a:ext>
            </a:extLst>
          </p:cNvPr>
          <p:cNvGrpSpPr/>
          <p:nvPr/>
        </p:nvGrpSpPr>
        <p:grpSpPr>
          <a:xfrm>
            <a:off x="1959928" y="2008188"/>
            <a:ext cx="1072832" cy="1054154"/>
            <a:chOff x="1933100" y="965015"/>
            <a:chExt cx="1072832" cy="1054154"/>
          </a:xfrm>
        </p:grpSpPr>
        <p:sp>
          <p:nvSpPr>
            <p:cNvPr id="32" name="Oval 31">
              <a:extLst>
                <a:ext uri="{FF2B5EF4-FFF2-40B4-BE49-F238E27FC236}">
                  <a16:creationId xmlns:a16="http://schemas.microsoft.com/office/drawing/2014/main" id="{D6D71235-887D-1447-AABB-8A8003C8571C}"/>
                </a:ext>
              </a:extLst>
            </p:cNvPr>
            <p:cNvSpPr/>
            <p:nvPr/>
          </p:nvSpPr>
          <p:spPr>
            <a:xfrm>
              <a:off x="1933100" y="965015"/>
              <a:ext cx="1072832" cy="1054154"/>
            </a:xfrm>
            <a:prstGeom prst="ellipse">
              <a:avLst/>
            </a:prstGeom>
            <a:solidFill>
              <a:srgbClr val="E7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pic>
          <p:nvPicPr>
            <p:cNvPr id="26" name="Graphic 25" descr="Gears outline">
              <a:extLst>
                <a:ext uri="{FF2B5EF4-FFF2-40B4-BE49-F238E27FC236}">
                  <a16:creationId xmlns:a16="http://schemas.microsoft.com/office/drawing/2014/main" id="{3C5528C0-8D9D-FA4C-83AB-8D8F18FCC2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07248" y="1117369"/>
              <a:ext cx="735012" cy="735012"/>
            </a:xfrm>
            <a:prstGeom prst="rect">
              <a:avLst/>
            </a:prstGeom>
          </p:spPr>
        </p:pic>
      </p:grpSp>
      <p:sp>
        <p:nvSpPr>
          <p:cNvPr id="31" name="TextBox 30">
            <a:extLst>
              <a:ext uri="{FF2B5EF4-FFF2-40B4-BE49-F238E27FC236}">
                <a16:creationId xmlns:a16="http://schemas.microsoft.com/office/drawing/2014/main" id="{59ACC958-4D8F-374C-8273-5A73F6824062}"/>
              </a:ext>
            </a:extLst>
          </p:cNvPr>
          <p:cNvSpPr txBox="1"/>
          <p:nvPr/>
        </p:nvSpPr>
        <p:spPr>
          <a:xfrm>
            <a:off x="5030788" y="4909096"/>
            <a:ext cx="2686051" cy="584775"/>
          </a:xfrm>
          <a:prstGeom prst="rect">
            <a:avLst/>
          </a:prstGeom>
          <a:noFill/>
        </p:spPr>
        <p:txBody>
          <a:bodyPr wrap="square" rtlCol="0">
            <a:spAutoFit/>
          </a:bodyPr>
          <a:lstStyle/>
          <a:p>
            <a:r>
              <a:rPr lang="en-IS" sz="3200" b="1">
                <a:solidFill>
                  <a:schemeClr val="bg1"/>
                </a:solidFill>
              </a:rPr>
              <a:t>Our Product</a:t>
            </a:r>
          </a:p>
        </p:txBody>
      </p:sp>
      <p:grpSp>
        <p:nvGrpSpPr>
          <p:cNvPr id="37" name="Group 36">
            <a:extLst>
              <a:ext uri="{FF2B5EF4-FFF2-40B4-BE49-F238E27FC236}">
                <a16:creationId xmlns:a16="http://schemas.microsoft.com/office/drawing/2014/main" id="{513A816A-7C79-6B44-8440-9AFD8D1A3D9F}"/>
              </a:ext>
            </a:extLst>
          </p:cNvPr>
          <p:cNvGrpSpPr/>
          <p:nvPr/>
        </p:nvGrpSpPr>
        <p:grpSpPr>
          <a:xfrm>
            <a:off x="4475162" y="459372"/>
            <a:ext cx="1072832" cy="1054154"/>
            <a:chOff x="3334862" y="1409388"/>
            <a:chExt cx="1072832" cy="1054154"/>
          </a:xfrm>
        </p:grpSpPr>
        <p:sp>
          <p:nvSpPr>
            <p:cNvPr id="35" name="Oval 34">
              <a:extLst>
                <a:ext uri="{FF2B5EF4-FFF2-40B4-BE49-F238E27FC236}">
                  <a16:creationId xmlns:a16="http://schemas.microsoft.com/office/drawing/2014/main" id="{96C39B8E-C90F-AE42-92F6-A0E1C8764B7E}"/>
                </a:ext>
              </a:extLst>
            </p:cNvPr>
            <p:cNvSpPr/>
            <p:nvPr/>
          </p:nvSpPr>
          <p:spPr>
            <a:xfrm>
              <a:off x="3334862" y="1409388"/>
              <a:ext cx="1072832" cy="1054154"/>
            </a:xfrm>
            <a:prstGeom prst="ellipse">
              <a:avLst/>
            </a:prstGeom>
            <a:solidFill>
              <a:srgbClr val="A9DB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pic>
          <p:nvPicPr>
            <p:cNvPr id="30" name="Graphic 29" descr="Trophy outline">
              <a:extLst>
                <a:ext uri="{FF2B5EF4-FFF2-40B4-BE49-F238E27FC236}">
                  <a16:creationId xmlns:a16="http://schemas.microsoft.com/office/drawing/2014/main" id="{D492040B-1458-3E49-8B50-33CE8A9542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18218" y="1583405"/>
              <a:ext cx="706120" cy="706120"/>
            </a:xfrm>
            <a:prstGeom prst="rect">
              <a:avLst/>
            </a:prstGeom>
          </p:spPr>
        </p:pic>
      </p:grpSp>
      <p:sp>
        <p:nvSpPr>
          <p:cNvPr id="38" name="TextBox 37">
            <a:extLst>
              <a:ext uri="{FF2B5EF4-FFF2-40B4-BE49-F238E27FC236}">
                <a16:creationId xmlns:a16="http://schemas.microsoft.com/office/drawing/2014/main" id="{224764AB-68BD-2A43-9CFA-3AFD7358C3CB}"/>
              </a:ext>
            </a:extLst>
          </p:cNvPr>
          <p:cNvSpPr txBox="1"/>
          <p:nvPr/>
        </p:nvSpPr>
        <p:spPr>
          <a:xfrm>
            <a:off x="1730621" y="3124232"/>
            <a:ext cx="1531445" cy="707886"/>
          </a:xfrm>
          <a:prstGeom prst="rect">
            <a:avLst/>
          </a:prstGeom>
          <a:noFill/>
        </p:spPr>
        <p:txBody>
          <a:bodyPr wrap="none" rtlCol="0">
            <a:spAutoFit/>
          </a:bodyPr>
          <a:lstStyle/>
          <a:p>
            <a:pPr algn="ctr"/>
            <a:r>
              <a:rPr lang="en-IS" sz="2000">
                <a:solidFill>
                  <a:schemeClr val="bg1"/>
                </a:solidFill>
              </a:rPr>
              <a:t>Portfolio </a:t>
            </a:r>
          </a:p>
          <a:p>
            <a:pPr algn="ctr"/>
            <a:r>
              <a:rPr lang="is-IS" sz="2000">
                <a:solidFill>
                  <a:schemeClr val="bg1"/>
                </a:solidFill>
              </a:rPr>
              <a:t>Optimization</a:t>
            </a:r>
            <a:endParaRPr lang="en-IS" sz="2000">
              <a:solidFill>
                <a:schemeClr val="bg1"/>
              </a:solidFill>
            </a:endParaRPr>
          </a:p>
        </p:txBody>
      </p:sp>
      <p:sp>
        <p:nvSpPr>
          <p:cNvPr id="39" name="TextBox 38">
            <a:extLst>
              <a:ext uri="{FF2B5EF4-FFF2-40B4-BE49-F238E27FC236}">
                <a16:creationId xmlns:a16="http://schemas.microsoft.com/office/drawing/2014/main" id="{B8EAA188-671E-5E4E-B036-E5CDA5641B0E}"/>
              </a:ext>
            </a:extLst>
          </p:cNvPr>
          <p:cNvSpPr txBox="1"/>
          <p:nvPr/>
        </p:nvSpPr>
        <p:spPr>
          <a:xfrm>
            <a:off x="4075668" y="1524148"/>
            <a:ext cx="1926746" cy="400110"/>
          </a:xfrm>
          <a:prstGeom prst="rect">
            <a:avLst/>
          </a:prstGeom>
          <a:noFill/>
        </p:spPr>
        <p:txBody>
          <a:bodyPr wrap="none" rtlCol="0">
            <a:spAutoFit/>
          </a:bodyPr>
          <a:lstStyle/>
          <a:p>
            <a:pPr algn="ctr"/>
            <a:r>
              <a:rPr lang="en-IS" sz="2000">
                <a:solidFill>
                  <a:schemeClr val="bg1"/>
                </a:solidFill>
              </a:rPr>
              <a:t>Harry Markowitz</a:t>
            </a:r>
          </a:p>
        </p:txBody>
      </p:sp>
      <p:grpSp>
        <p:nvGrpSpPr>
          <p:cNvPr id="45" name="Group 44">
            <a:extLst>
              <a:ext uri="{FF2B5EF4-FFF2-40B4-BE49-F238E27FC236}">
                <a16:creationId xmlns:a16="http://schemas.microsoft.com/office/drawing/2014/main" id="{379C13E2-E312-BB41-9E1E-4ADF5F639191}"/>
              </a:ext>
            </a:extLst>
          </p:cNvPr>
          <p:cNvGrpSpPr/>
          <p:nvPr/>
        </p:nvGrpSpPr>
        <p:grpSpPr>
          <a:xfrm>
            <a:off x="6644007" y="456156"/>
            <a:ext cx="1072832" cy="1054154"/>
            <a:chOff x="7391894" y="1000739"/>
            <a:chExt cx="1072832" cy="1054154"/>
          </a:xfrm>
        </p:grpSpPr>
        <p:sp>
          <p:nvSpPr>
            <p:cNvPr id="41" name="Oval 40">
              <a:extLst>
                <a:ext uri="{FF2B5EF4-FFF2-40B4-BE49-F238E27FC236}">
                  <a16:creationId xmlns:a16="http://schemas.microsoft.com/office/drawing/2014/main" id="{DE1F7ECF-71CC-BB47-9EE9-F8EFBDB4955C}"/>
                </a:ext>
              </a:extLst>
            </p:cNvPr>
            <p:cNvSpPr/>
            <p:nvPr/>
          </p:nvSpPr>
          <p:spPr>
            <a:xfrm>
              <a:off x="7391894" y="1000739"/>
              <a:ext cx="1072832" cy="1054154"/>
            </a:xfrm>
            <a:prstGeom prst="ellipse">
              <a:avLst/>
            </a:prstGeom>
            <a:solidFill>
              <a:srgbClr val="3593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pic>
          <p:nvPicPr>
            <p:cNvPr id="44" name="Graphic 43" descr="Usb Stick outline">
              <a:extLst>
                <a:ext uri="{FF2B5EF4-FFF2-40B4-BE49-F238E27FC236}">
                  <a16:creationId xmlns:a16="http://schemas.microsoft.com/office/drawing/2014/main" id="{F1F1AC16-6660-DF44-B233-9F0118C3F30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94307" y="1115333"/>
              <a:ext cx="868006" cy="868006"/>
            </a:xfrm>
            <a:prstGeom prst="rect">
              <a:avLst/>
            </a:prstGeom>
          </p:spPr>
        </p:pic>
      </p:grpSp>
      <p:sp>
        <p:nvSpPr>
          <p:cNvPr id="47" name="TextBox 46">
            <a:extLst>
              <a:ext uri="{FF2B5EF4-FFF2-40B4-BE49-F238E27FC236}">
                <a16:creationId xmlns:a16="http://schemas.microsoft.com/office/drawing/2014/main" id="{345B1803-4DA2-0343-988F-88952000A83B}"/>
              </a:ext>
            </a:extLst>
          </p:cNvPr>
          <p:cNvSpPr txBox="1"/>
          <p:nvPr/>
        </p:nvSpPr>
        <p:spPr>
          <a:xfrm>
            <a:off x="6217050" y="1510310"/>
            <a:ext cx="1926746" cy="400110"/>
          </a:xfrm>
          <a:prstGeom prst="rect">
            <a:avLst/>
          </a:prstGeom>
          <a:noFill/>
        </p:spPr>
        <p:txBody>
          <a:bodyPr wrap="square">
            <a:spAutoFit/>
          </a:bodyPr>
          <a:lstStyle/>
          <a:p>
            <a:pPr algn="ctr"/>
            <a:r>
              <a:rPr lang="en-IS" sz="2000">
                <a:solidFill>
                  <a:schemeClr val="bg1"/>
                </a:solidFill>
              </a:rPr>
              <a:t>Input Data</a:t>
            </a:r>
          </a:p>
        </p:txBody>
      </p:sp>
      <p:sp>
        <p:nvSpPr>
          <p:cNvPr id="51" name="TextBox 50">
            <a:extLst>
              <a:ext uri="{FF2B5EF4-FFF2-40B4-BE49-F238E27FC236}">
                <a16:creationId xmlns:a16="http://schemas.microsoft.com/office/drawing/2014/main" id="{48BA5610-A1DD-C543-97D2-E067F9BD9F6D}"/>
              </a:ext>
            </a:extLst>
          </p:cNvPr>
          <p:cNvSpPr txBox="1"/>
          <p:nvPr/>
        </p:nvSpPr>
        <p:spPr>
          <a:xfrm>
            <a:off x="6644007" y="3209703"/>
            <a:ext cx="6096000" cy="400110"/>
          </a:xfrm>
          <a:prstGeom prst="rect">
            <a:avLst/>
          </a:prstGeom>
          <a:noFill/>
        </p:spPr>
        <p:txBody>
          <a:bodyPr wrap="square">
            <a:spAutoFit/>
          </a:bodyPr>
          <a:lstStyle/>
          <a:p>
            <a:pPr algn="ctr"/>
            <a:r>
              <a:rPr lang="en-IS" sz="2000">
                <a:solidFill>
                  <a:schemeClr val="bg1"/>
                </a:solidFill>
              </a:rPr>
              <a:t>Output Data</a:t>
            </a:r>
          </a:p>
        </p:txBody>
      </p:sp>
      <p:grpSp>
        <p:nvGrpSpPr>
          <p:cNvPr id="54" name="Group 53">
            <a:extLst>
              <a:ext uri="{FF2B5EF4-FFF2-40B4-BE49-F238E27FC236}">
                <a16:creationId xmlns:a16="http://schemas.microsoft.com/office/drawing/2014/main" id="{1CA9A98E-DDBA-C048-BEE8-788C1EB6568F}"/>
              </a:ext>
            </a:extLst>
          </p:cNvPr>
          <p:cNvGrpSpPr/>
          <p:nvPr/>
        </p:nvGrpSpPr>
        <p:grpSpPr>
          <a:xfrm>
            <a:off x="9107006" y="2070078"/>
            <a:ext cx="1072832" cy="1054154"/>
            <a:chOff x="9388547" y="2364340"/>
            <a:chExt cx="1072832" cy="1054154"/>
          </a:xfrm>
        </p:grpSpPr>
        <p:sp>
          <p:nvSpPr>
            <p:cNvPr id="49" name="Oval 48">
              <a:extLst>
                <a:ext uri="{FF2B5EF4-FFF2-40B4-BE49-F238E27FC236}">
                  <a16:creationId xmlns:a16="http://schemas.microsoft.com/office/drawing/2014/main" id="{FD1D7996-AD6D-FF4A-999F-F30D1FAC5E5F}"/>
                </a:ext>
              </a:extLst>
            </p:cNvPr>
            <p:cNvSpPr/>
            <p:nvPr/>
          </p:nvSpPr>
          <p:spPr>
            <a:xfrm>
              <a:off x="9388547" y="2364340"/>
              <a:ext cx="1072832" cy="1054154"/>
            </a:xfrm>
            <a:prstGeom prst="ellipse">
              <a:avLst/>
            </a:prstGeom>
            <a:solidFill>
              <a:srgbClr val="E9D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pic>
          <p:nvPicPr>
            <p:cNvPr id="53" name="Graphic 52" descr="Bar chart outline">
              <a:extLst>
                <a:ext uri="{FF2B5EF4-FFF2-40B4-BE49-F238E27FC236}">
                  <a16:creationId xmlns:a16="http://schemas.microsoft.com/office/drawing/2014/main" id="{D9E2E549-B29B-B84E-B282-280085DDB1B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41044" y="2507498"/>
              <a:ext cx="767838" cy="767838"/>
            </a:xfrm>
            <a:prstGeom prst="rect">
              <a:avLst/>
            </a:prstGeom>
          </p:spPr>
        </p:pic>
      </p:grpSp>
    </p:spTree>
    <p:extLst>
      <p:ext uri="{BB962C8B-B14F-4D97-AF65-F5344CB8AC3E}">
        <p14:creationId xmlns:p14="http://schemas.microsoft.com/office/powerpoint/2010/main" val="30231703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additive="base">
                                        <p:cTn id="41" dur="500" fill="hold"/>
                                        <p:tgtEl>
                                          <p:spTgt spid="54"/>
                                        </p:tgtEl>
                                        <p:attrNameLst>
                                          <p:attrName>ppt_x</p:attrName>
                                        </p:attrNameLst>
                                      </p:cBhvr>
                                      <p:tavLst>
                                        <p:tav tm="0">
                                          <p:val>
                                            <p:strVal val="#ppt_x"/>
                                          </p:val>
                                        </p:tav>
                                        <p:tav tm="100000">
                                          <p:val>
                                            <p:strVal val="#ppt_x"/>
                                          </p:val>
                                        </p:tav>
                                      </p:tavLst>
                                    </p:anim>
                                    <p:anim calcmode="lin" valueType="num">
                                      <p:cBhvr additive="base">
                                        <p:cTn id="4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7"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7B9E"/>
        </a:solidFill>
        <a:effectLst/>
      </p:bgPr>
    </p:bg>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645F6443-6356-A94C-B937-A5BB8CDE2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090" y="-1993900"/>
            <a:ext cx="4330700" cy="1790700"/>
          </a:xfrm>
          <a:prstGeom prst="rect">
            <a:avLst/>
          </a:prstGeom>
        </p:spPr>
      </p:pic>
      <p:pic>
        <p:nvPicPr>
          <p:cNvPr id="9" name="Picture 8" descr="A picture containing background pattern&#10;&#10;Description automatically generated">
            <a:extLst>
              <a:ext uri="{FF2B5EF4-FFF2-40B4-BE49-F238E27FC236}">
                <a16:creationId xmlns:a16="http://schemas.microsoft.com/office/drawing/2014/main" id="{2A3EFF9A-B95E-8C47-9E42-1CBC83FEF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2730" y="-2095500"/>
            <a:ext cx="4533900" cy="1892300"/>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005DAE99-3404-A849-903B-A4E725DACC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2287" y="-1912620"/>
            <a:ext cx="4234343" cy="1709420"/>
          </a:xfrm>
          <a:prstGeom prst="rect">
            <a:avLst/>
          </a:prstGeom>
        </p:spPr>
      </p:pic>
      <p:sp>
        <p:nvSpPr>
          <p:cNvPr id="5" name="Arc 4">
            <a:extLst>
              <a:ext uri="{FF2B5EF4-FFF2-40B4-BE49-F238E27FC236}">
                <a16:creationId xmlns:a16="http://schemas.microsoft.com/office/drawing/2014/main" id="{A2546C7D-580F-CD4C-B4ED-D8CAEFF0C686}"/>
              </a:ext>
            </a:extLst>
          </p:cNvPr>
          <p:cNvSpPr/>
          <p:nvPr/>
        </p:nvSpPr>
        <p:spPr>
          <a:xfrm rot="11315291" flipV="1">
            <a:off x="4786605" y="2440262"/>
            <a:ext cx="4174086" cy="3381796"/>
          </a:xfrm>
          <a:prstGeom prst="arc">
            <a:avLst/>
          </a:prstGeom>
          <a:ln w="25400">
            <a:solidFill>
              <a:srgbClr val="E7374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S"/>
          </a:p>
        </p:txBody>
      </p:sp>
      <p:sp>
        <p:nvSpPr>
          <p:cNvPr id="10" name="Arc 9">
            <a:extLst>
              <a:ext uri="{FF2B5EF4-FFF2-40B4-BE49-F238E27FC236}">
                <a16:creationId xmlns:a16="http://schemas.microsoft.com/office/drawing/2014/main" id="{04A3B953-CEA8-8045-82D9-7245738613DE}"/>
              </a:ext>
            </a:extLst>
          </p:cNvPr>
          <p:cNvSpPr/>
          <p:nvPr/>
        </p:nvSpPr>
        <p:spPr>
          <a:xfrm rot="10284709">
            <a:off x="4796377" y="2794764"/>
            <a:ext cx="3829946" cy="1468239"/>
          </a:xfrm>
          <a:prstGeom prst="arc">
            <a:avLst/>
          </a:prstGeom>
          <a:ln w="25400">
            <a:solidFill>
              <a:srgbClr val="215F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S"/>
          </a:p>
        </p:txBody>
      </p:sp>
      <p:grpSp>
        <p:nvGrpSpPr>
          <p:cNvPr id="97" name="Group 96">
            <a:extLst>
              <a:ext uri="{FF2B5EF4-FFF2-40B4-BE49-F238E27FC236}">
                <a16:creationId xmlns:a16="http://schemas.microsoft.com/office/drawing/2014/main" id="{21215DD4-82F6-1440-BCC2-C70818EA8F2E}"/>
              </a:ext>
            </a:extLst>
          </p:cNvPr>
          <p:cNvGrpSpPr/>
          <p:nvPr/>
        </p:nvGrpSpPr>
        <p:grpSpPr>
          <a:xfrm>
            <a:off x="4932459" y="2629410"/>
            <a:ext cx="2107061" cy="1692488"/>
            <a:chOff x="3970327" y="3208689"/>
            <a:chExt cx="2107061" cy="1692488"/>
          </a:xfrm>
        </p:grpSpPr>
        <p:sp>
          <p:nvSpPr>
            <p:cNvPr id="17" name="Oval 16">
              <a:extLst>
                <a:ext uri="{FF2B5EF4-FFF2-40B4-BE49-F238E27FC236}">
                  <a16:creationId xmlns:a16="http://schemas.microsoft.com/office/drawing/2014/main" id="{4B010429-B4CE-324B-8D1F-0A56354CB279}"/>
                </a:ext>
              </a:extLst>
            </p:cNvPr>
            <p:cNvSpPr/>
            <p:nvPr/>
          </p:nvSpPr>
          <p:spPr>
            <a:xfrm flipH="1">
              <a:off x="4290201" y="354770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18" name="Oval 17">
              <a:extLst>
                <a:ext uri="{FF2B5EF4-FFF2-40B4-BE49-F238E27FC236}">
                  <a16:creationId xmlns:a16="http://schemas.microsoft.com/office/drawing/2014/main" id="{743BC946-CE4B-4D43-BD64-F8B7E52D4A69}"/>
                </a:ext>
              </a:extLst>
            </p:cNvPr>
            <p:cNvSpPr/>
            <p:nvPr/>
          </p:nvSpPr>
          <p:spPr>
            <a:xfrm flipH="1">
              <a:off x="4163531" y="403475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19" name="Oval 18">
              <a:extLst>
                <a:ext uri="{FF2B5EF4-FFF2-40B4-BE49-F238E27FC236}">
                  <a16:creationId xmlns:a16="http://schemas.microsoft.com/office/drawing/2014/main" id="{79BF015B-F8D7-0E42-BEE3-6E225DF68D20}"/>
                </a:ext>
              </a:extLst>
            </p:cNvPr>
            <p:cNvSpPr/>
            <p:nvPr/>
          </p:nvSpPr>
          <p:spPr>
            <a:xfrm flipH="1">
              <a:off x="4615106" y="4099375"/>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0" name="Oval 19">
              <a:extLst>
                <a:ext uri="{FF2B5EF4-FFF2-40B4-BE49-F238E27FC236}">
                  <a16:creationId xmlns:a16="http://schemas.microsoft.com/office/drawing/2014/main" id="{3E59E7BA-3174-F041-9F8A-7B335E1732B3}"/>
                </a:ext>
              </a:extLst>
            </p:cNvPr>
            <p:cNvSpPr/>
            <p:nvPr/>
          </p:nvSpPr>
          <p:spPr>
            <a:xfrm flipH="1">
              <a:off x="4920373" y="3612333"/>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1" name="Oval 20">
              <a:extLst>
                <a:ext uri="{FF2B5EF4-FFF2-40B4-BE49-F238E27FC236}">
                  <a16:creationId xmlns:a16="http://schemas.microsoft.com/office/drawing/2014/main" id="{3F6A641F-F871-8542-BA5E-346F6103B204}"/>
                </a:ext>
              </a:extLst>
            </p:cNvPr>
            <p:cNvSpPr/>
            <p:nvPr/>
          </p:nvSpPr>
          <p:spPr>
            <a:xfrm flipH="1">
              <a:off x="4123365" y="4467127"/>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3" name="Oval 22">
              <a:extLst>
                <a:ext uri="{FF2B5EF4-FFF2-40B4-BE49-F238E27FC236}">
                  <a16:creationId xmlns:a16="http://schemas.microsoft.com/office/drawing/2014/main" id="{8646EEAB-B177-A642-BD57-EF266DF39E27}"/>
                </a:ext>
              </a:extLst>
            </p:cNvPr>
            <p:cNvSpPr/>
            <p:nvPr/>
          </p:nvSpPr>
          <p:spPr>
            <a:xfrm flipH="1">
              <a:off x="4682675" y="4684152"/>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4" name="Oval 23">
              <a:extLst>
                <a:ext uri="{FF2B5EF4-FFF2-40B4-BE49-F238E27FC236}">
                  <a16:creationId xmlns:a16="http://schemas.microsoft.com/office/drawing/2014/main" id="{68A10DB3-9C12-DE4E-9869-1774D7921923}"/>
                </a:ext>
              </a:extLst>
            </p:cNvPr>
            <p:cNvSpPr/>
            <p:nvPr/>
          </p:nvSpPr>
          <p:spPr>
            <a:xfrm flipH="1">
              <a:off x="5173642" y="434565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5" name="Oval 24">
              <a:extLst>
                <a:ext uri="{FF2B5EF4-FFF2-40B4-BE49-F238E27FC236}">
                  <a16:creationId xmlns:a16="http://schemas.microsoft.com/office/drawing/2014/main" id="{BCC0CE89-FCBA-A349-A8F7-58DA1F98A28D}"/>
                </a:ext>
              </a:extLst>
            </p:cNvPr>
            <p:cNvSpPr/>
            <p:nvPr/>
          </p:nvSpPr>
          <p:spPr>
            <a:xfrm flipH="1">
              <a:off x="5353809" y="4645814"/>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6" name="Oval 25">
              <a:extLst>
                <a:ext uri="{FF2B5EF4-FFF2-40B4-BE49-F238E27FC236}">
                  <a16:creationId xmlns:a16="http://schemas.microsoft.com/office/drawing/2014/main" id="{5C6A317D-0A8E-E643-870F-7D559BDF3E22}"/>
                </a:ext>
              </a:extLst>
            </p:cNvPr>
            <p:cNvSpPr/>
            <p:nvPr/>
          </p:nvSpPr>
          <p:spPr>
            <a:xfrm flipH="1">
              <a:off x="4615106" y="437295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7" name="Oval 26">
              <a:extLst>
                <a:ext uri="{FF2B5EF4-FFF2-40B4-BE49-F238E27FC236}">
                  <a16:creationId xmlns:a16="http://schemas.microsoft.com/office/drawing/2014/main" id="{44DF146A-D5DC-8440-AF99-3EF651A77E8E}"/>
                </a:ext>
              </a:extLst>
            </p:cNvPr>
            <p:cNvSpPr/>
            <p:nvPr/>
          </p:nvSpPr>
          <p:spPr>
            <a:xfrm flipH="1">
              <a:off x="4001357" y="4188246"/>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8" name="Oval 27">
              <a:extLst>
                <a:ext uri="{FF2B5EF4-FFF2-40B4-BE49-F238E27FC236}">
                  <a16:creationId xmlns:a16="http://schemas.microsoft.com/office/drawing/2014/main" id="{D922368F-9661-EE4A-BFF3-D6A145187D5E}"/>
                </a:ext>
              </a:extLst>
            </p:cNvPr>
            <p:cNvSpPr/>
            <p:nvPr/>
          </p:nvSpPr>
          <p:spPr>
            <a:xfrm flipH="1">
              <a:off x="4456578" y="3794381"/>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29" name="Oval 28">
              <a:extLst>
                <a:ext uri="{FF2B5EF4-FFF2-40B4-BE49-F238E27FC236}">
                  <a16:creationId xmlns:a16="http://schemas.microsoft.com/office/drawing/2014/main" id="{86D185FE-0E6A-2742-AECB-D5C7B5124341}"/>
                </a:ext>
              </a:extLst>
            </p:cNvPr>
            <p:cNvSpPr/>
            <p:nvPr/>
          </p:nvSpPr>
          <p:spPr>
            <a:xfrm flipH="1">
              <a:off x="4177138" y="379332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0" name="Oval 29">
              <a:extLst>
                <a:ext uri="{FF2B5EF4-FFF2-40B4-BE49-F238E27FC236}">
                  <a16:creationId xmlns:a16="http://schemas.microsoft.com/office/drawing/2014/main" id="{C280DA2A-D440-1E48-9BB7-F289760C2733}"/>
                </a:ext>
              </a:extLst>
            </p:cNvPr>
            <p:cNvSpPr/>
            <p:nvPr/>
          </p:nvSpPr>
          <p:spPr>
            <a:xfrm flipH="1">
              <a:off x="4611044" y="3423662"/>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1" name="Oval 30">
              <a:extLst>
                <a:ext uri="{FF2B5EF4-FFF2-40B4-BE49-F238E27FC236}">
                  <a16:creationId xmlns:a16="http://schemas.microsoft.com/office/drawing/2014/main" id="{3F51D3C7-DA5F-6441-A35E-30F779ECF73F}"/>
                </a:ext>
              </a:extLst>
            </p:cNvPr>
            <p:cNvSpPr/>
            <p:nvPr/>
          </p:nvSpPr>
          <p:spPr>
            <a:xfrm flipH="1">
              <a:off x="5109537" y="3254674"/>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3" name="Oval 32">
              <a:extLst>
                <a:ext uri="{FF2B5EF4-FFF2-40B4-BE49-F238E27FC236}">
                  <a16:creationId xmlns:a16="http://schemas.microsoft.com/office/drawing/2014/main" id="{975F9EE1-7AA8-2B4D-AF60-68E19A930BA8}"/>
                </a:ext>
              </a:extLst>
            </p:cNvPr>
            <p:cNvSpPr/>
            <p:nvPr/>
          </p:nvSpPr>
          <p:spPr>
            <a:xfrm flipH="1">
              <a:off x="4992004" y="3968981"/>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4" name="Oval 33">
              <a:extLst>
                <a:ext uri="{FF2B5EF4-FFF2-40B4-BE49-F238E27FC236}">
                  <a16:creationId xmlns:a16="http://schemas.microsoft.com/office/drawing/2014/main" id="{ADA7FE4F-81C1-CC4B-8107-84E793F193F1}"/>
                </a:ext>
              </a:extLst>
            </p:cNvPr>
            <p:cNvSpPr/>
            <p:nvPr/>
          </p:nvSpPr>
          <p:spPr>
            <a:xfrm flipH="1">
              <a:off x="5610350" y="334614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5" name="Oval 34">
              <a:extLst>
                <a:ext uri="{FF2B5EF4-FFF2-40B4-BE49-F238E27FC236}">
                  <a16:creationId xmlns:a16="http://schemas.microsoft.com/office/drawing/2014/main" id="{82930D7E-3FF9-744E-AB87-0D338EE7D68D}"/>
                </a:ext>
              </a:extLst>
            </p:cNvPr>
            <p:cNvSpPr/>
            <p:nvPr/>
          </p:nvSpPr>
          <p:spPr>
            <a:xfrm flipH="1">
              <a:off x="5393056" y="3773265"/>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6" name="Oval 35">
              <a:extLst>
                <a:ext uri="{FF2B5EF4-FFF2-40B4-BE49-F238E27FC236}">
                  <a16:creationId xmlns:a16="http://schemas.microsoft.com/office/drawing/2014/main" id="{76B8D38F-11AD-8F44-8BD3-EC968E55317F}"/>
                </a:ext>
              </a:extLst>
            </p:cNvPr>
            <p:cNvSpPr/>
            <p:nvPr/>
          </p:nvSpPr>
          <p:spPr>
            <a:xfrm flipH="1">
              <a:off x="4442601" y="370010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7" name="Oval 36">
              <a:extLst>
                <a:ext uri="{FF2B5EF4-FFF2-40B4-BE49-F238E27FC236}">
                  <a16:creationId xmlns:a16="http://schemas.microsoft.com/office/drawing/2014/main" id="{BAFD5ECD-D3A7-3340-989F-D64C56400DC1}"/>
                </a:ext>
              </a:extLst>
            </p:cNvPr>
            <p:cNvSpPr/>
            <p:nvPr/>
          </p:nvSpPr>
          <p:spPr>
            <a:xfrm flipH="1">
              <a:off x="4315931" y="418715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8" name="Oval 37">
              <a:extLst>
                <a:ext uri="{FF2B5EF4-FFF2-40B4-BE49-F238E27FC236}">
                  <a16:creationId xmlns:a16="http://schemas.microsoft.com/office/drawing/2014/main" id="{DF7F3CEA-D012-474E-B577-70A894B43A1C}"/>
                </a:ext>
              </a:extLst>
            </p:cNvPr>
            <p:cNvSpPr/>
            <p:nvPr/>
          </p:nvSpPr>
          <p:spPr>
            <a:xfrm flipH="1">
              <a:off x="4767506" y="4251775"/>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39" name="Oval 38">
              <a:extLst>
                <a:ext uri="{FF2B5EF4-FFF2-40B4-BE49-F238E27FC236}">
                  <a16:creationId xmlns:a16="http://schemas.microsoft.com/office/drawing/2014/main" id="{01798E0A-A851-FD4B-BF4C-F9AB0BAF8C47}"/>
                </a:ext>
              </a:extLst>
            </p:cNvPr>
            <p:cNvSpPr/>
            <p:nvPr/>
          </p:nvSpPr>
          <p:spPr>
            <a:xfrm flipH="1">
              <a:off x="5072773" y="3764733"/>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0" name="Oval 39">
              <a:extLst>
                <a:ext uri="{FF2B5EF4-FFF2-40B4-BE49-F238E27FC236}">
                  <a16:creationId xmlns:a16="http://schemas.microsoft.com/office/drawing/2014/main" id="{6DCE8625-A3BA-7746-BC56-FD79D1359DDD}"/>
                </a:ext>
              </a:extLst>
            </p:cNvPr>
            <p:cNvSpPr/>
            <p:nvPr/>
          </p:nvSpPr>
          <p:spPr>
            <a:xfrm flipH="1">
              <a:off x="4280115" y="4613501"/>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1" name="Oval 40">
              <a:extLst>
                <a:ext uri="{FF2B5EF4-FFF2-40B4-BE49-F238E27FC236}">
                  <a16:creationId xmlns:a16="http://schemas.microsoft.com/office/drawing/2014/main" id="{73F7CEF0-7DD4-514D-BAD8-E78251B12D4D}"/>
                </a:ext>
              </a:extLst>
            </p:cNvPr>
            <p:cNvSpPr/>
            <p:nvPr/>
          </p:nvSpPr>
          <p:spPr>
            <a:xfrm flipH="1">
              <a:off x="4428165" y="4771927"/>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2" name="Oval 41">
              <a:extLst>
                <a:ext uri="{FF2B5EF4-FFF2-40B4-BE49-F238E27FC236}">
                  <a16:creationId xmlns:a16="http://schemas.microsoft.com/office/drawing/2014/main" id="{259E7529-7433-774C-8B49-27624E332076}"/>
                </a:ext>
              </a:extLst>
            </p:cNvPr>
            <p:cNvSpPr/>
            <p:nvPr/>
          </p:nvSpPr>
          <p:spPr>
            <a:xfrm flipH="1">
              <a:off x="4835075" y="4836552"/>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3" name="Oval 42">
              <a:extLst>
                <a:ext uri="{FF2B5EF4-FFF2-40B4-BE49-F238E27FC236}">
                  <a16:creationId xmlns:a16="http://schemas.microsoft.com/office/drawing/2014/main" id="{BD1C65A7-465F-D94B-9F72-4AA06E2D5DC7}"/>
                </a:ext>
              </a:extLst>
            </p:cNvPr>
            <p:cNvSpPr/>
            <p:nvPr/>
          </p:nvSpPr>
          <p:spPr>
            <a:xfrm flipH="1">
              <a:off x="5326042" y="449805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4" name="Oval 43">
              <a:extLst>
                <a:ext uri="{FF2B5EF4-FFF2-40B4-BE49-F238E27FC236}">
                  <a16:creationId xmlns:a16="http://schemas.microsoft.com/office/drawing/2014/main" id="{1686BE57-7F9F-0E4D-BE81-AD8095DD63AF}"/>
                </a:ext>
              </a:extLst>
            </p:cNvPr>
            <p:cNvSpPr/>
            <p:nvPr/>
          </p:nvSpPr>
          <p:spPr>
            <a:xfrm flipH="1">
              <a:off x="5506209" y="4798214"/>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5" name="Oval 44">
              <a:extLst>
                <a:ext uri="{FF2B5EF4-FFF2-40B4-BE49-F238E27FC236}">
                  <a16:creationId xmlns:a16="http://schemas.microsoft.com/office/drawing/2014/main" id="{E27F5A19-C201-5C46-BECF-46A16729251C}"/>
                </a:ext>
              </a:extLst>
            </p:cNvPr>
            <p:cNvSpPr/>
            <p:nvPr/>
          </p:nvSpPr>
          <p:spPr>
            <a:xfrm flipH="1">
              <a:off x="4787344" y="452152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6" name="Oval 45">
              <a:extLst>
                <a:ext uri="{FF2B5EF4-FFF2-40B4-BE49-F238E27FC236}">
                  <a16:creationId xmlns:a16="http://schemas.microsoft.com/office/drawing/2014/main" id="{49DCDC73-2BC5-C24C-A994-EBB33FBBED1F}"/>
                </a:ext>
              </a:extLst>
            </p:cNvPr>
            <p:cNvSpPr/>
            <p:nvPr/>
          </p:nvSpPr>
          <p:spPr>
            <a:xfrm flipH="1">
              <a:off x="4153757" y="4340646"/>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7" name="Oval 46">
              <a:extLst>
                <a:ext uri="{FF2B5EF4-FFF2-40B4-BE49-F238E27FC236}">
                  <a16:creationId xmlns:a16="http://schemas.microsoft.com/office/drawing/2014/main" id="{6BC5417B-608E-E64F-B3F4-981E9650366A}"/>
                </a:ext>
              </a:extLst>
            </p:cNvPr>
            <p:cNvSpPr/>
            <p:nvPr/>
          </p:nvSpPr>
          <p:spPr>
            <a:xfrm flipH="1">
              <a:off x="4671172" y="3942396"/>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48" name="Oval 47">
              <a:extLst>
                <a:ext uri="{FF2B5EF4-FFF2-40B4-BE49-F238E27FC236}">
                  <a16:creationId xmlns:a16="http://schemas.microsoft.com/office/drawing/2014/main" id="{1331B621-F363-A042-99B5-97A1B8AE03F5}"/>
                </a:ext>
              </a:extLst>
            </p:cNvPr>
            <p:cNvSpPr/>
            <p:nvPr/>
          </p:nvSpPr>
          <p:spPr>
            <a:xfrm flipH="1">
              <a:off x="4329538" y="394572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50" name="Oval 49">
              <a:extLst>
                <a:ext uri="{FF2B5EF4-FFF2-40B4-BE49-F238E27FC236}">
                  <a16:creationId xmlns:a16="http://schemas.microsoft.com/office/drawing/2014/main" id="{2C2F1D25-8C34-2E40-9401-9090DF28FF97}"/>
                </a:ext>
              </a:extLst>
            </p:cNvPr>
            <p:cNvSpPr/>
            <p:nvPr/>
          </p:nvSpPr>
          <p:spPr>
            <a:xfrm flipH="1">
              <a:off x="5261937" y="3407074"/>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51" name="Oval 50">
              <a:extLst>
                <a:ext uri="{FF2B5EF4-FFF2-40B4-BE49-F238E27FC236}">
                  <a16:creationId xmlns:a16="http://schemas.microsoft.com/office/drawing/2014/main" id="{11895C4B-ABC0-3D41-B24B-5A8CC9AC99B6}"/>
                </a:ext>
              </a:extLst>
            </p:cNvPr>
            <p:cNvSpPr/>
            <p:nvPr/>
          </p:nvSpPr>
          <p:spPr>
            <a:xfrm flipH="1">
              <a:off x="4915844" y="3728462"/>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52" name="Oval 51">
              <a:extLst>
                <a:ext uri="{FF2B5EF4-FFF2-40B4-BE49-F238E27FC236}">
                  <a16:creationId xmlns:a16="http://schemas.microsoft.com/office/drawing/2014/main" id="{5AA2CDC2-4E2A-F244-8B9B-717C3538F895}"/>
                </a:ext>
              </a:extLst>
            </p:cNvPr>
            <p:cNvSpPr/>
            <p:nvPr/>
          </p:nvSpPr>
          <p:spPr>
            <a:xfrm flipH="1">
              <a:off x="5144404" y="4121381"/>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53" name="Oval 52">
              <a:extLst>
                <a:ext uri="{FF2B5EF4-FFF2-40B4-BE49-F238E27FC236}">
                  <a16:creationId xmlns:a16="http://schemas.microsoft.com/office/drawing/2014/main" id="{CC0AD6BA-C6F7-FF48-AE9E-2B45E39C0D76}"/>
                </a:ext>
              </a:extLst>
            </p:cNvPr>
            <p:cNvSpPr/>
            <p:nvPr/>
          </p:nvSpPr>
          <p:spPr>
            <a:xfrm flipH="1">
              <a:off x="5762750" y="349854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54" name="Oval 53">
              <a:extLst>
                <a:ext uri="{FF2B5EF4-FFF2-40B4-BE49-F238E27FC236}">
                  <a16:creationId xmlns:a16="http://schemas.microsoft.com/office/drawing/2014/main" id="{A4239854-C9E8-A747-931F-1EF996BC262F}"/>
                </a:ext>
              </a:extLst>
            </p:cNvPr>
            <p:cNvSpPr/>
            <p:nvPr/>
          </p:nvSpPr>
          <p:spPr>
            <a:xfrm flipH="1">
              <a:off x="5545456" y="3925665"/>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74" name="Oval 73">
              <a:extLst>
                <a:ext uri="{FF2B5EF4-FFF2-40B4-BE49-F238E27FC236}">
                  <a16:creationId xmlns:a16="http://schemas.microsoft.com/office/drawing/2014/main" id="{B3C69838-E3A8-564F-BAFC-B5ACD9C393C2}"/>
                </a:ext>
              </a:extLst>
            </p:cNvPr>
            <p:cNvSpPr/>
            <p:nvPr/>
          </p:nvSpPr>
          <p:spPr>
            <a:xfrm flipH="1">
              <a:off x="4685608" y="3501723"/>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75" name="Oval 74">
              <a:extLst>
                <a:ext uri="{FF2B5EF4-FFF2-40B4-BE49-F238E27FC236}">
                  <a16:creationId xmlns:a16="http://schemas.microsoft.com/office/drawing/2014/main" id="{54B1BD8F-31A5-6C42-A955-51D83BD5888E}"/>
                </a:ext>
              </a:extLst>
            </p:cNvPr>
            <p:cNvSpPr/>
            <p:nvPr/>
          </p:nvSpPr>
          <p:spPr>
            <a:xfrm flipH="1">
              <a:off x="4558938" y="3988765"/>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76" name="Oval 75">
              <a:extLst>
                <a:ext uri="{FF2B5EF4-FFF2-40B4-BE49-F238E27FC236}">
                  <a16:creationId xmlns:a16="http://schemas.microsoft.com/office/drawing/2014/main" id="{E5E4B4ED-8B76-CE43-8F80-E3036E268606}"/>
                </a:ext>
              </a:extLst>
            </p:cNvPr>
            <p:cNvSpPr/>
            <p:nvPr/>
          </p:nvSpPr>
          <p:spPr>
            <a:xfrm flipH="1">
              <a:off x="5010513" y="405339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77" name="Oval 76">
              <a:extLst>
                <a:ext uri="{FF2B5EF4-FFF2-40B4-BE49-F238E27FC236}">
                  <a16:creationId xmlns:a16="http://schemas.microsoft.com/office/drawing/2014/main" id="{8FF7631B-D118-A44C-9516-87CD6A657318}"/>
                </a:ext>
              </a:extLst>
            </p:cNvPr>
            <p:cNvSpPr/>
            <p:nvPr/>
          </p:nvSpPr>
          <p:spPr>
            <a:xfrm flipH="1">
              <a:off x="5315780" y="356634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78" name="Oval 77">
              <a:extLst>
                <a:ext uri="{FF2B5EF4-FFF2-40B4-BE49-F238E27FC236}">
                  <a16:creationId xmlns:a16="http://schemas.microsoft.com/office/drawing/2014/main" id="{B6695E04-35BA-D24A-B227-7F73D992427B}"/>
                </a:ext>
              </a:extLst>
            </p:cNvPr>
            <p:cNvSpPr/>
            <p:nvPr/>
          </p:nvSpPr>
          <p:spPr>
            <a:xfrm flipH="1">
              <a:off x="4518772" y="4421142"/>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79" name="Oval 78">
              <a:extLst>
                <a:ext uri="{FF2B5EF4-FFF2-40B4-BE49-F238E27FC236}">
                  <a16:creationId xmlns:a16="http://schemas.microsoft.com/office/drawing/2014/main" id="{860FB1B0-DF01-8242-8DB8-4D3C827F2887}"/>
                </a:ext>
              </a:extLst>
            </p:cNvPr>
            <p:cNvSpPr/>
            <p:nvPr/>
          </p:nvSpPr>
          <p:spPr>
            <a:xfrm flipH="1">
              <a:off x="4671172" y="4573542"/>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0" name="Oval 79">
              <a:extLst>
                <a:ext uri="{FF2B5EF4-FFF2-40B4-BE49-F238E27FC236}">
                  <a16:creationId xmlns:a16="http://schemas.microsoft.com/office/drawing/2014/main" id="{F2F5CAE0-BBD0-AF49-BA6A-55CEB336E953}"/>
                </a:ext>
              </a:extLst>
            </p:cNvPr>
            <p:cNvSpPr/>
            <p:nvPr/>
          </p:nvSpPr>
          <p:spPr>
            <a:xfrm flipH="1">
              <a:off x="5078082" y="4638167"/>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1" name="Oval 80">
              <a:extLst>
                <a:ext uri="{FF2B5EF4-FFF2-40B4-BE49-F238E27FC236}">
                  <a16:creationId xmlns:a16="http://schemas.microsoft.com/office/drawing/2014/main" id="{B3C067DC-5384-8749-9849-0E36AFDD1DB6}"/>
                </a:ext>
              </a:extLst>
            </p:cNvPr>
            <p:cNvSpPr/>
            <p:nvPr/>
          </p:nvSpPr>
          <p:spPr>
            <a:xfrm flipH="1">
              <a:off x="5569049" y="4299665"/>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2" name="Oval 81">
              <a:extLst>
                <a:ext uri="{FF2B5EF4-FFF2-40B4-BE49-F238E27FC236}">
                  <a16:creationId xmlns:a16="http://schemas.microsoft.com/office/drawing/2014/main" id="{A5426742-E632-5643-BD2D-DD161EA0AF7A}"/>
                </a:ext>
              </a:extLst>
            </p:cNvPr>
            <p:cNvSpPr/>
            <p:nvPr/>
          </p:nvSpPr>
          <p:spPr>
            <a:xfrm flipH="1">
              <a:off x="5749216" y="4599829"/>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3" name="Oval 82">
              <a:extLst>
                <a:ext uri="{FF2B5EF4-FFF2-40B4-BE49-F238E27FC236}">
                  <a16:creationId xmlns:a16="http://schemas.microsoft.com/office/drawing/2014/main" id="{2B13E330-72D0-984C-94FF-7B8C419EEF7B}"/>
                </a:ext>
              </a:extLst>
            </p:cNvPr>
            <p:cNvSpPr/>
            <p:nvPr/>
          </p:nvSpPr>
          <p:spPr>
            <a:xfrm flipH="1">
              <a:off x="4974697" y="4331977"/>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4" name="Oval 83">
              <a:extLst>
                <a:ext uri="{FF2B5EF4-FFF2-40B4-BE49-F238E27FC236}">
                  <a16:creationId xmlns:a16="http://schemas.microsoft.com/office/drawing/2014/main" id="{77AB362F-971B-0E48-A075-BD05598122C0}"/>
                </a:ext>
              </a:extLst>
            </p:cNvPr>
            <p:cNvSpPr/>
            <p:nvPr/>
          </p:nvSpPr>
          <p:spPr>
            <a:xfrm flipH="1">
              <a:off x="4396764" y="4142261"/>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5" name="Oval 84">
              <a:extLst>
                <a:ext uri="{FF2B5EF4-FFF2-40B4-BE49-F238E27FC236}">
                  <a16:creationId xmlns:a16="http://schemas.microsoft.com/office/drawing/2014/main" id="{A41A7864-39CF-FF40-9695-9850FC85D8FC}"/>
                </a:ext>
              </a:extLst>
            </p:cNvPr>
            <p:cNvSpPr/>
            <p:nvPr/>
          </p:nvSpPr>
          <p:spPr>
            <a:xfrm flipH="1">
              <a:off x="4851985" y="3748396"/>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6" name="Oval 85">
              <a:extLst>
                <a:ext uri="{FF2B5EF4-FFF2-40B4-BE49-F238E27FC236}">
                  <a16:creationId xmlns:a16="http://schemas.microsoft.com/office/drawing/2014/main" id="{86802DBF-8D55-4E45-8D7A-3D8C35C263E8}"/>
                </a:ext>
              </a:extLst>
            </p:cNvPr>
            <p:cNvSpPr/>
            <p:nvPr/>
          </p:nvSpPr>
          <p:spPr>
            <a:xfrm flipH="1">
              <a:off x="4572545" y="3747335"/>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7" name="Oval 86">
              <a:extLst>
                <a:ext uri="{FF2B5EF4-FFF2-40B4-BE49-F238E27FC236}">
                  <a16:creationId xmlns:a16="http://schemas.microsoft.com/office/drawing/2014/main" id="{681FD81E-B0F9-3A45-8156-A72D3787F23B}"/>
                </a:ext>
              </a:extLst>
            </p:cNvPr>
            <p:cNvSpPr/>
            <p:nvPr/>
          </p:nvSpPr>
          <p:spPr>
            <a:xfrm flipH="1">
              <a:off x="5006451" y="3377677"/>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8" name="Oval 87">
              <a:extLst>
                <a:ext uri="{FF2B5EF4-FFF2-40B4-BE49-F238E27FC236}">
                  <a16:creationId xmlns:a16="http://schemas.microsoft.com/office/drawing/2014/main" id="{70A0FC92-1003-024C-AEBB-DEDC884204A7}"/>
                </a:ext>
              </a:extLst>
            </p:cNvPr>
            <p:cNvSpPr/>
            <p:nvPr/>
          </p:nvSpPr>
          <p:spPr>
            <a:xfrm flipH="1">
              <a:off x="5504944" y="3208689"/>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89" name="Oval 88">
              <a:extLst>
                <a:ext uri="{FF2B5EF4-FFF2-40B4-BE49-F238E27FC236}">
                  <a16:creationId xmlns:a16="http://schemas.microsoft.com/office/drawing/2014/main" id="{3CAD8569-14AA-F146-850B-CA065286BDD9}"/>
                </a:ext>
              </a:extLst>
            </p:cNvPr>
            <p:cNvSpPr/>
            <p:nvPr/>
          </p:nvSpPr>
          <p:spPr>
            <a:xfrm flipH="1">
              <a:off x="5158851" y="3530077"/>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90" name="Oval 89">
              <a:extLst>
                <a:ext uri="{FF2B5EF4-FFF2-40B4-BE49-F238E27FC236}">
                  <a16:creationId xmlns:a16="http://schemas.microsoft.com/office/drawing/2014/main" id="{7D642ABE-FEF0-CD4B-B0F8-5D9764CE93A6}"/>
                </a:ext>
              </a:extLst>
            </p:cNvPr>
            <p:cNvSpPr/>
            <p:nvPr/>
          </p:nvSpPr>
          <p:spPr>
            <a:xfrm flipH="1">
              <a:off x="5387411" y="3922996"/>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91" name="Oval 90">
              <a:extLst>
                <a:ext uri="{FF2B5EF4-FFF2-40B4-BE49-F238E27FC236}">
                  <a16:creationId xmlns:a16="http://schemas.microsoft.com/office/drawing/2014/main" id="{35395C89-E728-3446-ABED-C11529621450}"/>
                </a:ext>
              </a:extLst>
            </p:cNvPr>
            <p:cNvSpPr/>
            <p:nvPr/>
          </p:nvSpPr>
          <p:spPr>
            <a:xfrm flipH="1">
              <a:off x="6005757" y="3300163"/>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92" name="Oval 91">
              <a:extLst>
                <a:ext uri="{FF2B5EF4-FFF2-40B4-BE49-F238E27FC236}">
                  <a16:creationId xmlns:a16="http://schemas.microsoft.com/office/drawing/2014/main" id="{F42EDF0D-351A-784A-9FBA-CFF585916A9B}"/>
                </a:ext>
              </a:extLst>
            </p:cNvPr>
            <p:cNvSpPr/>
            <p:nvPr/>
          </p:nvSpPr>
          <p:spPr>
            <a:xfrm flipH="1">
              <a:off x="5788463" y="3727280"/>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93" name="Oval 92">
              <a:extLst>
                <a:ext uri="{FF2B5EF4-FFF2-40B4-BE49-F238E27FC236}">
                  <a16:creationId xmlns:a16="http://schemas.microsoft.com/office/drawing/2014/main" id="{8EB0F988-9983-3044-B8F3-A2C6CCAACE90}"/>
                </a:ext>
              </a:extLst>
            </p:cNvPr>
            <p:cNvSpPr/>
            <p:nvPr/>
          </p:nvSpPr>
          <p:spPr>
            <a:xfrm flipH="1">
              <a:off x="4441747" y="3400888"/>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94" name="Oval 93">
              <a:extLst>
                <a:ext uri="{FF2B5EF4-FFF2-40B4-BE49-F238E27FC236}">
                  <a16:creationId xmlns:a16="http://schemas.microsoft.com/office/drawing/2014/main" id="{D3B79F18-8F12-C44C-AFD4-995892D01C46}"/>
                </a:ext>
              </a:extLst>
            </p:cNvPr>
            <p:cNvSpPr/>
            <p:nvPr/>
          </p:nvSpPr>
          <p:spPr>
            <a:xfrm flipH="1">
              <a:off x="3970327" y="3956452"/>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95" name="Oval 94">
              <a:extLst>
                <a:ext uri="{FF2B5EF4-FFF2-40B4-BE49-F238E27FC236}">
                  <a16:creationId xmlns:a16="http://schemas.microsoft.com/office/drawing/2014/main" id="{CD746C1F-4CE9-5843-83D2-6205A3D7C0B6}"/>
                </a:ext>
              </a:extLst>
            </p:cNvPr>
            <p:cNvSpPr/>
            <p:nvPr/>
          </p:nvSpPr>
          <p:spPr>
            <a:xfrm flipH="1">
              <a:off x="4112665" y="3728461"/>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sp>
          <p:nvSpPr>
            <p:cNvPr id="96" name="Oval 95">
              <a:extLst>
                <a:ext uri="{FF2B5EF4-FFF2-40B4-BE49-F238E27FC236}">
                  <a16:creationId xmlns:a16="http://schemas.microsoft.com/office/drawing/2014/main" id="{CBA60D9F-8025-194E-B441-FB69254AF88B}"/>
                </a:ext>
              </a:extLst>
            </p:cNvPr>
            <p:cNvSpPr/>
            <p:nvPr/>
          </p:nvSpPr>
          <p:spPr>
            <a:xfrm flipH="1">
              <a:off x="4686461" y="3273314"/>
              <a:ext cx="71631" cy="64625"/>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grpSp>
      <p:sp>
        <p:nvSpPr>
          <p:cNvPr id="99" name="Oval 98">
            <a:extLst>
              <a:ext uri="{FF2B5EF4-FFF2-40B4-BE49-F238E27FC236}">
                <a16:creationId xmlns:a16="http://schemas.microsoft.com/office/drawing/2014/main" id="{5ACF0A15-4670-FC44-90DE-5F01828AE6D8}"/>
              </a:ext>
            </a:extLst>
          </p:cNvPr>
          <p:cNvSpPr/>
          <p:nvPr/>
        </p:nvSpPr>
        <p:spPr>
          <a:xfrm>
            <a:off x="590322" y="447611"/>
            <a:ext cx="2582367" cy="2436941"/>
          </a:xfrm>
          <a:prstGeom prst="ellipse">
            <a:avLst/>
          </a:prstGeom>
          <a:solidFill>
            <a:srgbClr val="E7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S"/>
              <a:t>Efficient frontier? Why is is important?</a:t>
            </a:r>
          </a:p>
        </p:txBody>
      </p:sp>
      <p:cxnSp>
        <p:nvCxnSpPr>
          <p:cNvPr id="117" name="Elbow Connector 116">
            <a:extLst>
              <a:ext uri="{FF2B5EF4-FFF2-40B4-BE49-F238E27FC236}">
                <a16:creationId xmlns:a16="http://schemas.microsoft.com/office/drawing/2014/main" id="{1F6ACD95-1926-4A4D-9836-0209B38217F4}"/>
              </a:ext>
            </a:extLst>
          </p:cNvPr>
          <p:cNvCxnSpPr>
            <a:cxnSpLocks/>
          </p:cNvCxnSpPr>
          <p:nvPr/>
        </p:nvCxnSpPr>
        <p:spPr>
          <a:xfrm rot="5400000">
            <a:off x="5606186" y="2164875"/>
            <a:ext cx="607825" cy="321244"/>
          </a:xfrm>
          <a:prstGeom prst="bentConnector3">
            <a:avLst/>
          </a:prstGeom>
          <a:ln>
            <a:solidFill>
              <a:srgbClr val="E73746"/>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EFF9E288-70B9-6C46-9D87-937812C090D3}"/>
              </a:ext>
            </a:extLst>
          </p:cNvPr>
          <p:cNvSpPr txBox="1"/>
          <p:nvPr/>
        </p:nvSpPr>
        <p:spPr>
          <a:xfrm>
            <a:off x="5479391" y="1448756"/>
            <a:ext cx="1203960" cy="646331"/>
          </a:xfrm>
          <a:prstGeom prst="rect">
            <a:avLst/>
          </a:prstGeom>
          <a:noFill/>
        </p:spPr>
        <p:txBody>
          <a:bodyPr wrap="square" rtlCol="0">
            <a:spAutoFit/>
          </a:bodyPr>
          <a:lstStyle/>
          <a:p>
            <a:pPr algn="ctr"/>
            <a:r>
              <a:rPr lang="en-IS">
                <a:solidFill>
                  <a:srgbClr val="E73746"/>
                </a:solidFill>
              </a:rPr>
              <a:t>Efficient frontier</a:t>
            </a:r>
          </a:p>
        </p:txBody>
      </p:sp>
      <p:grpSp>
        <p:nvGrpSpPr>
          <p:cNvPr id="121" name="Group 120">
            <a:extLst>
              <a:ext uri="{FF2B5EF4-FFF2-40B4-BE49-F238E27FC236}">
                <a16:creationId xmlns:a16="http://schemas.microsoft.com/office/drawing/2014/main" id="{A6D8C457-F916-3849-BE69-4A1860CF225E}"/>
              </a:ext>
            </a:extLst>
          </p:cNvPr>
          <p:cNvGrpSpPr/>
          <p:nvPr/>
        </p:nvGrpSpPr>
        <p:grpSpPr>
          <a:xfrm>
            <a:off x="3864897" y="2021585"/>
            <a:ext cx="4826503" cy="3157831"/>
            <a:chOff x="2902765" y="2600864"/>
            <a:chExt cx="4826503" cy="3157831"/>
          </a:xfrm>
        </p:grpSpPr>
        <p:cxnSp>
          <p:nvCxnSpPr>
            <p:cNvPr id="7" name="Straight Arrow Connector 6">
              <a:extLst>
                <a:ext uri="{FF2B5EF4-FFF2-40B4-BE49-F238E27FC236}">
                  <a16:creationId xmlns:a16="http://schemas.microsoft.com/office/drawing/2014/main" id="{50626518-8B6A-1449-9DA3-EEF3C41C6DED}"/>
                </a:ext>
              </a:extLst>
            </p:cNvPr>
            <p:cNvCxnSpPr>
              <a:cxnSpLocks/>
            </p:cNvCxnSpPr>
            <p:nvPr/>
          </p:nvCxnSpPr>
          <p:spPr>
            <a:xfrm flipV="1">
              <a:off x="3260090" y="2600864"/>
              <a:ext cx="0" cy="2806422"/>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78410C-833C-A942-9239-C476FF0FA518}"/>
                </a:ext>
              </a:extLst>
            </p:cNvPr>
            <p:cNvCxnSpPr>
              <a:cxnSpLocks/>
            </p:cNvCxnSpPr>
            <p:nvPr/>
          </p:nvCxnSpPr>
          <p:spPr>
            <a:xfrm>
              <a:off x="3260090" y="5407286"/>
              <a:ext cx="44691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AA9ADCA1-D004-FF4E-8CC7-81A602532FE0}"/>
                </a:ext>
              </a:extLst>
            </p:cNvPr>
            <p:cNvSpPr txBox="1"/>
            <p:nvPr/>
          </p:nvSpPr>
          <p:spPr>
            <a:xfrm rot="16200000">
              <a:off x="1777740" y="3923496"/>
              <a:ext cx="2619382" cy="369332"/>
            </a:xfrm>
            <a:prstGeom prst="rect">
              <a:avLst/>
            </a:prstGeom>
            <a:noFill/>
          </p:spPr>
          <p:txBody>
            <a:bodyPr wrap="square" rtlCol="0">
              <a:spAutoFit/>
            </a:bodyPr>
            <a:lstStyle/>
            <a:p>
              <a:pPr algn="ctr"/>
              <a:r>
                <a:rPr lang="en-IS">
                  <a:solidFill>
                    <a:schemeClr val="bg1"/>
                  </a:solidFill>
                </a:rPr>
                <a:t>Expected Returns</a:t>
              </a:r>
            </a:p>
          </p:txBody>
        </p:sp>
        <p:sp>
          <p:nvSpPr>
            <p:cNvPr id="120" name="TextBox 119">
              <a:extLst>
                <a:ext uri="{FF2B5EF4-FFF2-40B4-BE49-F238E27FC236}">
                  <a16:creationId xmlns:a16="http://schemas.microsoft.com/office/drawing/2014/main" id="{2575665F-A449-3741-BD17-A755EECBA726}"/>
                </a:ext>
              </a:extLst>
            </p:cNvPr>
            <p:cNvSpPr txBox="1"/>
            <p:nvPr/>
          </p:nvSpPr>
          <p:spPr>
            <a:xfrm>
              <a:off x="4016351" y="5389363"/>
              <a:ext cx="2619382" cy="369332"/>
            </a:xfrm>
            <a:prstGeom prst="rect">
              <a:avLst/>
            </a:prstGeom>
            <a:noFill/>
          </p:spPr>
          <p:txBody>
            <a:bodyPr wrap="square" rtlCol="0">
              <a:spAutoFit/>
            </a:bodyPr>
            <a:lstStyle/>
            <a:p>
              <a:pPr algn="ctr"/>
              <a:r>
                <a:rPr lang="en-IS">
                  <a:solidFill>
                    <a:schemeClr val="bg1"/>
                  </a:solidFill>
                </a:rPr>
                <a:t>Risk (Standard Deviation)</a:t>
              </a:r>
            </a:p>
          </p:txBody>
        </p:sp>
      </p:grpSp>
      <p:pic>
        <p:nvPicPr>
          <p:cNvPr id="129" name="Picture 128" descr="Chart, treemap chart&#10;&#10;Description automatically generated">
            <a:extLst>
              <a:ext uri="{FF2B5EF4-FFF2-40B4-BE49-F238E27FC236}">
                <a16:creationId xmlns:a16="http://schemas.microsoft.com/office/drawing/2014/main" id="{E78E026E-4C33-C143-B398-E4433F61F9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2760" y="-2120669"/>
            <a:ext cx="5078730" cy="2120669"/>
          </a:xfrm>
          <a:prstGeom prst="rect">
            <a:avLst/>
          </a:prstGeom>
        </p:spPr>
      </p:pic>
      <p:grpSp>
        <p:nvGrpSpPr>
          <p:cNvPr id="125" name="Group 124">
            <a:extLst>
              <a:ext uri="{FF2B5EF4-FFF2-40B4-BE49-F238E27FC236}">
                <a16:creationId xmlns:a16="http://schemas.microsoft.com/office/drawing/2014/main" id="{C1CC3263-5464-094A-86DA-115433CD65FB}"/>
              </a:ext>
            </a:extLst>
          </p:cNvPr>
          <p:cNvGrpSpPr/>
          <p:nvPr/>
        </p:nvGrpSpPr>
        <p:grpSpPr>
          <a:xfrm>
            <a:off x="3177607" y="915317"/>
            <a:ext cx="5857858" cy="5449732"/>
            <a:chOff x="4001357" y="2674366"/>
            <a:chExt cx="2582367" cy="2436941"/>
          </a:xfrm>
        </p:grpSpPr>
        <p:sp>
          <p:nvSpPr>
            <p:cNvPr id="122" name="Oval 121">
              <a:extLst>
                <a:ext uri="{FF2B5EF4-FFF2-40B4-BE49-F238E27FC236}">
                  <a16:creationId xmlns:a16="http://schemas.microsoft.com/office/drawing/2014/main" id="{014BEA9F-E469-6A4B-AE43-77937F1A3C10}"/>
                </a:ext>
              </a:extLst>
            </p:cNvPr>
            <p:cNvSpPr/>
            <p:nvPr/>
          </p:nvSpPr>
          <p:spPr>
            <a:xfrm>
              <a:off x="4001357" y="2674366"/>
              <a:ext cx="2582367" cy="2436941"/>
            </a:xfrm>
            <a:prstGeom prst="ellipse">
              <a:avLst/>
            </a:prstGeom>
            <a:solidFill>
              <a:srgbClr val="E7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S" sz="4800"/>
                <a:t>Portfolio policy</a:t>
              </a:r>
            </a:p>
          </p:txBody>
        </p:sp>
        <p:pic>
          <p:nvPicPr>
            <p:cNvPr id="124" name="Graphic 123" descr="Document outline">
              <a:extLst>
                <a:ext uri="{FF2B5EF4-FFF2-40B4-BE49-F238E27FC236}">
                  <a16:creationId xmlns:a16="http://schemas.microsoft.com/office/drawing/2014/main" id="{9DA6E85A-29FA-C14A-810E-50AD4E1E61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84466" y="2975974"/>
              <a:ext cx="586809" cy="586809"/>
            </a:xfrm>
            <a:prstGeom prst="rect">
              <a:avLst/>
            </a:prstGeom>
          </p:spPr>
        </p:pic>
      </p:grpSp>
    </p:spTree>
    <p:extLst>
      <p:ext uri="{BB962C8B-B14F-4D97-AF65-F5344CB8AC3E}">
        <p14:creationId xmlns:p14="http://schemas.microsoft.com/office/powerpoint/2010/main" val="39028785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300"/>
                                  </p:stCondLst>
                                  <p:childTnLst>
                                    <p:set>
                                      <p:cBhvr>
                                        <p:cTn id="6" dur="1" fill="hold">
                                          <p:stCondLst>
                                            <p:cond delay="0"/>
                                          </p:stCondLst>
                                        </p:cTn>
                                        <p:tgtEl>
                                          <p:spTgt spid="121"/>
                                        </p:tgtEl>
                                        <p:attrNameLst>
                                          <p:attrName>style.visibility</p:attrName>
                                        </p:attrNameLst>
                                      </p:cBhvr>
                                      <p:to>
                                        <p:strVal val="visible"/>
                                      </p:to>
                                    </p:set>
                                  </p:childTnLst>
                                </p:cTn>
                              </p:par>
                              <p:par>
                                <p:cTn id="7" presetID="10" presetClass="entr" presetSubtype="0" fill="hold" nodeType="withEffect">
                                  <p:stCondLst>
                                    <p:cond delay="500"/>
                                  </p:stCondLst>
                                  <p:childTnLst>
                                    <p:set>
                                      <p:cBhvr>
                                        <p:cTn id="8" dur="1" fill="hold">
                                          <p:stCondLst>
                                            <p:cond delay="0"/>
                                          </p:stCondLst>
                                        </p:cTn>
                                        <p:tgtEl>
                                          <p:spTgt spid="97"/>
                                        </p:tgtEl>
                                        <p:attrNameLst>
                                          <p:attrName>style.visibility</p:attrName>
                                        </p:attrNameLst>
                                      </p:cBhvr>
                                      <p:to>
                                        <p:strVal val="visible"/>
                                      </p:to>
                                    </p:set>
                                    <p:animEffect transition="in" filter="fade">
                                      <p:cBhvr>
                                        <p:cTn id="9" dur="2000"/>
                                        <p:tgtEl>
                                          <p:spTgt spid="97"/>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strips(downRight)">
                                      <p:cBhvr>
                                        <p:cTn id="14" dur="1000"/>
                                        <p:tgtEl>
                                          <p:spTgt spid="10"/>
                                        </p:tgtEl>
                                      </p:cBhvr>
                                    </p:animEffect>
                                  </p:childTnLst>
                                </p:cTn>
                              </p:par>
                              <p:par>
                                <p:cTn id="15" presetID="18" presetClass="entr" presetSubtype="3"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8"/>
                                        </p:tgtEl>
                                        <p:attrNameLst>
                                          <p:attrName>style.visibility</p:attrName>
                                        </p:attrNameLst>
                                      </p:cBhvr>
                                      <p:to>
                                        <p:strVal val="visible"/>
                                      </p:to>
                                    </p:set>
                                    <p:anim calcmode="lin" valueType="num">
                                      <p:cBhvr additive="base">
                                        <p:cTn id="22" dur="500"/>
                                        <p:tgtEl>
                                          <p:spTgt spid="118"/>
                                        </p:tgtEl>
                                        <p:attrNameLst>
                                          <p:attrName>ppt_y</p:attrName>
                                        </p:attrNameLst>
                                      </p:cBhvr>
                                      <p:tavLst>
                                        <p:tav tm="0">
                                          <p:val>
                                            <p:strVal val="#ppt_y+#ppt_h*1.125000"/>
                                          </p:val>
                                        </p:tav>
                                        <p:tav tm="100000">
                                          <p:val>
                                            <p:strVal val="#ppt_y"/>
                                          </p:val>
                                        </p:tav>
                                      </p:tavLst>
                                    </p:anim>
                                    <p:animEffect transition="in" filter="wipe(up)">
                                      <p:cBhvr>
                                        <p:cTn id="23" dur="500"/>
                                        <p:tgtEl>
                                          <p:spTgt spid="118"/>
                                        </p:tgtEl>
                                      </p:cBhvr>
                                    </p:animEffect>
                                  </p:childTnLst>
                                </p:cTn>
                              </p:par>
                              <p:par>
                                <p:cTn id="24" presetID="18" presetClass="entr" presetSubtype="3" fill="hold" nodeType="with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strips(upRight)">
                                      <p:cBhvr>
                                        <p:cTn id="26" dur="500"/>
                                        <p:tgtEl>
                                          <p:spTgt spid="11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xit" presetSubtype="32" fill="hold" grpId="0" nodeType="clickEffect">
                                  <p:stCondLst>
                                    <p:cond delay="0"/>
                                  </p:stCondLst>
                                  <p:childTnLst>
                                    <p:anim calcmode="lin" valueType="num">
                                      <p:cBhvr>
                                        <p:cTn id="30" dur="500"/>
                                        <p:tgtEl>
                                          <p:spTgt spid="99"/>
                                        </p:tgtEl>
                                        <p:attrNameLst>
                                          <p:attrName>ppt_w</p:attrName>
                                        </p:attrNameLst>
                                      </p:cBhvr>
                                      <p:tavLst>
                                        <p:tav tm="0">
                                          <p:val>
                                            <p:strVal val="ppt_w"/>
                                          </p:val>
                                        </p:tav>
                                        <p:tav tm="100000">
                                          <p:val>
                                            <p:fltVal val="0"/>
                                          </p:val>
                                        </p:tav>
                                      </p:tavLst>
                                    </p:anim>
                                    <p:anim calcmode="lin" valueType="num">
                                      <p:cBhvr>
                                        <p:cTn id="31" dur="500"/>
                                        <p:tgtEl>
                                          <p:spTgt spid="99"/>
                                        </p:tgtEl>
                                        <p:attrNameLst>
                                          <p:attrName>ppt_h</p:attrName>
                                        </p:attrNameLst>
                                      </p:cBhvr>
                                      <p:tavLst>
                                        <p:tav tm="0">
                                          <p:val>
                                            <p:strVal val="ppt_h"/>
                                          </p:val>
                                        </p:tav>
                                        <p:tav tm="100000">
                                          <p:val>
                                            <p:fltVal val="0"/>
                                          </p:val>
                                        </p:tav>
                                      </p:tavLst>
                                    </p:anim>
                                    <p:animEffect transition="out" filter="fade">
                                      <p:cBhvr>
                                        <p:cTn id="32" dur="500"/>
                                        <p:tgtEl>
                                          <p:spTgt spid="99"/>
                                        </p:tgtEl>
                                      </p:cBhvr>
                                    </p:animEffect>
                                    <p:set>
                                      <p:cBhvr>
                                        <p:cTn id="33" dur="1" fill="hold">
                                          <p:stCondLst>
                                            <p:cond delay="499"/>
                                          </p:stCondLst>
                                        </p:cTn>
                                        <p:tgtEl>
                                          <p:spTgt spid="99"/>
                                        </p:tgtEl>
                                        <p:attrNameLst>
                                          <p:attrName>style.visibility</p:attrName>
                                        </p:attrNameLst>
                                      </p:cBhvr>
                                      <p:to>
                                        <p:strVal val="hidden"/>
                                      </p:to>
                                    </p:set>
                                  </p:childTnLst>
                                </p:cTn>
                              </p:par>
                              <p:par>
                                <p:cTn id="34" presetID="53" presetClass="entr" presetSubtype="16" fill="hold" nodeType="withEffect">
                                  <p:stCondLst>
                                    <p:cond delay="0"/>
                                  </p:stCondLst>
                                  <p:childTnLst>
                                    <p:set>
                                      <p:cBhvr>
                                        <p:cTn id="35" dur="1" fill="hold">
                                          <p:stCondLst>
                                            <p:cond delay="0"/>
                                          </p:stCondLst>
                                        </p:cTn>
                                        <p:tgtEl>
                                          <p:spTgt spid="125"/>
                                        </p:tgtEl>
                                        <p:attrNameLst>
                                          <p:attrName>style.visibility</p:attrName>
                                        </p:attrNameLst>
                                      </p:cBhvr>
                                      <p:to>
                                        <p:strVal val="visible"/>
                                      </p:to>
                                    </p:set>
                                    <p:anim calcmode="lin" valueType="num">
                                      <p:cBhvr>
                                        <p:cTn id="36" dur="1000" fill="hold"/>
                                        <p:tgtEl>
                                          <p:spTgt spid="125"/>
                                        </p:tgtEl>
                                        <p:attrNameLst>
                                          <p:attrName>ppt_w</p:attrName>
                                        </p:attrNameLst>
                                      </p:cBhvr>
                                      <p:tavLst>
                                        <p:tav tm="0">
                                          <p:val>
                                            <p:fltVal val="0"/>
                                          </p:val>
                                        </p:tav>
                                        <p:tav tm="100000">
                                          <p:val>
                                            <p:strVal val="#ppt_w"/>
                                          </p:val>
                                        </p:tav>
                                      </p:tavLst>
                                    </p:anim>
                                    <p:anim calcmode="lin" valueType="num">
                                      <p:cBhvr>
                                        <p:cTn id="37" dur="1000" fill="hold"/>
                                        <p:tgtEl>
                                          <p:spTgt spid="125"/>
                                        </p:tgtEl>
                                        <p:attrNameLst>
                                          <p:attrName>ppt_h</p:attrName>
                                        </p:attrNameLst>
                                      </p:cBhvr>
                                      <p:tavLst>
                                        <p:tav tm="0">
                                          <p:val>
                                            <p:fltVal val="0"/>
                                          </p:val>
                                        </p:tav>
                                        <p:tav tm="100000">
                                          <p:val>
                                            <p:strVal val="#ppt_h"/>
                                          </p:val>
                                        </p:tav>
                                      </p:tavLst>
                                    </p:anim>
                                    <p:animEffect transition="in" filter="fade">
                                      <p:cBhvr>
                                        <p:cTn id="38"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99" grpId="0" animBg="1"/>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9DBDC"/>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399989CE-C1DA-B848-A545-1D2D7F514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090" y="-1993900"/>
            <a:ext cx="4330700" cy="1790700"/>
          </a:xfrm>
          <a:prstGeom prst="rect">
            <a:avLst/>
          </a:prstGeom>
        </p:spPr>
      </p:pic>
      <p:pic>
        <p:nvPicPr>
          <p:cNvPr id="6" name="Picture 5" descr="Chart&#10;&#10;Description automatically generated with low confidence">
            <a:extLst>
              <a:ext uri="{FF2B5EF4-FFF2-40B4-BE49-F238E27FC236}">
                <a16:creationId xmlns:a16="http://schemas.microsoft.com/office/drawing/2014/main" id="{A2C2BF60-1FEE-324E-B9BE-5CA2DCFFE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447" y="-1993900"/>
            <a:ext cx="4234343" cy="1709420"/>
          </a:xfrm>
          <a:prstGeom prst="rect">
            <a:avLst/>
          </a:prstGeom>
        </p:spPr>
      </p:pic>
      <p:sp>
        <p:nvSpPr>
          <p:cNvPr id="14" name="Rectangle 13">
            <a:extLst>
              <a:ext uri="{FF2B5EF4-FFF2-40B4-BE49-F238E27FC236}">
                <a16:creationId xmlns:a16="http://schemas.microsoft.com/office/drawing/2014/main" id="{1AECD0A4-568F-FE48-B957-A1D1F3942613}"/>
              </a:ext>
            </a:extLst>
          </p:cNvPr>
          <p:cNvSpPr/>
          <p:nvPr/>
        </p:nvSpPr>
        <p:spPr>
          <a:xfrm>
            <a:off x="8220" y="2665376"/>
            <a:ext cx="12183780" cy="1722474"/>
          </a:xfrm>
          <a:prstGeom prst="rect">
            <a:avLst/>
          </a:prstGeom>
          <a:solidFill>
            <a:srgbClr val="F1F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pic>
        <p:nvPicPr>
          <p:cNvPr id="10" name="Picture 9" descr="A picture containing arrow&#10;&#10;Description automatically generated">
            <a:extLst>
              <a:ext uri="{FF2B5EF4-FFF2-40B4-BE49-F238E27FC236}">
                <a16:creationId xmlns:a16="http://schemas.microsoft.com/office/drawing/2014/main" id="{7E1C1199-C702-6B43-BC70-75A7E7D37905}"/>
              </a:ext>
            </a:extLst>
          </p:cNvPr>
          <p:cNvPicPr>
            <a:picLocks noChangeAspect="1"/>
          </p:cNvPicPr>
          <p:nvPr/>
        </p:nvPicPr>
        <p:blipFill>
          <a:blip r:embed="rId5">
            <a:graysc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5256746" y="2015372"/>
            <a:ext cx="2839152" cy="2844829"/>
          </a:xfrm>
          <a:prstGeom prst="rect">
            <a:avLst/>
          </a:prstGeom>
        </p:spPr>
      </p:pic>
      <p:grpSp>
        <p:nvGrpSpPr>
          <p:cNvPr id="16" name="Group 15">
            <a:extLst>
              <a:ext uri="{FF2B5EF4-FFF2-40B4-BE49-F238E27FC236}">
                <a16:creationId xmlns:a16="http://schemas.microsoft.com/office/drawing/2014/main" id="{BC82D644-E0DB-8A46-9543-F2EECEA84309}"/>
              </a:ext>
            </a:extLst>
          </p:cNvPr>
          <p:cNvGrpSpPr/>
          <p:nvPr/>
        </p:nvGrpSpPr>
        <p:grpSpPr>
          <a:xfrm>
            <a:off x="5425440" y="2584395"/>
            <a:ext cx="1337419" cy="1553679"/>
            <a:chOff x="5386381" y="3808859"/>
            <a:chExt cx="1337419" cy="1553679"/>
          </a:xfrm>
        </p:grpSpPr>
        <p:pic>
          <p:nvPicPr>
            <p:cNvPr id="8" name="Graphic 7" descr="Target Audience outline">
              <a:extLst>
                <a:ext uri="{FF2B5EF4-FFF2-40B4-BE49-F238E27FC236}">
                  <a16:creationId xmlns:a16="http://schemas.microsoft.com/office/drawing/2014/main" id="{5C86758D-AC2E-F14E-969D-CFE700F1CC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90003" y="3808859"/>
              <a:ext cx="930177" cy="1276763"/>
            </a:xfrm>
            <a:prstGeom prst="rect">
              <a:avLst/>
            </a:prstGeom>
          </p:spPr>
        </p:pic>
        <p:sp>
          <p:nvSpPr>
            <p:cNvPr id="11" name="TextBox 10">
              <a:extLst>
                <a:ext uri="{FF2B5EF4-FFF2-40B4-BE49-F238E27FC236}">
                  <a16:creationId xmlns:a16="http://schemas.microsoft.com/office/drawing/2014/main" id="{30E91E57-5C4D-0E40-A0F3-9956E9C9EFDD}"/>
                </a:ext>
              </a:extLst>
            </p:cNvPr>
            <p:cNvSpPr txBox="1"/>
            <p:nvPr/>
          </p:nvSpPr>
          <p:spPr>
            <a:xfrm>
              <a:off x="5386381" y="4716207"/>
              <a:ext cx="1337419" cy="646331"/>
            </a:xfrm>
            <a:prstGeom prst="rect">
              <a:avLst/>
            </a:prstGeom>
            <a:noFill/>
          </p:spPr>
          <p:txBody>
            <a:bodyPr wrap="square" rtlCol="0">
              <a:spAutoFit/>
            </a:bodyPr>
            <a:lstStyle/>
            <a:p>
              <a:pPr algn="ctr"/>
              <a:r>
                <a:rPr lang="en-IS" b="1">
                  <a:solidFill>
                    <a:srgbClr val="212121"/>
                  </a:solidFill>
                </a:rPr>
                <a:t>Target customer</a:t>
              </a:r>
            </a:p>
          </p:txBody>
        </p:sp>
      </p:grpSp>
      <p:pic>
        <p:nvPicPr>
          <p:cNvPr id="17" name="Picture 16" descr="Chart, treemap chart&#10;&#10;Description automatically generated">
            <a:extLst>
              <a:ext uri="{FF2B5EF4-FFF2-40B4-BE49-F238E27FC236}">
                <a16:creationId xmlns:a16="http://schemas.microsoft.com/office/drawing/2014/main" id="{761F5EB2-6254-E149-9F1B-22A09BA763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4253" y="-2242888"/>
            <a:ext cx="5078730" cy="2120669"/>
          </a:xfrm>
          <a:prstGeom prst="rect">
            <a:avLst/>
          </a:prstGeom>
        </p:spPr>
      </p:pic>
    </p:spTree>
    <p:extLst>
      <p:ext uri="{BB962C8B-B14F-4D97-AF65-F5344CB8AC3E}">
        <p14:creationId xmlns:p14="http://schemas.microsoft.com/office/powerpoint/2010/main" val="32086742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4023 -0.00139 L 0.81471 -4.07407E-6 " pathEditMode="relative" rAng="0" ptsTypes="AA">
                                      <p:cBhvr>
                                        <p:cTn id="6" dur="2000" fill="hold"/>
                                        <p:tgtEl>
                                          <p:spTgt spid="10"/>
                                        </p:tgtEl>
                                        <p:attrNameLst>
                                          <p:attrName>ppt_x</p:attrName>
                                          <p:attrName>ppt_y</p:attrName>
                                        </p:attrNameLst>
                                      </p:cBhvr>
                                      <p:rCtr x="33724" y="255"/>
                                    </p:animMotion>
                                  </p:childTnLst>
                                </p:cTn>
                              </p:par>
                              <p:par>
                                <p:cTn id="7" presetID="0" presetClass="path" presetSubtype="0" accel="50000" decel="50000" fill="hold" nodeType="withEffect">
                                  <p:stCondLst>
                                    <p:cond delay="0"/>
                                  </p:stCondLst>
                                  <p:childTnLst>
                                    <p:animMotion origin="layout" path="M -7.39968E-18 3.7037E-7 L 0.58659 3.7037E-7 " pathEditMode="relative" rAng="0" ptsTypes="AA">
                                      <p:cBhvr>
                                        <p:cTn id="8" dur="2000" fill="hold"/>
                                        <p:tgtEl>
                                          <p:spTgt spid="16"/>
                                        </p:tgtEl>
                                        <p:attrNameLst>
                                          <p:attrName>ppt_x</p:attrName>
                                          <p:attrName>ppt_y</p:attrName>
                                        </p:attrNameLst>
                                      </p:cBhvr>
                                      <p:rCtr x="293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7DD1-6DBC-4E4D-B899-0B9A67046917}"/>
              </a:ext>
            </a:extLst>
          </p:cNvPr>
          <p:cNvSpPr>
            <a:spLocks noGrp="1"/>
          </p:cNvSpPr>
          <p:nvPr>
            <p:ph type="title"/>
          </p:nvPr>
        </p:nvSpPr>
        <p:spPr/>
        <p:txBody>
          <a:bodyPr/>
          <a:lstStyle/>
          <a:p>
            <a:r>
              <a:rPr lang="is-IS" err="1"/>
              <a:t>Related</a:t>
            </a:r>
            <a:r>
              <a:rPr lang="is-IS"/>
              <a:t> technology/designs for </a:t>
            </a:r>
            <a:r>
              <a:rPr lang="is-IS" err="1"/>
              <a:t>comparison</a:t>
            </a:r>
            <a:r>
              <a:rPr lang="is-IS"/>
              <a:t>?</a:t>
            </a:r>
          </a:p>
        </p:txBody>
      </p:sp>
      <p:sp>
        <p:nvSpPr>
          <p:cNvPr id="3" name="Content Placeholder 2">
            <a:extLst>
              <a:ext uri="{FF2B5EF4-FFF2-40B4-BE49-F238E27FC236}">
                <a16:creationId xmlns:a16="http://schemas.microsoft.com/office/drawing/2014/main" id="{1D01505E-4972-447C-B051-407EFF900EE5}"/>
              </a:ext>
            </a:extLst>
          </p:cNvPr>
          <p:cNvSpPr>
            <a:spLocks noGrp="1"/>
          </p:cNvSpPr>
          <p:nvPr>
            <p:ph idx="1"/>
          </p:nvPr>
        </p:nvSpPr>
        <p:spPr/>
        <p:txBody>
          <a:bodyPr/>
          <a:lstStyle/>
          <a:p>
            <a:r>
              <a:rPr lang="is-IS" err="1"/>
              <a:t>Related</a:t>
            </a:r>
            <a:r>
              <a:rPr lang="is-IS"/>
              <a:t> </a:t>
            </a:r>
            <a:r>
              <a:rPr lang="is-IS" err="1"/>
              <a:t>technology</a:t>
            </a:r>
            <a:r>
              <a:rPr lang="is-IS"/>
              <a:t>/ </a:t>
            </a:r>
            <a:r>
              <a:rPr lang="is-IS" err="1"/>
              <a:t>designs</a:t>
            </a:r>
            <a:r>
              <a:rPr lang="is-IS"/>
              <a:t> for </a:t>
            </a:r>
            <a:r>
              <a:rPr lang="is-IS" err="1"/>
              <a:t>comparison</a:t>
            </a:r>
            <a:r>
              <a:rPr lang="is-IS"/>
              <a:t>?</a:t>
            </a:r>
          </a:p>
        </p:txBody>
      </p:sp>
    </p:spTree>
    <p:extLst>
      <p:ext uri="{BB962C8B-B14F-4D97-AF65-F5344CB8AC3E}">
        <p14:creationId xmlns:p14="http://schemas.microsoft.com/office/powerpoint/2010/main" val="28887294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7DD1-6DBC-4E4D-B899-0B9A67046917}"/>
              </a:ext>
            </a:extLst>
          </p:cNvPr>
          <p:cNvSpPr>
            <a:spLocks noGrp="1"/>
          </p:cNvSpPr>
          <p:nvPr>
            <p:ph type="title"/>
          </p:nvPr>
        </p:nvSpPr>
        <p:spPr/>
        <p:txBody>
          <a:bodyPr/>
          <a:lstStyle/>
          <a:p>
            <a:r>
              <a:rPr lang="is-IS" err="1"/>
              <a:t>Metrics</a:t>
            </a:r>
            <a:r>
              <a:rPr lang="is-IS"/>
              <a:t>?</a:t>
            </a:r>
          </a:p>
        </p:txBody>
      </p:sp>
      <p:sp>
        <p:nvSpPr>
          <p:cNvPr id="3" name="Content Placeholder 2">
            <a:extLst>
              <a:ext uri="{FF2B5EF4-FFF2-40B4-BE49-F238E27FC236}">
                <a16:creationId xmlns:a16="http://schemas.microsoft.com/office/drawing/2014/main" id="{1D01505E-4972-447C-B051-407EFF900EE5}"/>
              </a:ext>
            </a:extLst>
          </p:cNvPr>
          <p:cNvSpPr>
            <a:spLocks noGrp="1"/>
          </p:cNvSpPr>
          <p:nvPr>
            <p:ph idx="1"/>
          </p:nvPr>
        </p:nvSpPr>
        <p:spPr/>
        <p:txBody>
          <a:bodyPr/>
          <a:lstStyle/>
          <a:p>
            <a:r>
              <a:rPr lang="is-IS" err="1"/>
              <a:t>Metrics</a:t>
            </a:r>
            <a:r>
              <a:rPr lang="is-IS"/>
              <a:t>?</a:t>
            </a:r>
          </a:p>
        </p:txBody>
      </p:sp>
    </p:spTree>
    <p:extLst>
      <p:ext uri="{BB962C8B-B14F-4D97-AF65-F5344CB8AC3E}">
        <p14:creationId xmlns:p14="http://schemas.microsoft.com/office/powerpoint/2010/main" val="380725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3557"/>
        </a:solidFill>
        <a:effectLst/>
      </p:bgPr>
    </p:bg>
    <p:spTree>
      <p:nvGrpSpPr>
        <p:cNvPr id="1" name=""/>
        <p:cNvGrpSpPr/>
        <p:nvPr/>
      </p:nvGrpSpPr>
      <p:grpSpPr>
        <a:xfrm>
          <a:off x="0" y="0"/>
          <a:ext cx="0" cy="0"/>
          <a:chOff x="0" y="0"/>
          <a:chExt cx="0" cy="0"/>
        </a:xfrm>
      </p:grpSpPr>
      <p:pic>
        <p:nvPicPr>
          <p:cNvPr id="17" name="Graphic 16" descr="Group brainstorm with solid fill">
            <a:extLst>
              <a:ext uri="{FF2B5EF4-FFF2-40B4-BE49-F238E27FC236}">
                <a16:creationId xmlns:a16="http://schemas.microsoft.com/office/drawing/2014/main" id="{51464E8B-4B25-484D-B723-7A1DB71924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399" y="1856652"/>
            <a:ext cx="2677993" cy="2677993"/>
          </a:xfrm>
          <a:prstGeom prst="rect">
            <a:avLst/>
          </a:prstGeom>
        </p:spPr>
      </p:pic>
      <p:sp>
        <p:nvSpPr>
          <p:cNvPr id="21" name="Rectangle 20">
            <a:extLst>
              <a:ext uri="{FF2B5EF4-FFF2-40B4-BE49-F238E27FC236}">
                <a16:creationId xmlns:a16="http://schemas.microsoft.com/office/drawing/2014/main" id="{5D8F83D1-1FD7-804B-86D0-139A0ACE9691}"/>
              </a:ext>
            </a:extLst>
          </p:cNvPr>
          <p:cNvSpPr/>
          <p:nvPr/>
        </p:nvSpPr>
        <p:spPr>
          <a:xfrm>
            <a:off x="4847772" y="4034684"/>
            <a:ext cx="1083456" cy="261257"/>
          </a:xfrm>
          <a:prstGeom prst="rect">
            <a:avLst/>
          </a:prstGeom>
          <a:solidFill>
            <a:srgbClr val="1C3557"/>
          </a:solidFill>
          <a:ln>
            <a:solidFill>
              <a:srgbClr val="1C35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S"/>
          </a:p>
        </p:txBody>
      </p:sp>
      <p:grpSp>
        <p:nvGrpSpPr>
          <p:cNvPr id="19" name="Group 18">
            <a:extLst>
              <a:ext uri="{FF2B5EF4-FFF2-40B4-BE49-F238E27FC236}">
                <a16:creationId xmlns:a16="http://schemas.microsoft.com/office/drawing/2014/main" id="{9935AF04-E784-1544-893B-0874C34F8526}"/>
              </a:ext>
            </a:extLst>
          </p:cNvPr>
          <p:cNvGrpSpPr/>
          <p:nvPr/>
        </p:nvGrpSpPr>
        <p:grpSpPr>
          <a:xfrm>
            <a:off x="4131456" y="1231105"/>
            <a:ext cx="3929088" cy="3929088"/>
            <a:chOff x="838200" y="1231106"/>
            <a:chExt cx="3929088" cy="3929088"/>
          </a:xfrm>
        </p:grpSpPr>
        <p:pic>
          <p:nvPicPr>
            <p:cNvPr id="12" name="Graphic 11" descr="Graph and note paper with pencils">
              <a:extLst>
                <a:ext uri="{FF2B5EF4-FFF2-40B4-BE49-F238E27FC236}">
                  <a16:creationId xmlns:a16="http://schemas.microsoft.com/office/drawing/2014/main" id="{E633649F-98D4-9444-AE0B-4150FB5AF4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1231106"/>
              <a:ext cx="3929088" cy="3929088"/>
            </a:xfrm>
            <a:prstGeom prst="rect">
              <a:avLst/>
            </a:prstGeom>
          </p:spPr>
        </p:pic>
        <p:sp>
          <p:nvSpPr>
            <p:cNvPr id="8" name="TextBox 7">
              <a:extLst>
                <a:ext uri="{FF2B5EF4-FFF2-40B4-BE49-F238E27FC236}">
                  <a16:creationId xmlns:a16="http://schemas.microsoft.com/office/drawing/2014/main" id="{CE302673-DFDA-6F40-87C8-B5EC831A0175}"/>
                </a:ext>
              </a:extLst>
            </p:cNvPr>
            <p:cNvSpPr txBox="1"/>
            <p:nvPr/>
          </p:nvSpPr>
          <p:spPr>
            <a:xfrm>
              <a:off x="1431143" y="4355069"/>
              <a:ext cx="2743201" cy="369332"/>
            </a:xfrm>
            <a:prstGeom prst="rect">
              <a:avLst/>
            </a:prstGeom>
            <a:noFill/>
          </p:spPr>
          <p:txBody>
            <a:bodyPr wrap="square" rtlCol="0">
              <a:spAutoFit/>
            </a:bodyPr>
            <a:lstStyle/>
            <a:p>
              <a:r>
                <a:rPr lang="en-IS">
                  <a:solidFill>
                    <a:schemeClr val="bg1"/>
                  </a:solidFill>
                </a:rPr>
                <a:t>Two Stakeholder Interviews</a:t>
              </a:r>
            </a:p>
          </p:txBody>
        </p:sp>
      </p:grpSp>
      <p:sp>
        <p:nvSpPr>
          <p:cNvPr id="22" name="TextBox 21">
            <a:extLst>
              <a:ext uri="{FF2B5EF4-FFF2-40B4-BE49-F238E27FC236}">
                <a16:creationId xmlns:a16="http://schemas.microsoft.com/office/drawing/2014/main" id="{A766F7BD-164F-014D-8794-3EF55F9D0DAD}"/>
              </a:ext>
            </a:extLst>
          </p:cNvPr>
          <p:cNvSpPr txBox="1"/>
          <p:nvPr/>
        </p:nvSpPr>
        <p:spPr>
          <a:xfrm>
            <a:off x="8167613" y="4355068"/>
            <a:ext cx="2107369" cy="369332"/>
          </a:xfrm>
          <a:prstGeom prst="rect">
            <a:avLst/>
          </a:prstGeom>
          <a:noFill/>
        </p:spPr>
        <p:txBody>
          <a:bodyPr wrap="square" rtlCol="0">
            <a:spAutoFit/>
          </a:bodyPr>
          <a:lstStyle/>
          <a:p>
            <a:pPr algn="ctr"/>
            <a:r>
              <a:rPr lang="en-IS">
                <a:solidFill>
                  <a:schemeClr val="bg1"/>
                </a:solidFill>
              </a:rPr>
              <a:t>Product Concepts</a:t>
            </a:r>
          </a:p>
        </p:txBody>
      </p:sp>
    </p:spTree>
    <p:extLst>
      <p:ext uri="{BB962C8B-B14F-4D97-AF65-F5344CB8AC3E}">
        <p14:creationId xmlns:p14="http://schemas.microsoft.com/office/powerpoint/2010/main" val="34690015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2.22222E-6 L -0.25 -2.22222E-6 " pathEditMode="relative" rAng="0" ptsTypes="AA">
                                      <p:cBhvr>
                                        <p:cTn id="6" dur="2000" fill="hold"/>
                                        <p:tgtEl>
                                          <p:spTgt spid="19"/>
                                        </p:tgtEl>
                                        <p:attrNameLst>
                                          <p:attrName>ppt_x</p:attrName>
                                          <p:attrName>ppt_y</p:attrName>
                                        </p:attrNameLst>
                                      </p:cBhvr>
                                      <p:rCtr x="-12500" y="0"/>
                                    </p:animMotion>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42" presetClass="path" presetSubtype="0" accel="50000" decel="50000" fill="hold" nodeType="withEffect">
                                  <p:stCondLst>
                                    <p:cond delay="0"/>
                                  </p:stCondLst>
                                  <p:childTnLst>
                                    <p:animMotion origin="layout" path="M 4.375E-6 -2.22222E-6 L 0.25989 -0.0037 " pathEditMode="relative" rAng="0" ptsTypes="AA">
                                      <p:cBhvr>
                                        <p:cTn id="10" dur="2000" fill="hold"/>
                                        <p:tgtEl>
                                          <p:spTgt spid="17"/>
                                        </p:tgtEl>
                                        <p:attrNameLst>
                                          <p:attrName>ppt_x</p:attrName>
                                          <p:attrName>ppt_y</p:attrName>
                                        </p:attrNameLst>
                                      </p:cBhvr>
                                      <p:rCtr x="12995" y="-185"/>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childTnLst>
                                </p:cTn>
                              </p:par>
                            </p:childTnLst>
                          </p:cTn>
                        </p:par>
                        <p:par>
                          <p:cTn id="15" fill="hold">
                            <p:stCondLst>
                              <p:cond delay="3000"/>
                            </p:stCondLst>
                            <p:childTnLst>
                              <p:par>
                                <p:cTn id="16" presetID="1" presetClass="exit"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7B9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7DD1-6DBC-4E4D-B899-0B9A67046917}"/>
              </a:ext>
            </a:extLst>
          </p:cNvPr>
          <p:cNvSpPr>
            <a:spLocks noGrp="1"/>
          </p:cNvSpPr>
          <p:nvPr>
            <p:ph type="title"/>
          </p:nvPr>
        </p:nvSpPr>
        <p:spPr>
          <a:xfrm>
            <a:off x="3390900" y="4456905"/>
            <a:ext cx="5715000" cy="1325563"/>
          </a:xfrm>
        </p:spPr>
        <p:txBody>
          <a:bodyPr>
            <a:normAutofit/>
          </a:bodyPr>
          <a:lstStyle/>
          <a:p>
            <a:r>
              <a:rPr lang="en-IS" sz="3600"/>
              <a:t>The Combined Final Concept </a:t>
            </a:r>
            <a:endParaRPr lang="is-IS" sz="3600"/>
          </a:p>
        </p:txBody>
      </p:sp>
      <p:pic>
        <p:nvPicPr>
          <p:cNvPr id="9" name="Graphic 8" descr="A trophy cup">
            <a:extLst>
              <a:ext uri="{FF2B5EF4-FFF2-40B4-BE49-F238E27FC236}">
                <a16:creationId xmlns:a16="http://schemas.microsoft.com/office/drawing/2014/main" id="{EF640ECC-79A3-F146-8968-1664E1B228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0000" y="881063"/>
            <a:ext cx="4572000" cy="4572000"/>
          </a:xfrm>
          <a:prstGeom prst="rect">
            <a:avLst/>
          </a:prstGeom>
        </p:spPr>
      </p:pic>
      <p:pic>
        <p:nvPicPr>
          <p:cNvPr id="15" name="Graphic 14" descr="Download from cloud with solid fill">
            <a:extLst>
              <a:ext uri="{FF2B5EF4-FFF2-40B4-BE49-F238E27FC236}">
                <a16:creationId xmlns:a16="http://schemas.microsoft.com/office/drawing/2014/main" id="{F17DA761-A908-4843-8E13-8B762DFCE1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71750" y="1297384"/>
            <a:ext cx="914400" cy="914400"/>
          </a:xfrm>
          <a:prstGeom prst="rect">
            <a:avLst/>
          </a:prstGeom>
        </p:spPr>
      </p:pic>
      <p:pic>
        <p:nvPicPr>
          <p:cNvPr id="19" name="Graphic 18" descr="Bar chart with solid fill">
            <a:extLst>
              <a:ext uri="{FF2B5EF4-FFF2-40B4-BE49-F238E27FC236}">
                <a16:creationId xmlns:a16="http://schemas.microsoft.com/office/drawing/2014/main" id="{B09BD7BD-8076-C94C-BD4D-40635E2ACA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39250" y="2709863"/>
            <a:ext cx="914400" cy="914400"/>
          </a:xfrm>
          <a:prstGeom prst="rect">
            <a:avLst/>
          </a:prstGeom>
        </p:spPr>
      </p:pic>
      <p:grpSp>
        <p:nvGrpSpPr>
          <p:cNvPr id="27" name="Group 26">
            <a:extLst>
              <a:ext uri="{FF2B5EF4-FFF2-40B4-BE49-F238E27FC236}">
                <a16:creationId xmlns:a16="http://schemas.microsoft.com/office/drawing/2014/main" id="{6AB47AF3-66B7-D242-B94A-008264496326}"/>
              </a:ext>
            </a:extLst>
          </p:cNvPr>
          <p:cNvGrpSpPr/>
          <p:nvPr/>
        </p:nvGrpSpPr>
        <p:grpSpPr>
          <a:xfrm>
            <a:off x="571500" y="3624263"/>
            <a:ext cx="2057400" cy="1232752"/>
            <a:chOff x="571500" y="3624263"/>
            <a:chExt cx="2057400" cy="1232752"/>
          </a:xfrm>
        </p:grpSpPr>
        <p:pic>
          <p:nvPicPr>
            <p:cNvPr id="13" name="Graphic 12" descr="Clipboard Partially Ticked with solid fill">
              <a:extLst>
                <a:ext uri="{FF2B5EF4-FFF2-40B4-BE49-F238E27FC236}">
                  <a16:creationId xmlns:a16="http://schemas.microsoft.com/office/drawing/2014/main" id="{E96B7D9D-ED02-1D40-9E9B-F26C85B26D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23950" y="3624263"/>
              <a:ext cx="914400" cy="914400"/>
            </a:xfrm>
            <a:prstGeom prst="rect">
              <a:avLst/>
            </a:prstGeom>
          </p:spPr>
        </p:pic>
        <p:sp>
          <p:nvSpPr>
            <p:cNvPr id="20" name="TextBox 19">
              <a:extLst>
                <a:ext uri="{FF2B5EF4-FFF2-40B4-BE49-F238E27FC236}">
                  <a16:creationId xmlns:a16="http://schemas.microsoft.com/office/drawing/2014/main" id="{22214357-51AD-4C44-B804-D83E568719F1}"/>
                </a:ext>
              </a:extLst>
            </p:cNvPr>
            <p:cNvSpPr txBox="1"/>
            <p:nvPr/>
          </p:nvSpPr>
          <p:spPr>
            <a:xfrm>
              <a:off x="571500" y="4456905"/>
              <a:ext cx="2057400" cy="400110"/>
            </a:xfrm>
            <a:prstGeom prst="rect">
              <a:avLst/>
            </a:prstGeom>
            <a:noFill/>
          </p:spPr>
          <p:txBody>
            <a:bodyPr wrap="square" rtlCol="0">
              <a:spAutoFit/>
            </a:bodyPr>
            <a:lstStyle/>
            <a:p>
              <a:pPr algn="ctr"/>
              <a:r>
                <a:rPr lang="en-IS" sz="2000"/>
                <a:t>Input Of Tickers</a:t>
              </a:r>
            </a:p>
          </p:txBody>
        </p:sp>
      </p:grpSp>
      <p:sp>
        <p:nvSpPr>
          <p:cNvPr id="22" name="TextBox 21">
            <a:extLst>
              <a:ext uri="{FF2B5EF4-FFF2-40B4-BE49-F238E27FC236}">
                <a16:creationId xmlns:a16="http://schemas.microsoft.com/office/drawing/2014/main" id="{D64D99D2-1ADE-D848-9387-FD46E8FD57CF}"/>
              </a:ext>
            </a:extLst>
          </p:cNvPr>
          <p:cNvSpPr txBox="1"/>
          <p:nvPr/>
        </p:nvSpPr>
        <p:spPr>
          <a:xfrm>
            <a:off x="2038350" y="2068819"/>
            <a:ext cx="2057400" cy="707886"/>
          </a:xfrm>
          <a:prstGeom prst="rect">
            <a:avLst/>
          </a:prstGeom>
          <a:noFill/>
        </p:spPr>
        <p:txBody>
          <a:bodyPr wrap="square" rtlCol="0">
            <a:spAutoFit/>
          </a:bodyPr>
          <a:lstStyle/>
          <a:p>
            <a:pPr algn="ctr"/>
            <a:r>
              <a:rPr lang="en-IS" sz="2000"/>
              <a:t>Pulls Data From The Internet</a:t>
            </a:r>
          </a:p>
        </p:txBody>
      </p:sp>
      <p:grpSp>
        <p:nvGrpSpPr>
          <p:cNvPr id="28" name="Group 27">
            <a:extLst>
              <a:ext uri="{FF2B5EF4-FFF2-40B4-BE49-F238E27FC236}">
                <a16:creationId xmlns:a16="http://schemas.microsoft.com/office/drawing/2014/main" id="{CDD594EC-B7C4-944C-AD1C-C3C429B826F5}"/>
              </a:ext>
            </a:extLst>
          </p:cNvPr>
          <p:cNvGrpSpPr/>
          <p:nvPr/>
        </p:nvGrpSpPr>
        <p:grpSpPr>
          <a:xfrm>
            <a:off x="7772400" y="490537"/>
            <a:ext cx="2552700" cy="1514733"/>
            <a:chOff x="7772400" y="490537"/>
            <a:chExt cx="2552700" cy="1514733"/>
          </a:xfrm>
        </p:grpSpPr>
        <p:pic>
          <p:nvPicPr>
            <p:cNvPr id="17" name="Graphic 16" descr="Database with solid fill">
              <a:extLst>
                <a:ext uri="{FF2B5EF4-FFF2-40B4-BE49-F238E27FC236}">
                  <a16:creationId xmlns:a16="http://schemas.microsoft.com/office/drawing/2014/main" id="{47BD9DF2-B118-7542-97A9-4BB7031DD3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91550" y="490537"/>
              <a:ext cx="914400" cy="914400"/>
            </a:xfrm>
            <a:prstGeom prst="rect">
              <a:avLst/>
            </a:prstGeom>
          </p:spPr>
        </p:pic>
        <p:sp>
          <p:nvSpPr>
            <p:cNvPr id="23" name="TextBox 22">
              <a:extLst>
                <a:ext uri="{FF2B5EF4-FFF2-40B4-BE49-F238E27FC236}">
                  <a16:creationId xmlns:a16="http://schemas.microsoft.com/office/drawing/2014/main" id="{4E73425B-1443-7D4C-8A94-CF608FA00416}"/>
                </a:ext>
              </a:extLst>
            </p:cNvPr>
            <p:cNvSpPr txBox="1"/>
            <p:nvPr/>
          </p:nvSpPr>
          <p:spPr>
            <a:xfrm>
              <a:off x="7772400" y="1297384"/>
              <a:ext cx="2552700" cy="707886"/>
            </a:xfrm>
            <a:prstGeom prst="rect">
              <a:avLst/>
            </a:prstGeom>
            <a:noFill/>
          </p:spPr>
          <p:txBody>
            <a:bodyPr wrap="square" rtlCol="0">
              <a:spAutoFit/>
            </a:bodyPr>
            <a:lstStyle/>
            <a:p>
              <a:pPr algn="ctr"/>
              <a:r>
                <a:rPr lang="en-IS" sz="2000"/>
                <a:t>Outputs Data For Optimal Portfolios</a:t>
              </a:r>
            </a:p>
          </p:txBody>
        </p:sp>
      </p:grpSp>
      <p:sp>
        <p:nvSpPr>
          <p:cNvPr id="24" name="TextBox 23">
            <a:extLst>
              <a:ext uri="{FF2B5EF4-FFF2-40B4-BE49-F238E27FC236}">
                <a16:creationId xmlns:a16="http://schemas.microsoft.com/office/drawing/2014/main" id="{4556D3EE-5155-5A47-B316-3CCEC690BF69}"/>
              </a:ext>
            </a:extLst>
          </p:cNvPr>
          <p:cNvSpPr txBox="1"/>
          <p:nvPr/>
        </p:nvSpPr>
        <p:spPr>
          <a:xfrm>
            <a:off x="8667750" y="3502629"/>
            <a:ext cx="2057400" cy="707886"/>
          </a:xfrm>
          <a:prstGeom prst="rect">
            <a:avLst/>
          </a:prstGeom>
          <a:noFill/>
        </p:spPr>
        <p:txBody>
          <a:bodyPr wrap="square" rtlCol="0">
            <a:spAutoFit/>
          </a:bodyPr>
          <a:lstStyle/>
          <a:p>
            <a:pPr algn="ctr"/>
            <a:r>
              <a:rPr lang="en-IS" sz="2000"/>
              <a:t>Outputs Visuals Of The Results</a:t>
            </a:r>
          </a:p>
        </p:txBody>
      </p:sp>
    </p:spTree>
    <p:extLst>
      <p:ext uri="{BB962C8B-B14F-4D97-AF65-F5344CB8AC3E}">
        <p14:creationId xmlns:p14="http://schemas.microsoft.com/office/powerpoint/2010/main" val="38147591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1+#ppt_w/2"/>
                                          </p:val>
                                        </p:tav>
                                        <p:tav tm="100000">
                                          <p:val>
                                            <p:strVal val="#ppt_x"/>
                                          </p:val>
                                        </p:tav>
                                      </p:tavLst>
                                    </p:anim>
                                    <p:anim calcmode="lin" valueType="num">
                                      <p:cBhvr additive="base">
                                        <p:cTn id="20" dur="500" fill="hold"/>
                                        <p:tgtEl>
                                          <p:spTgt spid="28"/>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2923</TotalTime>
  <Words>1320</Words>
  <Application>Microsoft Office PowerPoint</Application>
  <PresentationFormat>Widescreen</PresentationFormat>
  <Paragraphs>102</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Markowitz model  for portfolio optimization (hvað á það að heita?)</vt:lpstr>
      <vt:lpstr>Efnisyfirlit</vt:lpstr>
      <vt:lpstr>PowerPoint Presentation</vt:lpstr>
      <vt:lpstr>PowerPoint Presentation</vt:lpstr>
      <vt:lpstr>PowerPoint Presentation</vt:lpstr>
      <vt:lpstr>Related technology/designs for comparison?</vt:lpstr>
      <vt:lpstr>Metrics?</vt:lpstr>
      <vt:lpstr>PowerPoint Presentation</vt:lpstr>
      <vt:lpstr>The Combined Final Concept </vt:lpstr>
      <vt:lpstr>Concept Testing</vt:lpstr>
      <vt:lpstr>Concept testing results</vt:lpstr>
      <vt:lpstr>Design details</vt:lpstr>
      <vt:lpstr>Resources </vt:lpstr>
      <vt:lpstr>Resources </vt:lpstr>
      <vt:lpstr>Status</vt:lpstr>
      <vt:lpstr>Status</vt:lpstr>
      <vt:lpstr>Tasks Remaining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Róbert Vilhjálmur Ásgeirsson</dc:creator>
  <cp:lastModifiedBy>Aron Páll Símonarson</cp:lastModifiedBy>
  <cp:revision>2</cp:revision>
  <dcterms:created xsi:type="dcterms:W3CDTF">2022-03-08T14:20:24Z</dcterms:created>
  <dcterms:modified xsi:type="dcterms:W3CDTF">2022-03-12T17:09:13Z</dcterms:modified>
</cp:coreProperties>
</file>