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25" r:id="rId2"/>
    <p:sldId id="326" r:id="rId3"/>
    <p:sldId id="327" r:id="rId4"/>
    <p:sldId id="328" r:id="rId5"/>
    <p:sldId id="329" r:id="rId6"/>
    <p:sldId id="330" r:id="rId7"/>
    <p:sldId id="346" r:id="rId8"/>
    <p:sldId id="347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5" r:id="rId18"/>
    <p:sldId id="348" r:id="rId19"/>
    <p:sldId id="340" r:id="rId20"/>
    <p:sldId id="341" r:id="rId21"/>
    <p:sldId id="342" r:id="rId22"/>
    <p:sldId id="343" r:id="rId23"/>
    <p:sldId id="344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587E7-3126-4565-8199-1738AC6C17F7}">
  <a:tblStyle styleId="{858587E7-3126-4565-8199-1738AC6C17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5" autoAdjust="0"/>
  </p:normalViewPr>
  <p:slideViewPr>
    <p:cSldViewPr snapToGrid="0">
      <p:cViewPr varScale="1">
        <p:scale>
          <a:sx n="83" d="100"/>
          <a:sy n="8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4B5F8A-8BE5-44A2-A1E0-3A15E63D4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65822-4241-409E-9E77-42EEBA0202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B84EA-2729-4F2D-BCE8-936633EA4BA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10DB2-4DB1-4EFD-AA59-59C5C82EEE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637413-6130-4DB9-B771-5FB404C75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069B-2BA6-4DB5-A191-AB0731982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5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패킷 캡처 프로그램 시연 </a:t>
            </a:r>
            <a:r>
              <a:rPr lang="en-US" altLang="ko-KR" dirty="0"/>
              <a:t>3</a:t>
            </a:r>
            <a:r>
              <a:rPr lang="ko-KR" altLang="en-US" dirty="0"/>
              <a:t>팀 발표를 맡은 이승철 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endParaRPr dirty="0"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트랜잭션 </a:t>
            </a:r>
            <a:r>
              <a:rPr lang="en-US" altLang="ko-KR" dirty="0"/>
              <a:t>ID</a:t>
            </a:r>
            <a:r>
              <a:rPr lang="ko-KR" altLang="en-US" dirty="0"/>
              <a:t>는 고유 식별 </a:t>
            </a:r>
            <a:r>
              <a:rPr lang="en-US" altLang="ko-KR" dirty="0"/>
              <a:t>ID</a:t>
            </a:r>
            <a:r>
              <a:rPr lang="ko-KR" altLang="en-US" dirty="0"/>
              <a:t>로 질의와 응답 메시지를 구분하는데 사용됩니다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Flags</a:t>
            </a:r>
            <a:r>
              <a:rPr lang="ko-KR" altLang="en-US" dirty="0"/>
              <a:t>에는 쿼리 특성을 정의하는 필드가 담겨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요소에 들어가는 비트 수와 각각의 정보는 다음과 같습니다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73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 표시된 것들은 순서대로 질의 카운트</a:t>
            </a:r>
            <a:r>
              <a:rPr lang="en-US" altLang="ko-KR" dirty="0"/>
              <a:t>, </a:t>
            </a:r>
            <a:r>
              <a:rPr lang="ko-KR" altLang="en-US" dirty="0"/>
              <a:t>응답 카운트</a:t>
            </a:r>
            <a:r>
              <a:rPr lang="en-US" altLang="ko-KR" dirty="0"/>
              <a:t>, </a:t>
            </a:r>
            <a:r>
              <a:rPr lang="ko-KR" altLang="en-US" dirty="0"/>
              <a:t>책임 카운트</a:t>
            </a:r>
            <a:r>
              <a:rPr lang="en-US" altLang="ko-KR" dirty="0"/>
              <a:t>, </a:t>
            </a:r>
            <a:r>
              <a:rPr lang="ko-KR" altLang="en-US" dirty="0"/>
              <a:t>부가 카운트 입니다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16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질의 카운트는 질문의 개수를 표시하는데 보통 한 패킷당 </a:t>
            </a:r>
            <a:r>
              <a:rPr lang="en-US" altLang="ko-KR" dirty="0"/>
              <a:t>1</a:t>
            </a:r>
            <a:r>
              <a:rPr lang="ko-KR" altLang="en-US" dirty="0"/>
              <a:t>개가 존재합니다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응답 카운트</a:t>
            </a:r>
            <a:r>
              <a:rPr lang="en-US" altLang="ko-KR" dirty="0"/>
              <a:t>, </a:t>
            </a:r>
            <a:r>
              <a:rPr lang="ko-KR" altLang="en-US" dirty="0"/>
              <a:t>책임 카운트</a:t>
            </a:r>
            <a:r>
              <a:rPr lang="en-US" altLang="ko-KR" dirty="0"/>
              <a:t>, </a:t>
            </a:r>
            <a:r>
              <a:rPr lang="ko-KR" altLang="en-US" dirty="0"/>
              <a:t>부가 카운트는 각각 응답 </a:t>
            </a:r>
            <a:r>
              <a:rPr lang="en-US" altLang="ko-KR" dirty="0"/>
              <a:t>RR,</a:t>
            </a:r>
            <a:r>
              <a:rPr lang="en-US" altLang="ko-KR" baseline="0" dirty="0"/>
              <a:t> </a:t>
            </a:r>
            <a:r>
              <a:rPr lang="ko-KR" altLang="en-US" baseline="0" dirty="0"/>
              <a:t>책임 </a:t>
            </a:r>
            <a:r>
              <a:rPr lang="en-US" altLang="ko-KR" baseline="0" dirty="0"/>
              <a:t>RR, </a:t>
            </a:r>
            <a:r>
              <a:rPr lang="ko-KR" altLang="en-US" baseline="0" dirty="0"/>
              <a:t>추가 </a:t>
            </a:r>
            <a:r>
              <a:rPr lang="en-US" altLang="ko-KR" baseline="0" dirty="0"/>
              <a:t>RR</a:t>
            </a:r>
            <a:r>
              <a:rPr lang="ko-KR" altLang="en-US" baseline="0" dirty="0"/>
              <a:t>의 수를 나타냅니다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39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하얀 박스는 쿼리</a:t>
            </a:r>
            <a:r>
              <a:rPr lang="en-US" altLang="ko-KR" dirty="0"/>
              <a:t>, </a:t>
            </a:r>
            <a:r>
              <a:rPr lang="ko-KR" altLang="en-US" dirty="0"/>
              <a:t>뒤의 노란 박스는 각각 쿼리 타입과 쿼리 클래스를 의미합니다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909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쿼리 이름은 질의 내용의 </a:t>
            </a:r>
            <a:r>
              <a:rPr lang="en-US" altLang="ko-KR" dirty="0"/>
              <a:t>String</a:t>
            </a:r>
            <a:r>
              <a:rPr lang="ko-KR" altLang="en-US" dirty="0"/>
              <a:t>을 의미하고</a:t>
            </a:r>
            <a:r>
              <a:rPr lang="en-US" altLang="ko-KR" dirty="0"/>
              <a:t>, </a:t>
            </a:r>
            <a:r>
              <a:rPr lang="ko-KR" altLang="en-US" dirty="0"/>
              <a:t>쿼리 타입과 쿼리 클래스는 클라이언트가 요청하는 질의 유형과 </a:t>
            </a:r>
            <a:r>
              <a:rPr lang="en-US" altLang="ko-KR" dirty="0"/>
              <a:t>DNS</a:t>
            </a:r>
            <a:r>
              <a:rPr lang="ko-KR" altLang="en-US" dirty="0"/>
              <a:t>가 사용하는 프로토콜을 나타냅니다</a:t>
            </a:r>
            <a:r>
              <a:rPr lang="en-US" altLang="ko-KR" dirty="0"/>
              <a:t>.</a:t>
            </a: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0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DNS</a:t>
            </a:r>
            <a:r>
              <a:rPr lang="en-US" altLang="ko-KR" baseline="0" dirty="0"/>
              <a:t> Response</a:t>
            </a:r>
            <a:r>
              <a:rPr lang="ko-KR" altLang="en-US" baseline="0" dirty="0"/>
              <a:t>의  모습입니다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트랜잭션</a:t>
            </a:r>
            <a:r>
              <a:rPr lang="en-US" altLang="ko-KR" dirty="0"/>
              <a:t>ID</a:t>
            </a:r>
            <a:r>
              <a:rPr lang="ko-KR" altLang="en-US" dirty="0"/>
              <a:t>부터 쿼리클래스까지의 내용은 앞서 </a:t>
            </a:r>
            <a:r>
              <a:rPr lang="en-US" altLang="ko-KR" dirty="0"/>
              <a:t>DNS Query</a:t>
            </a:r>
            <a:r>
              <a:rPr lang="ko-KR" altLang="en-US" dirty="0"/>
              <a:t>와 동일한 방식으로 내용이 채워지나</a:t>
            </a:r>
            <a:r>
              <a:rPr lang="en-US" altLang="ko-KR" dirty="0"/>
              <a:t>, Response</a:t>
            </a:r>
            <a:r>
              <a:rPr lang="ko-KR" altLang="en-US" dirty="0"/>
              <a:t>에는 추가적인 데이터가 </a:t>
            </a:r>
            <a:r>
              <a:rPr lang="ko-KR" altLang="en-US" dirty="0" err="1"/>
              <a:t>붙게됩니다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사진에서 주황색 박스로 표시된 부분이 </a:t>
            </a:r>
            <a:r>
              <a:rPr lang="en-US" altLang="ko-KR" dirty="0"/>
              <a:t>Response</a:t>
            </a:r>
            <a:r>
              <a:rPr lang="ko-KR" altLang="en-US" dirty="0"/>
              <a:t>에서 붙는 추가적인 데이터로 도메인 네임 스트링</a:t>
            </a:r>
            <a:r>
              <a:rPr lang="en-US" altLang="ko-KR" dirty="0"/>
              <a:t>, </a:t>
            </a:r>
            <a:r>
              <a:rPr lang="ko-KR" altLang="en-US" dirty="0"/>
              <a:t>도메인 타입</a:t>
            </a:r>
            <a:r>
              <a:rPr lang="en-US" altLang="ko-KR" dirty="0"/>
              <a:t>, TTL </a:t>
            </a:r>
            <a:r>
              <a:rPr lang="ko-KR" altLang="en-US" dirty="0"/>
              <a:t>등이 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도네임</a:t>
            </a:r>
            <a:r>
              <a:rPr lang="ko-KR" altLang="en-US" dirty="0"/>
              <a:t> 네임 스트링의 경우 </a:t>
            </a:r>
            <a:r>
              <a:rPr lang="ko-KR" altLang="en-US" dirty="0" err="1"/>
              <a:t>도네임의</a:t>
            </a:r>
            <a:r>
              <a:rPr lang="ko-KR" altLang="en-US" dirty="0"/>
              <a:t> 네임을 </a:t>
            </a:r>
            <a:r>
              <a:rPr lang="ko-KR" altLang="en-US" dirty="0" err="1"/>
              <a:t>말하는대</a:t>
            </a:r>
            <a:r>
              <a:rPr lang="en-US" altLang="ko-KR" dirty="0"/>
              <a:t>, </a:t>
            </a:r>
            <a:r>
              <a:rPr lang="ko-KR" altLang="en-US" dirty="0"/>
              <a:t>패킷을 보면 스트링이 아닌 </a:t>
            </a:r>
            <a:r>
              <a:rPr lang="ko-KR" altLang="en-US" dirty="0" err="1"/>
              <a:t>다른값이</a:t>
            </a:r>
            <a:r>
              <a:rPr lang="ko-KR" altLang="en-US" dirty="0"/>
              <a:t> 들어있습니다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이름 정보를 직접 표시하지 않고 </a:t>
            </a:r>
            <a:r>
              <a:rPr lang="en-US" altLang="ko-KR" dirty="0"/>
              <a:t>Query</a:t>
            </a:r>
            <a:r>
              <a:rPr lang="ko-KR" altLang="en-US" dirty="0"/>
              <a:t>부분에서 사용한 이름 정보를 이용하기 위해 해당 부분을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ko-KR" altLang="en-US" dirty="0" err="1"/>
              <a:t>주소값을</a:t>
            </a:r>
            <a:r>
              <a:rPr lang="ko-KR" altLang="en-US" dirty="0"/>
              <a:t> 대신 사용하였기 때문입니다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리소스 데이터는 </a:t>
            </a:r>
            <a:r>
              <a:rPr lang="ko-KR" altLang="en-US" dirty="0" err="1"/>
              <a:t>리소소의</a:t>
            </a:r>
            <a:r>
              <a:rPr lang="ko-KR" altLang="en-US" dirty="0"/>
              <a:t> </a:t>
            </a:r>
            <a:r>
              <a:rPr lang="ko-KR" altLang="en-US" dirty="0" err="1"/>
              <a:t>주소값을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07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세부사항의 경우 앞부분의 </a:t>
            </a:r>
            <a:r>
              <a:rPr lang="en-US" altLang="ko-KR" dirty="0"/>
              <a:t>Query</a:t>
            </a:r>
            <a:r>
              <a:rPr lang="ko-KR" altLang="en-US" dirty="0"/>
              <a:t>와 내용이 중복되기에 다른 점만 간단하게 짚고 넘어 가겠습니다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Flag</a:t>
            </a:r>
            <a:r>
              <a:rPr lang="ko-KR" altLang="en-US" dirty="0"/>
              <a:t>값이 </a:t>
            </a:r>
            <a:r>
              <a:rPr lang="en-US" altLang="ko-KR" dirty="0"/>
              <a:t>8180</a:t>
            </a:r>
            <a:r>
              <a:rPr lang="ko-KR" altLang="en-US" dirty="0"/>
              <a:t>인대 이는 메시지가 </a:t>
            </a:r>
            <a:r>
              <a:rPr lang="en-US" altLang="ko-KR" dirty="0"/>
              <a:t>Response</a:t>
            </a:r>
            <a:r>
              <a:rPr lang="ko-KR" altLang="en-US" dirty="0"/>
              <a:t>인지 확인하는 </a:t>
            </a:r>
            <a:r>
              <a:rPr lang="en-US" altLang="ko-KR" dirty="0"/>
              <a:t>QR</a:t>
            </a:r>
            <a:r>
              <a:rPr lang="ko-KR" altLang="en-US" dirty="0"/>
              <a:t>영역이 </a:t>
            </a:r>
            <a:r>
              <a:rPr lang="en-US" altLang="ko-KR" dirty="0"/>
              <a:t>1</a:t>
            </a:r>
            <a:r>
              <a:rPr lang="ko-KR" altLang="en-US" dirty="0"/>
              <a:t>이 된 것과</a:t>
            </a:r>
            <a:r>
              <a:rPr lang="en-US" altLang="ko-KR" dirty="0"/>
              <a:t>, </a:t>
            </a:r>
            <a:r>
              <a:rPr lang="ko-KR" altLang="en-US" dirty="0"/>
              <a:t>네임서버의 재귀가능 여부를 확인하는 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r>
              <a:rPr lang="ko-KR" altLang="en-US" sz="1800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영역이 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800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이 되었기 때문입니다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응답 카운트의 경우에도 응답했기 때문에 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0</a:t>
            </a:r>
            <a:r>
              <a:rPr lang="ko-KR" altLang="en-US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에서 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1</a:t>
            </a:r>
            <a:r>
              <a:rPr lang="ko-KR" altLang="en-US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이 된 모습을 확인할 수 있습니다</a:t>
            </a:r>
            <a:r>
              <a:rPr lang="en-US" altLang="ko-KR" sz="1800" b="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.</a:t>
            </a:r>
            <a:endParaRPr lang="en-US" altLang="ko-KR" b="0"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67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Ping </a:t>
            </a:r>
            <a:r>
              <a:rPr lang="ko-KR" altLang="en-US" dirty="0"/>
              <a:t>통신의 경우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로그 파일을 보면 </a:t>
            </a:r>
            <a:r>
              <a:rPr lang="en-US" altLang="ko-KR" dirty="0"/>
              <a:t>DNS -&gt; ICMP -&gt; DNS -&gt; ICMP </a:t>
            </a:r>
            <a:r>
              <a:rPr lang="ko-KR" altLang="en-US" dirty="0"/>
              <a:t>순으로 패킷이 오갑니다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처음 </a:t>
            </a:r>
            <a:r>
              <a:rPr lang="en-US" altLang="ko-KR" dirty="0"/>
              <a:t>DNS 4</a:t>
            </a:r>
            <a:r>
              <a:rPr lang="ko-KR" altLang="en-US" dirty="0"/>
              <a:t>회는 </a:t>
            </a:r>
            <a:r>
              <a:rPr lang="en-US" altLang="ko-KR" dirty="0"/>
              <a:t>DNS</a:t>
            </a:r>
            <a:r>
              <a:rPr lang="ko-KR" altLang="en-US" dirty="0"/>
              <a:t>서버에 응답하면서 발생하는 패킷입니다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여기서 클라이언트에서 </a:t>
            </a:r>
            <a:r>
              <a:rPr lang="en-US" altLang="ko-KR" dirty="0"/>
              <a:t>2</a:t>
            </a:r>
            <a:r>
              <a:rPr lang="ko-KR" altLang="en-US" dirty="0"/>
              <a:t>회가 아닌 </a:t>
            </a:r>
            <a:r>
              <a:rPr lang="en-US" altLang="ko-KR" dirty="0"/>
              <a:t>4</a:t>
            </a:r>
            <a:r>
              <a:rPr lang="ko-KR" altLang="en-US" dirty="0"/>
              <a:t>회나 </a:t>
            </a:r>
            <a:r>
              <a:rPr lang="en-US" altLang="ko-KR" dirty="0"/>
              <a:t>DNS</a:t>
            </a:r>
            <a:r>
              <a:rPr lang="ko-KR" altLang="en-US" dirty="0"/>
              <a:t>패킷이 발생하는 이유는 처음 </a:t>
            </a:r>
            <a:r>
              <a:rPr lang="en-US" altLang="ko-KR" dirty="0"/>
              <a:t>2</a:t>
            </a:r>
            <a:r>
              <a:rPr lang="ko-KR" altLang="en-US" dirty="0"/>
              <a:t>패킷은 </a:t>
            </a:r>
            <a:r>
              <a:rPr lang="en-US" altLang="ko-KR" dirty="0"/>
              <a:t>IPv4</a:t>
            </a:r>
            <a:r>
              <a:rPr lang="ko-KR" altLang="en-US" dirty="0"/>
              <a:t> 주소로</a:t>
            </a:r>
            <a:r>
              <a:rPr lang="en-US" altLang="ko-KR" dirty="0"/>
              <a:t>, </a:t>
            </a:r>
            <a:r>
              <a:rPr lang="ko-KR" altLang="en-US" dirty="0"/>
              <a:t>그 뒤 </a:t>
            </a:r>
            <a:r>
              <a:rPr lang="en-US" altLang="ko-KR" dirty="0"/>
              <a:t>2</a:t>
            </a:r>
            <a:r>
              <a:rPr lang="ko-KR" altLang="en-US" dirty="0"/>
              <a:t>번은 </a:t>
            </a:r>
            <a:r>
              <a:rPr lang="en-US" altLang="ko-KR" dirty="0"/>
              <a:t>IPv6 </a:t>
            </a:r>
            <a:r>
              <a:rPr lang="ko-KR" altLang="en-US" dirty="0"/>
              <a:t>주소로 </a:t>
            </a:r>
            <a:r>
              <a:rPr lang="en-US" altLang="ko-KR" dirty="0"/>
              <a:t>DNS</a:t>
            </a:r>
            <a:r>
              <a:rPr lang="ko-KR" altLang="en-US" dirty="0"/>
              <a:t>를 </a:t>
            </a:r>
            <a:r>
              <a:rPr lang="ko-KR" altLang="en-US" dirty="0" err="1"/>
              <a:t>셋팅하기</a:t>
            </a:r>
            <a:r>
              <a:rPr lang="ko-KR" altLang="en-US" dirty="0"/>
              <a:t> 때문입니다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뒤 </a:t>
            </a:r>
            <a:r>
              <a:rPr lang="en-US" altLang="ko-KR" dirty="0"/>
              <a:t>ICMP</a:t>
            </a:r>
            <a:r>
              <a:rPr lang="ko-KR" altLang="en-US" dirty="0"/>
              <a:t>로 통신을 한 뒤 추가적인 </a:t>
            </a:r>
            <a:r>
              <a:rPr lang="en-US" altLang="ko-KR" dirty="0"/>
              <a:t>DNS</a:t>
            </a:r>
            <a:r>
              <a:rPr lang="ko-KR" altLang="en-US" dirty="0"/>
              <a:t>가 발생하는 이유는 </a:t>
            </a:r>
            <a:r>
              <a:rPr lang="en-US" altLang="ko-KR" dirty="0"/>
              <a:t>IP</a:t>
            </a:r>
            <a:r>
              <a:rPr lang="ko-KR" altLang="en-US" dirty="0"/>
              <a:t>주소를 도메인 이름으로 변환하기 위한 리버스도메인이 발생하기 때문입니다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198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10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설계 내용과 실제 프로그램 사이의 변동 사항입니다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그림은 저희가 설계 단계에서 제작한 프로그램 동작 시나리오 입니다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설계 단계에서는 패킷 캡처 메뉴</a:t>
            </a:r>
            <a:r>
              <a:rPr lang="en-US" altLang="ko-KR" dirty="0"/>
              <a:t>, </a:t>
            </a:r>
            <a:r>
              <a:rPr lang="ko-KR" altLang="en-US" dirty="0"/>
              <a:t>로그 메뉴</a:t>
            </a:r>
            <a:r>
              <a:rPr lang="en-US" altLang="ko-KR" dirty="0"/>
              <a:t>, </a:t>
            </a:r>
            <a:r>
              <a:rPr lang="ko-KR" altLang="en-US" dirty="0"/>
              <a:t>필터 메뉴 등 </a:t>
            </a:r>
            <a:r>
              <a:rPr lang="en-US" altLang="ko-KR" dirty="0"/>
              <a:t>7</a:t>
            </a:r>
            <a:r>
              <a:rPr lang="ko-KR" altLang="en-US" dirty="0"/>
              <a:t>개의 메뉴를 가지고 있었습니다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 제작한 프로그램의 경우 설정된 서버와의 통신을 진행하는 </a:t>
            </a:r>
            <a:r>
              <a:rPr lang="en-US" altLang="ko-KR" dirty="0"/>
              <a:t>7</a:t>
            </a:r>
            <a:r>
              <a:rPr lang="ko-KR" altLang="en-US" dirty="0"/>
              <a:t>번 메뉴가 추가되어 </a:t>
            </a:r>
            <a:r>
              <a:rPr lang="en-US" altLang="ko-KR" dirty="0"/>
              <a:t>8</a:t>
            </a:r>
            <a:r>
              <a:rPr lang="ko-KR" altLang="en-US" dirty="0"/>
              <a:t>개의 메뉴를 가지고 있습니다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5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구현 환경과</a:t>
            </a:r>
            <a:r>
              <a:rPr lang="en-US" altLang="ko-KR" dirty="0"/>
              <a:t> </a:t>
            </a:r>
            <a:r>
              <a:rPr lang="ko-KR" altLang="en-US" dirty="0"/>
              <a:t>구현 내용을 간단하게 이야기한 뒤 저희가 제작한 프로그램의 작동 영상을 보여드리겠습니다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뒤 캡처한 패킷의 로그를 분석해서 어떤 정보들이 있는지 말씀드린 뒤 설계한 프로그램과 실제 제작한 프로그램</a:t>
            </a:r>
            <a:r>
              <a:rPr lang="ko-KR" altLang="en-US" baseline="0" dirty="0"/>
              <a:t> 사이의 변동 사항과 교훈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프로그램을 제작하는데 참고한 자료들을 이야기하고 발표를 마치겠습니다</a:t>
            </a: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33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Icmp</a:t>
            </a:r>
            <a:r>
              <a:rPr lang="en-US" baseline="0" dirty="0"/>
              <a:t> </a:t>
            </a:r>
            <a:r>
              <a:rPr lang="ko-KR" altLang="en-US" baseline="0" dirty="0"/>
              <a:t>프로토콜의 통신은 </a:t>
            </a:r>
            <a:r>
              <a:rPr lang="en-US" altLang="ko-KR" baseline="0" dirty="0"/>
              <a:t>ping </a:t>
            </a:r>
            <a:r>
              <a:rPr lang="ko-KR" altLang="en-US" baseline="0" dirty="0"/>
              <a:t>명령어를 이용하여 </a:t>
            </a:r>
            <a:r>
              <a:rPr lang="en-US" altLang="ko-KR" baseline="0" dirty="0"/>
              <a:t>computer.kpu.ac.kr </a:t>
            </a:r>
            <a:r>
              <a:rPr lang="ko-KR" altLang="en-US" baseline="0" dirty="0"/>
              <a:t>서버와 통신을 할 예정이었습니다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서버에 </a:t>
            </a:r>
            <a:r>
              <a:rPr lang="ko-KR" altLang="en-US" dirty="0" err="1"/>
              <a:t>핑을</a:t>
            </a:r>
            <a:r>
              <a:rPr lang="ko-KR" altLang="en-US" dirty="0"/>
              <a:t> 보내도 답이 오지 않는 현상이 지속적으로 발생했고</a:t>
            </a:r>
            <a:r>
              <a:rPr lang="en-US" altLang="ko-KR" dirty="0"/>
              <a:t>, google.com</a:t>
            </a:r>
            <a:r>
              <a:rPr lang="ko-KR" altLang="en-US" dirty="0"/>
              <a:t>과 통신하는 것으로</a:t>
            </a:r>
            <a:r>
              <a:rPr lang="ko-KR" altLang="en-US" baseline="0" dirty="0"/>
              <a:t> 변경하였습니다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또한 저희가 제작에 참고한 코드는 간략한 정보만을 저장하는 형태였습니다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추가적인 로그 분석을 위해 </a:t>
            </a:r>
            <a:r>
              <a:rPr lang="en-US" altLang="ko-KR" dirty="0"/>
              <a:t>DNS/ICMP</a:t>
            </a:r>
            <a:r>
              <a:rPr lang="ko-KR" altLang="en-US" dirty="0"/>
              <a:t>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진수로 바이트 단위로 끊어서 보여주는 기능을 추가하였습니다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69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프로젝트를 진행하면서 패킷의 흐름과 구조에 관해 익히고</a:t>
            </a:r>
            <a:r>
              <a:rPr lang="en-US" altLang="ko-KR" dirty="0"/>
              <a:t>, </a:t>
            </a:r>
            <a:r>
              <a:rPr lang="ko-KR" altLang="en-US" dirty="0"/>
              <a:t>클라이언트와 서버간 통신을 위해 어떠한 구조체와 문법을 사용하는지 직접 확인할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로우 소켓을 이용해 프로그램을 제작하며 소켓 프로그래밍 능력 또한 키울 수 있었습니다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6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제작에 참고한 참고 자료들입니다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178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이상</a:t>
            </a:r>
            <a:r>
              <a:rPr lang="ko-KR" altLang="en-US" dirty="0"/>
              <a:t>으로 </a:t>
            </a:r>
            <a:r>
              <a:rPr lang="en-US" altLang="ko-KR" dirty="0"/>
              <a:t>3</a:t>
            </a:r>
            <a:r>
              <a:rPr lang="ko-KR" altLang="en-US" dirty="0"/>
              <a:t>팀 패킷 캡처 프로그램 </a:t>
            </a:r>
            <a:r>
              <a:rPr lang="en-US" dirty="0" err="1"/>
              <a:t>발표를</a:t>
            </a:r>
            <a:r>
              <a:rPr lang="en-US" dirty="0"/>
              <a:t> </a:t>
            </a:r>
            <a:r>
              <a:rPr lang="en-US" dirty="0" err="1"/>
              <a:t>마치겠습니다</a:t>
            </a:r>
            <a:r>
              <a:rPr lang="en-US" dirty="0"/>
              <a:t>. </a:t>
            </a:r>
            <a:r>
              <a:rPr lang="en-US" dirty="0" err="1"/>
              <a:t>감사합니다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04" name="Google Shape;5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4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환경입니다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서버의 경우 </a:t>
            </a:r>
            <a:r>
              <a:rPr lang="en-US" altLang="ko-KR" dirty="0"/>
              <a:t>HTTP </a:t>
            </a:r>
            <a:r>
              <a:rPr lang="ko-KR" altLang="en-US" dirty="0"/>
              <a:t>프로토콜은 </a:t>
            </a:r>
            <a:r>
              <a:rPr lang="en-US" altLang="ko-KR" dirty="0"/>
              <a:t>kpu.ac.kr, DNS</a:t>
            </a:r>
            <a:r>
              <a:rPr lang="ko-KR" altLang="en-US" dirty="0"/>
              <a:t>는 </a:t>
            </a:r>
            <a:r>
              <a:rPr lang="en-US" altLang="ko-KR" dirty="0"/>
              <a:t>ns.kpu.ac.kr,</a:t>
            </a:r>
            <a:r>
              <a:rPr lang="en-US" altLang="ko-KR" baseline="0" dirty="0"/>
              <a:t> ICMP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google.com</a:t>
            </a:r>
            <a:r>
              <a:rPr lang="ko-KR" altLang="en-US" baseline="0" dirty="0"/>
              <a:t>을 사용했습니다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클라이언트는 우분투에서 구동했고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명령어는 </a:t>
            </a:r>
            <a:r>
              <a:rPr lang="en-US" altLang="ko-KR" baseline="0" dirty="0"/>
              <a:t>curl, </a:t>
            </a:r>
            <a:r>
              <a:rPr lang="en-US" altLang="ko-KR" baseline="0" dirty="0" err="1"/>
              <a:t>nslookup</a:t>
            </a:r>
            <a:r>
              <a:rPr lang="en-US" altLang="ko-KR" baseline="0" dirty="0"/>
              <a:t>, ping</a:t>
            </a:r>
            <a:r>
              <a:rPr lang="ko-KR" altLang="en-US" baseline="0" dirty="0"/>
              <a:t>을 사용했습니다</a:t>
            </a:r>
            <a:endParaRPr lang="ko-KR" altLang="en-US"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21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프로그램의 메뉴 선택 화면입니다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ko-KR" altLang="en-US" dirty="0"/>
              <a:t>번으로 패킷 캡처를 할 수 있으며</a:t>
            </a:r>
            <a:r>
              <a:rPr lang="en-US" altLang="ko-KR" dirty="0"/>
              <a:t>, 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번으로 지금까지 캡처한 패킷들의 로그를 확인 가능합니다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4, 5, 6</a:t>
            </a:r>
            <a:r>
              <a:rPr lang="ko-KR" altLang="en-US" dirty="0"/>
              <a:t>번은 필터 관련 메뉴이고</a:t>
            </a:r>
            <a:r>
              <a:rPr lang="en-US" altLang="ko-KR" dirty="0"/>
              <a:t>, 7</a:t>
            </a:r>
            <a:r>
              <a:rPr lang="ko-KR" altLang="en-US" dirty="0"/>
              <a:t>번을 선택하면 미리 정해놓은 서버와 통신을 실행합니다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altLang="ko-KR" dirty="0"/>
              <a:t>8</a:t>
            </a:r>
            <a:r>
              <a:rPr lang="ko-KR" altLang="en-US" dirty="0"/>
              <a:t>번을 선택하면 프로그램을 종료합니다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35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캡처한 패킷들의 정보입니다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정보들이 들어 있는지에 관해서는 이후 로그 분석 때 자세히 말씀드리겠습니다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247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프로그램의 시현 동영상을 보여드리겠습니다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4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학교 사이트에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curl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명령어를 통한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통신 패킷이다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요청 패킷은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inherit"/>
              </a:rPr>
              <a:t>요청메서드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GET 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버전 요청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URI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사용자 에이전트가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39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응답 패킷이다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응답에는 프로토콜과 응답코드 날짜 서버 프로그램의 종류와 스크립트의 정보 쿠키의 생성 여부가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우리 학교의 경우 제우스 서버 컨테이너를 사용하고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기능이 설정되어 한번의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TCP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연결을 통해 계속해서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통신을 하며 서버에서 사용자에게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7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프로그램에서 표시하는 패킷 정보에 대해 말씀드리겠습니다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DNS Query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노란 박스로 표시되어 있는 두개는 각각 트랜잭션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Flags</a:t>
            </a:r>
            <a:r>
              <a:rPr lang="ko-KR" altLang="en-US" dirty="0"/>
              <a:t>를 나타냅니다</a:t>
            </a: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inc.co.kr/w/Site/Network_Programing/AdvancedComm/HTTP" TargetMode="External"/><Relationship Id="rId3" Type="http://schemas.openxmlformats.org/officeDocument/2006/relationships/hyperlink" Target="https://github.com/Seo-yul/yulshark_rawsocket" TargetMode="External"/><Relationship Id="rId7" Type="http://schemas.openxmlformats.org/officeDocument/2006/relationships/hyperlink" Target="https://&#54620;&#44397;&#51064;&#53552;&#45367;&#51221;&#48372;&#49468;&#53552;.&#54620;&#44397;/jsp/resources/inverseInfo.j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hclub.co.kr/2262" TargetMode="External"/><Relationship Id="rId5" Type="http://schemas.openxmlformats.org/officeDocument/2006/relationships/hyperlink" Target="https://void.tistory.com/entry/Packet-Socket" TargetMode="External"/><Relationship Id="rId4" Type="http://schemas.openxmlformats.org/officeDocument/2006/relationships/hyperlink" Target="https://github.com/NotRayor/TobiShar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.ac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0"/>
            <a:ext cx="12192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045075" y="3116100"/>
            <a:ext cx="446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 네트워크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3팀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45074" y="3516300"/>
            <a:ext cx="44646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3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패킷 캡처 프로그램</a:t>
            </a:r>
            <a:endParaRPr lang="en-US" altLang="ko-KR" sz="3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3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발표 및 시연</a:t>
            </a:r>
            <a:endParaRPr sz="3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106375" y="4901700"/>
            <a:ext cx="4699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컴퓨터공학전공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3학년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강성준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2017150001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김다훈 2017154004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김재혁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2017152006</a:t>
            </a:r>
          </a:p>
          <a:p>
            <a:r>
              <a:rPr lang="ko-KR" alt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이승철 </a:t>
            </a:r>
            <a:r>
              <a:rPr lang="en-US" altLang="ko-KR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2017152027</a:t>
            </a:r>
            <a:endParaRPr lang="ko-KR" altLang="en-US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4E04F-CB1F-4818-BE01-0F37C8FBE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4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7"/>
    </mc:Choice>
    <mc:Fallback xmlns="">
      <p:transition spd="slow" advTm="92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A07B2-9579-46C3-94D6-B9D5CFB6010F}"/>
              </a:ext>
            </a:extLst>
          </p:cNvPr>
          <p:cNvSpPr/>
          <p:nvPr/>
        </p:nvSpPr>
        <p:spPr>
          <a:xfrm>
            <a:off x="5336254" y="4412344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337372" y="1055882"/>
            <a:ext cx="11321228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ed5a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트랜잭션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ID 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고유 식별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로 질의와 응답 메시지를 구분하는데 쓰입니다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0100 – Flags &gt;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특성을 정의하는 필드가 담겨져 있습니다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QR(Query/Response) 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패킷이 요청하는 패킷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인지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응답하는 패킷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인지 표시하는 비트입니다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Op code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쿼리의 유형을 지정합니다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( 0-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표준질의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1-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역 질의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 2-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서버의 상태 요구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4-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통지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5-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갱신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AA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도메인 이름에 대해 믿을 수 있는 서버로부터의 응답임을 표시합니다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TC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 메시지가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512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바이트 이상인지 표시합니다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RD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재귀 질의 사용 여부입니다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RA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재귀가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에서 사용 가능한지 표시합니다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Z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이 필드는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으로 설정됩니다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Rcode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필드는 응답에서 오류가 존재하는지를 표시합니다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( 0 – </a:t>
            </a:r>
            <a:r>
              <a:rPr lang="ko-KR" altLang="en-US" sz="20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오류없음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형식오류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2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서버 문제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3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도메인 네임 오류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4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실행되지 않음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5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거부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위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ns.kpu.ac.kr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의 경우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0 0000 0 0 1 0 000 0000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5D93BC3-FE8D-4A9C-96AA-85F8FC1B7A44}"/>
              </a:ext>
            </a:extLst>
          </p:cNvPr>
          <p:cNvGraphicFramePr>
            <a:graphicFrameLocks noGrp="1"/>
          </p:cNvGraphicFramePr>
          <p:nvPr/>
        </p:nvGraphicFramePr>
        <p:xfrm>
          <a:off x="337372" y="1847393"/>
          <a:ext cx="9279072" cy="792480"/>
        </p:xfrm>
        <a:graphic>
          <a:graphicData uri="http://schemas.openxmlformats.org/drawingml/2006/table">
            <a:tbl>
              <a:tblPr firstRow="1" bandRow="1">
                <a:tableStyleId>{858587E7-3126-4565-8199-1738AC6C17F7}</a:tableStyleId>
              </a:tblPr>
              <a:tblGrid>
                <a:gridCol w="1159884">
                  <a:extLst>
                    <a:ext uri="{9D8B030D-6E8A-4147-A177-3AD203B41FA5}">
                      <a16:colId xmlns:a16="http://schemas.microsoft.com/office/drawing/2014/main" val="4119612898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1944930121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2636172711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2162789263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561591431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1140950975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3442931118"/>
                    </a:ext>
                  </a:extLst>
                </a:gridCol>
                <a:gridCol w="1159884">
                  <a:extLst>
                    <a:ext uri="{9D8B030D-6E8A-4147-A177-3AD203B41FA5}">
                      <a16:colId xmlns:a16="http://schemas.microsoft.com/office/drawing/2014/main" val="3506095528"/>
                    </a:ext>
                  </a:extLst>
                </a:gridCol>
              </a:tblGrid>
              <a:tr h="389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QR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Op code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AA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TC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RA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Z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/>
                        <a:t>Rcode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49849"/>
                  </a:ext>
                </a:extLst>
              </a:tr>
              <a:tr h="3892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   (</a:t>
                      </a:r>
                      <a:r>
                        <a:rPr lang="ko-KR" altLang="en-US" sz="2000" dirty="0"/>
                        <a:t>비트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0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B13695AD-74B0-4A8A-AE76-45BDF75E8B59}"/>
              </a:ext>
            </a:extLst>
          </p:cNvPr>
          <p:cNvSpPr txBox="1"/>
          <p:nvPr/>
        </p:nvSpPr>
        <p:spPr>
          <a:xfrm>
            <a:off x="146080" y="1129532"/>
            <a:ext cx="3337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Query</a:t>
            </a:r>
            <a:endParaRPr lang="ko-KR" altLang="en-US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46163-A0FC-499B-8B82-55C843CF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" y="1621944"/>
            <a:ext cx="6987943" cy="43724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7F077D-9177-4492-9EFC-400590F34AA0}"/>
              </a:ext>
            </a:extLst>
          </p:cNvPr>
          <p:cNvSpPr/>
          <p:nvPr/>
        </p:nvSpPr>
        <p:spPr>
          <a:xfrm>
            <a:off x="1881162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950169-FF68-408E-A717-5FD56E9EF71F}"/>
              </a:ext>
            </a:extLst>
          </p:cNvPr>
          <p:cNvSpPr/>
          <p:nvPr/>
        </p:nvSpPr>
        <p:spPr>
          <a:xfrm>
            <a:off x="2727660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25D977-F67C-4D85-8E0B-B89ED3BC98E3}"/>
              </a:ext>
            </a:extLst>
          </p:cNvPr>
          <p:cNvSpPr/>
          <p:nvPr/>
        </p:nvSpPr>
        <p:spPr>
          <a:xfrm>
            <a:off x="3574158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2B535-7A50-49F8-801F-F128F3FBBD87}"/>
              </a:ext>
            </a:extLst>
          </p:cNvPr>
          <p:cNvSpPr/>
          <p:nvPr/>
        </p:nvSpPr>
        <p:spPr>
          <a:xfrm>
            <a:off x="4455206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7203913" y="1621944"/>
            <a:ext cx="451395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(Questions)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(Answer RRS)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책임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(Authority RRS)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부가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(Additional RRS)</a:t>
            </a:r>
          </a:p>
        </p:txBody>
      </p:sp>
    </p:spTree>
    <p:extLst>
      <p:ext uri="{BB962C8B-B14F-4D97-AF65-F5344CB8AC3E}">
        <p14:creationId xmlns:p14="http://schemas.microsoft.com/office/powerpoint/2010/main" val="120918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A07B2-9579-46C3-94D6-B9D5CFB6010F}"/>
              </a:ext>
            </a:extLst>
          </p:cNvPr>
          <p:cNvSpPr/>
          <p:nvPr/>
        </p:nvSpPr>
        <p:spPr>
          <a:xfrm>
            <a:off x="5336254" y="4412344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337372" y="1149943"/>
            <a:ext cx="9213028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(Questions)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몇 개의 질문인지 질문의 개수를 표시합니다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보통 한 패킷당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개입니다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(Answer RRS)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RR( Resource Record )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의 수입니다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책임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(Authority RRS)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책임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RR( Resource Record )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의 수입니다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부가 카운트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(Additional RRS)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추가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RR( Resource Record )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의 수입니다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2" y="4183919"/>
            <a:ext cx="9899041" cy="13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B13695AD-74B0-4A8A-AE76-45BDF75E8B59}"/>
              </a:ext>
            </a:extLst>
          </p:cNvPr>
          <p:cNvSpPr txBox="1"/>
          <p:nvPr/>
        </p:nvSpPr>
        <p:spPr>
          <a:xfrm>
            <a:off x="146080" y="1129532"/>
            <a:ext cx="3337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Query</a:t>
            </a:r>
            <a:endParaRPr lang="ko-KR" altLang="en-US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46163-A0FC-499B-8B82-55C843CF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" y="1621944"/>
            <a:ext cx="6987943" cy="437245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D66147-8B86-4B9F-B3BA-143BAA55E91D}"/>
              </a:ext>
            </a:extLst>
          </p:cNvPr>
          <p:cNvSpPr/>
          <p:nvPr/>
        </p:nvSpPr>
        <p:spPr>
          <a:xfrm>
            <a:off x="4417082" y="4686300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6D627F-A5DC-4C8A-B7B2-20C6A2AF2EA1}"/>
              </a:ext>
            </a:extLst>
          </p:cNvPr>
          <p:cNvSpPr/>
          <p:nvPr/>
        </p:nvSpPr>
        <p:spPr>
          <a:xfrm>
            <a:off x="5336254" y="470897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A07B2-9579-46C3-94D6-B9D5CFB6010F}"/>
              </a:ext>
            </a:extLst>
          </p:cNvPr>
          <p:cNvSpPr/>
          <p:nvPr/>
        </p:nvSpPr>
        <p:spPr>
          <a:xfrm>
            <a:off x="5336254" y="4412344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BA3B25-F7DC-4B0C-A333-7CA4C590A65B}"/>
              </a:ext>
            </a:extLst>
          </p:cNvPr>
          <p:cNvSpPr/>
          <p:nvPr/>
        </p:nvSpPr>
        <p:spPr>
          <a:xfrm>
            <a:off x="27010" y="4708978"/>
            <a:ext cx="4333689" cy="2512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7203913" y="1621944"/>
            <a:ext cx="451395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02~00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타입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클래스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9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A07B2-9579-46C3-94D6-B9D5CFB6010F}"/>
              </a:ext>
            </a:extLst>
          </p:cNvPr>
          <p:cNvSpPr/>
          <p:nvPr/>
        </p:nvSpPr>
        <p:spPr>
          <a:xfrm>
            <a:off x="5336254" y="4412344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337372" y="1124484"/>
            <a:ext cx="9213028" cy="603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02~72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이름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 내용의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 ( ns.kpu.ac.kr )</a:t>
            </a: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타입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클라이언트가 요청하는 질의 유형입니다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.   1 (A)     : IPv4 Address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.   2 (NS)    :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네임서버</a:t>
            </a: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  5 (CNAME) : Canonical Name (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정식이름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.   6 (SOA)   : Start of Authority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.  13 (HINFO) :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호스트 정보 </a:t>
            </a: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 15 (MX)    : Mail exchange.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이메일을 메일서버로 </a:t>
            </a:r>
            <a:r>
              <a:rPr lang="ko-KR" altLang="en-US" sz="20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리다이렉트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하도록 요청</a:t>
            </a: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 28 (AAAA)  : IPv6 Address 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.  33 (SRV)   :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특정 프로토콜이나 서비스에 대한 정보 요청</a:t>
            </a:r>
          </a:p>
          <a:p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252 (AXFR)  :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전체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영역 전달에 대한 요청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질의에서만 사용됨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       . 255 (ANY)   :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모든 레코드에 대한 요청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질의에서만 사용됨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클래스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&gt; DNS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가 사용하는 프로토콜을 나타냅니다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( 1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인터넷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3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–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E5676-B109-480E-B308-97EA9D9C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0" y="1621944"/>
            <a:ext cx="6173176" cy="450426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3724AB-F3DD-40F3-8F93-BFE4D861CB02}"/>
              </a:ext>
            </a:extLst>
          </p:cNvPr>
          <p:cNvSpPr/>
          <p:nvPr/>
        </p:nvSpPr>
        <p:spPr>
          <a:xfrm>
            <a:off x="265150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60D467-3710-4812-887B-72DACB7C76D4}"/>
              </a:ext>
            </a:extLst>
          </p:cNvPr>
          <p:cNvSpPr/>
          <p:nvPr/>
        </p:nvSpPr>
        <p:spPr>
          <a:xfrm>
            <a:off x="1023941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7056FC-668F-4D19-A68E-E3E77E968BC1}"/>
              </a:ext>
            </a:extLst>
          </p:cNvPr>
          <p:cNvSpPr/>
          <p:nvPr/>
        </p:nvSpPr>
        <p:spPr>
          <a:xfrm>
            <a:off x="1797835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3A7B52-1776-4058-A20A-687024440EDC}"/>
              </a:ext>
            </a:extLst>
          </p:cNvPr>
          <p:cNvSpPr/>
          <p:nvPr/>
        </p:nvSpPr>
        <p:spPr>
          <a:xfrm>
            <a:off x="2571729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373C0F-FFC9-48C1-B921-79D708D96332}"/>
              </a:ext>
            </a:extLst>
          </p:cNvPr>
          <p:cNvSpPr/>
          <p:nvPr/>
        </p:nvSpPr>
        <p:spPr>
          <a:xfrm>
            <a:off x="3315417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E59CD3-0689-4C61-AA0F-BD5CCC64B67B}"/>
              </a:ext>
            </a:extLst>
          </p:cNvPr>
          <p:cNvSpPr/>
          <p:nvPr/>
        </p:nvSpPr>
        <p:spPr>
          <a:xfrm>
            <a:off x="4071037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1147D8-20CA-4289-89F4-D0BFBF39E1D4}"/>
              </a:ext>
            </a:extLst>
          </p:cNvPr>
          <p:cNvSpPr/>
          <p:nvPr/>
        </p:nvSpPr>
        <p:spPr>
          <a:xfrm>
            <a:off x="4154673" y="4452299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770760-CA58-4BCE-AF5F-B4CA0532A148}"/>
              </a:ext>
            </a:extLst>
          </p:cNvPr>
          <p:cNvSpPr/>
          <p:nvPr/>
        </p:nvSpPr>
        <p:spPr>
          <a:xfrm>
            <a:off x="4895007" y="4452299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60AA78-C591-4B53-B6F1-69EF40598431}"/>
              </a:ext>
            </a:extLst>
          </p:cNvPr>
          <p:cNvSpPr/>
          <p:nvPr/>
        </p:nvSpPr>
        <p:spPr>
          <a:xfrm>
            <a:off x="4910293" y="4138613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AF5DE-34FB-4F19-B667-C88B38BDE095}"/>
              </a:ext>
            </a:extLst>
          </p:cNvPr>
          <p:cNvSpPr/>
          <p:nvPr/>
        </p:nvSpPr>
        <p:spPr>
          <a:xfrm>
            <a:off x="146080" y="4442232"/>
            <a:ext cx="3924957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115;p15">
            <a:extLst>
              <a:ext uri="{FF2B5EF4-FFF2-40B4-BE49-F238E27FC236}">
                <a16:creationId xmlns:a16="http://schemas.microsoft.com/office/drawing/2014/main" id="{364D7F0F-6536-4634-89E8-E137B61D0148}"/>
              </a:ext>
            </a:extLst>
          </p:cNvPr>
          <p:cNvSpPr txBox="1"/>
          <p:nvPr/>
        </p:nvSpPr>
        <p:spPr>
          <a:xfrm>
            <a:off x="146080" y="1129532"/>
            <a:ext cx="3337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Response</a:t>
            </a:r>
            <a:endParaRPr lang="ko-KR" altLang="en-US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64180-6716-48E5-A4A4-FAC4FA954E4A}"/>
              </a:ext>
            </a:extLst>
          </p:cNvPr>
          <p:cNvSpPr txBox="1"/>
          <p:nvPr/>
        </p:nvSpPr>
        <p:spPr>
          <a:xfrm>
            <a:off x="6778446" y="1486896"/>
            <a:ext cx="51484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ed5a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트랜잭션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8180 – Flags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 카운트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(Questions)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 카운트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(Answer RRS)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책임 카운트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(Authority RRS)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부가 카운트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(Additional RRS)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02~00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타입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쿼리 클래스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c00c – Domain name string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Domain Type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Domain Class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000000ca – TTL( time to live )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0004 – Resource Data length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D2 5d 30 c4 – Resource Data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9E187D-8A9D-4730-AECF-4C1352F8CE39}"/>
              </a:ext>
            </a:extLst>
          </p:cNvPr>
          <p:cNvSpPr/>
          <p:nvPr/>
        </p:nvSpPr>
        <p:spPr>
          <a:xfrm>
            <a:off x="5734263" y="4452299"/>
            <a:ext cx="656698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8BE8A3-2C28-4CB2-90E3-47311602715B}"/>
              </a:ext>
            </a:extLst>
          </p:cNvPr>
          <p:cNvSpPr/>
          <p:nvPr/>
        </p:nvSpPr>
        <p:spPr>
          <a:xfrm>
            <a:off x="330857" y="4746720"/>
            <a:ext cx="656698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105413-671C-4A23-BB17-6BD8EAAA73AF}"/>
              </a:ext>
            </a:extLst>
          </p:cNvPr>
          <p:cNvSpPr/>
          <p:nvPr/>
        </p:nvSpPr>
        <p:spPr>
          <a:xfrm>
            <a:off x="1073402" y="4746720"/>
            <a:ext cx="656698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B8E2B5-5D64-4E8A-8810-DE488063D79B}"/>
              </a:ext>
            </a:extLst>
          </p:cNvPr>
          <p:cNvSpPr/>
          <p:nvPr/>
        </p:nvSpPr>
        <p:spPr>
          <a:xfrm>
            <a:off x="1844231" y="4736181"/>
            <a:ext cx="1471186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B5469F-EC56-4545-903C-959BA98BF4EA}"/>
              </a:ext>
            </a:extLst>
          </p:cNvPr>
          <p:cNvSpPr/>
          <p:nvPr/>
        </p:nvSpPr>
        <p:spPr>
          <a:xfrm>
            <a:off x="4138334" y="4759323"/>
            <a:ext cx="1471186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712BA7-0437-4294-8BB6-82E01CA51CE7}"/>
              </a:ext>
            </a:extLst>
          </p:cNvPr>
          <p:cNvSpPr/>
          <p:nvPr/>
        </p:nvSpPr>
        <p:spPr>
          <a:xfrm>
            <a:off x="3395789" y="4759323"/>
            <a:ext cx="656698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–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60AA78-C591-4B53-B6F1-69EF40598431}"/>
              </a:ext>
            </a:extLst>
          </p:cNvPr>
          <p:cNvSpPr/>
          <p:nvPr/>
        </p:nvSpPr>
        <p:spPr>
          <a:xfrm>
            <a:off x="8047032" y="5234126"/>
            <a:ext cx="1742231" cy="2739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115;p15">
            <a:extLst>
              <a:ext uri="{FF2B5EF4-FFF2-40B4-BE49-F238E27FC236}">
                <a16:creationId xmlns:a16="http://schemas.microsoft.com/office/drawing/2014/main" id="{364D7F0F-6536-4634-89E8-E137B61D0148}"/>
              </a:ext>
            </a:extLst>
          </p:cNvPr>
          <p:cNvSpPr txBox="1"/>
          <p:nvPr/>
        </p:nvSpPr>
        <p:spPr>
          <a:xfrm>
            <a:off x="146080" y="1129532"/>
            <a:ext cx="3337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Response</a:t>
            </a:r>
            <a:endParaRPr lang="ko-KR" altLang="en-US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64180-6716-48E5-A4A4-FAC4FA954E4A}"/>
              </a:ext>
            </a:extLst>
          </p:cNvPr>
          <p:cNvSpPr txBox="1"/>
          <p:nvPr/>
        </p:nvSpPr>
        <p:spPr>
          <a:xfrm>
            <a:off x="6557396" y="1611084"/>
            <a:ext cx="5369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8180 – Flags ( 1 0000 0 0 1 1 000 0000 )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입니다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0001 –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응답 카운트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(Answer RRS)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0E9C303D-D87D-4F85-8550-99140C47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50" y="1621944"/>
            <a:ext cx="6173176" cy="4504265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9E562C4-66EC-4BF5-A1F3-BB93B1B950B5}"/>
              </a:ext>
            </a:extLst>
          </p:cNvPr>
          <p:cNvSpPr/>
          <p:nvPr/>
        </p:nvSpPr>
        <p:spPr>
          <a:xfrm>
            <a:off x="1023941" y="4145598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61A343-4DB6-40D7-96AE-47CBE9072726}"/>
              </a:ext>
            </a:extLst>
          </p:cNvPr>
          <p:cNvSpPr/>
          <p:nvPr/>
        </p:nvSpPr>
        <p:spPr>
          <a:xfrm>
            <a:off x="1814680" y="4145598"/>
            <a:ext cx="723672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 –  google.com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D9691B-60A2-43CA-AE05-73A142FC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" y="1241215"/>
            <a:ext cx="3639804" cy="4815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2CEDB0-135F-4D6A-8240-962D087935CB}"/>
              </a:ext>
            </a:extLst>
          </p:cNvPr>
          <p:cNvSpPr txBox="1"/>
          <p:nvPr/>
        </p:nvSpPr>
        <p:spPr>
          <a:xfrm>
            <a:off x="4612746" y="1237250"/>
            <a:ext cx="5369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Google.com 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으로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Ping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을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번 보냈을 때의 로그파일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F1F13A-2FC7-4C1D-AA1F-545EE636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550" y="1606582"/>
            <a:ext cx="6443227" cy="44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0D01176-FFE6-4CDB-A203-D70C997A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49" y="1588687"/>
            <a:ext cx="5595610" cy="149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B61A79-B485-4A61-A4E5-24E89F3DA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21" y="1588687"/>
            <a:ext cx="5448589" cy="1516129"/>
          </a:xfrm>
          <a:prstGeom prst="rect">
            <a:avLst/>
          </a:prstGeom>
        </p:spPr>
      </p:pic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 –  google.com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25C15-8CBE-40DB-B2FC-1B4299350418}"/>
              </a:ext>
            </a:extLst>
          </p:cNvPr>
          <p:cNvSpPr/>
          <p:nvPr/>
        </p:nvSpPr>
        <p:spPr>
          <a:xfrm>
            <a:off x="3164415" y="2027495"/>
            <a:ext cx="656698" cy="3192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84A4A4-5C4C-480B-897A-EF521BD009DF}"/>
              </a:ext>
            </a:extLst>
          </p:cNvPr>
          <p:cNvSpPr/>
          <p:nvPr/>
        </p:nvSpPr>
        <p:spPr>
          <a:xfrm>
            <a:off x="8764354" y="2072795"/>
            <a:ext cx="656698" cy="2739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B3D8-DB74-4319-8312-47B64D1D369D}"/>
              </a:ext>
            </a:extLst>
          </p:cNvPr>
          <p:cNvSpPr txBox="1"/>
          <p:nvPr/>
        </p:nvSpPr>
        <p:spPr>
          <a:xfrm>
            <a:off x="451481" y="3242087"/>
            <a:ext cx="9417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질의시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초기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회는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IPv4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로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			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그 뒤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번은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IPv6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으로 </a:t>
            </a:r>
            <a:r>
              <a:rPr lang="ko-KR" altLang="en-US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셋팅된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모습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988F230-1EC4-435A-879F-137F3F813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9" y="3768319"/>
            <a:ext cx="6239033" cy="22359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122A25-C226-44F5-977C-2C3C08F039BF}"/>
              </a:ext>
            </a:extLst>
          </p:cNvPr>
          <p:cNvSpPr txBox="1"/>
          <p:nvPr/>
        </p:nvSpPr>
        <p:spPr>
          <a:xfrm>
            <a:off x="7044227" y="3841358"/>
            <a:ext cx="4414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주소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(172.217.25.110)</a:t>
            </a:r>
          </a:p>
          <a:p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와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in-</a:t>
            </a:r>
            <a:r>
              <a:rPr lang="en-US" altLang="ko-KR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addr.arpa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를 통해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리버스 도메인이 발생하고 있음을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확인할 수 있다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리버스 도메인 과정에서는 </a:t>
            </a:r>
            <a:r>
              <a:rPr lang="en-US" altLang="ko-KR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ko-KR" alt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주소를 데이터에 반대로 집어넣음</a:t>
            </a:r>
            <a:endParaRPr lang="en-US" altLang="ko-KR" sz="18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5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변동 사항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05</a:t>
            </a:r>
            <a:endParaRPr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07" y="1310923"/>
            <a:ext cx="8238736" cy="50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00"/>
            <a:ext cx="12192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844450" y="756050"/>
            <a:ext cx="26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301800" y="731109"/>
            <a:ext cx="3075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 N T E N T 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415350" y="1655125"/>
            <a:ext cx="37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01799" y="1431669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환경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301799" y="2171875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내용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301799" y="2909071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시연 동영상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6;p14"/>
          <p:cNvSpPr txBox="1"/>
          <p:nvPr/>
        </p:nvSpPr>
        <p:spPr>
          <a:xfrm>
            <a:off x="4301799" y="4383398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변동 사항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p14"/>
          <p:cNvSpPr txBox="1"/>
          <p:nvPr/>
        </p:nvSpPr>
        <p:spPr>
          <a:xfrm>
            <a:off x="4301799" y="5120594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 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교훈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B9C2B8-7A94-4567-8F61-5E5E3F4E4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Google Shape;105;p14"/>
          <p:cNvSpPr txBox="1"/>
          <p:nvPr/>
        </p:nvSpPr>
        <p:spPr>
          <a:xfrm>
            <a:off x="4301799" y="3646267"/>
            <a:ext cx="4017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 분석</a:t>
            </a:r>
          </a:p>
        </p:txBody>
      </p:sp>
      <p:sp>
        <p:nvSpPr>
          <p:cNvPr id="17" name="Google Shape;106;p14">
            <a:extLst>
              <a:ext uri="{FF2B5EF4-FFF2-40B4-BE49-F238E27FC236}">
                <a16:creationId xmlns:a16="http://schemas.microsoft.com/office/drawing/2014/main" id="{8A9E0019-17A6-42FE-BD39-756DD3AF2F7F}"/>
              </a:ext>
            </a:extLst>
          </p:cNvPr>
          <p:cNvSpPr txBox="1"/>
          <p:nvPr/>
        </p:nvSpPr>
        <p:spPr>
          <a:xfrm>
            <a:off x="4301799" y="5860250"/>
            <a:ext cx="40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 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 자료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5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45"/>
    </mc:Choice>
    <mc:Fallback xmlns="">
      <p:transition spd="slow" advTm="344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변동 사항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05</a:t>
            </a:r>
            <a:endParaRPr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493;p34">
            <a:extLst>
              <a:ext uri="{FF2B5EF4-FFF2-40B4-BE49-F238E27FC236}">
                <a16:creationId xmlns:a16="http://schemas.microsoft.com/office/drawing/2014/main" id="{2B0C6386-D676-4C6D-838D-9EAA47369BD6}"/>
              </a:ext>
            </a:extLst>
          </p:cNvPr>
          <p:cNvGraphicFramePr/>
          <p:nvPr/>
        </p:nvGraphicFramePr>
        <p:xfrm>
          <a:off x="236775" y="1260224"/>
          <a:ext cx="11364675" cy="3925485"/>
        </p:xfrm>
        <a:graphic>
          <a:graphicData uri="http://schemas.openxmlformats.org/drawingml/2006/table">
            <a:tbl>
              <a:tblPr>
                <a:noFill/>
                <a:tableStyleId>{858587E7-3126-4565-8199-1738AC6C17F7}</a:tableStyleId>
              </a:tblPr>
              <a:tblGrid>
                <a:gridCol w="158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기 능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초기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/>
                        <a:t>변동</a:t>
                      </a:r>
                      <a:r>
                        <a:rPr lang="en-US" sz="2000" dirty="0"/>
                        <a:t> </a:t>
                      </a:r>
                      <a:r>
                        <a:rPr lang="ko-KR" altLang="en-US" sz="2000" dirty="0"/>
                        <a:t>사항</a:t>
                      </a:r>
                      <a:endParaRPr sz="2000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Ping</a:t>
                      </a:r>
                      <a:endParaRPr sz="2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기존 </a:t>
                      </a:r>
                      <a:r>
                        <a:rPr lang="en-US" altLang="ko-KR" sz="2000" dirty="0"/>
                        <a:t>ping</a:t>
                      </a:r>
                      <a:r>
                        <a:rPr lang="ko-KR" altLang="en-US" sz="2000" dirty="0"/>
                        <a:t>을 </a:t>
                      </a:r>
                      <a:r>
                        <a:rPr lang="en-US" altLang="ko-KR" sz="2000" dirty="0"/>
                        <a:t>computer.kpu.ac.kr</a:t>
                      </a:r>
                      <a:r>
                        <a:rPr lang="ko-KR" altLang="en-US" sz="2000" dirty="0"/>
                        <a:t>로 보내기로 하였으나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해당 서버에 </a:t>
                      </a:r>
                      <a:r>
                        <a:rPr lang="ko-KR" altLang="en-US" sz="2000" dirty="0" err="1"/>
                        <a:t>핑을</a:t>
                      </a:r>
                      <a:r>
                        <a:rPr lang="ko-KR" altLang="en-US" sz="2000" dirty="0"/>
                        <a:t> 보내도 답장</a:t>
                      </a:r>
                      <a:r>
                        <a:rPr lang="en-US" altLang="ko-KR" sz="2000" dirty="0"/>
                        <a:t>(receive)</a:t>
                      </a:r>
                      <a:r>
                        <a:rPr lang="ko-KR" altLang="en-US" sz="2000" dirty="0"/>
                        <a:t>이 오지 않는 현상이 지속적으로 발생함</a:t>
                      </a:r>
                      <a:r>
                        <a:rPr lang="en-US" altLang="ko-KR" sz="2000" dirty="0"/>
                        <a:t>.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Computer.kpu.ac.kr</a:t>
                      </a:r>
                      <a:r>
                        <a:rPr lang="ko-KR" altLang="en-US" sz="2000" dirty="0"/>
                        <a:t>이 아닌</a:t>
                      </a:r>
                      <a:endParaRPr lang="en-US" altLang="ko-KR"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Google.com</a:t>
                      </a:r>
                      <a:r>
                        <a:rPr lang="ko-KR" altLang="en-US" sz="2000" dirty="0"/>
                        <a:t>으로 </a:t>
                      </a:r>
                      <a:r>
                        <a:rPr lang="en-US" altLang="ko-KR" sz="2000" dirty="0"/>
                        <a:t>ping</a:t>
                      </a:r>
                      <a:r>
                        <a:rPr lang="ko-KR" altLang="en-US" sz="2000" dirty="0"/>
                        <a:t>을 보내는 것으로 변경 하였음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3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로그</a:t>
                      </a:r>
                      <a:endParaRPr sz="20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기존에는 중요사항에 대해</a:t>
                      </a:r>
                      <a:endParaRPr lang="en-US" altLang="ko-KR"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간략한 정보만을 저장하는 형태로 되어있었다</a:t>
                      </a:r>
                      <a:r>
                        <a:rPr lang="en-US" altLang="ko-KR" sz="2000" dirty="0"/>
                        <a:t>.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추가적인 로그분석을 위해</a:t>
                      </a:r>
                      <a:endParaRPr lang="en-US" altLang="ko-KR" sz="2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DNS/ICMP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DATA</a:t>
                      </a:r>
                      <a:r>
                        <a:rPr lang="ko-KR" altLang="en-US" sz="2000" dirty="0"/>
                        <a:t>를 </a:t>
                      </a:r>
                      <a:r>
                        <a:rPr lang="en-US" altLang="ko-KR" sz="2000" dirty="0"/>
                        <a:t>16</a:t>
                      </a:r>
                      <a:r>
                        <a:rPr lang="ko-KR" altLang="en-US" sz="2000" dirty="0"/>
                        <a:t>진수로 바이트 단위로 끊어서 보여주는 기능을 추가하였다</a:t>
                      </a:r>
                      <a:r>
                        <a:rPr lang="en-US" altLang="ko-KR" sz="2000" dirty="0"/>
                        <a:t>.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교훈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06</a:t>
            </a:r>
            <a:endParaRPr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Google Shape;501;p35">
            <a:extLst>
              <a:ext uri="{FF2B5EF4-FFF2-40B4-BE49-F238E27FC236}">
                <a16:creationId xmlns:a16="http://schemas.microsoft.com/office/drawing/2014/main" id="{4D269EB8-8408-427A-B36D-690A7542C497}"/>
              </a:ext>
            </a:extLst>
          </p:cNvPr>
          <p:cNvSpPr txBox="1"/>
          <p:nvPr/>
        </p:nvSpPr>
        <p:spPr>
          <a:xfrm>
            <a:off x="634600" y="1436174"/>
            <a:ext cx="1054775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패킷 캡처를 통해 패킷을 분석하고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파악하는 과정을 거치며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패킷의 흐름과 구조에 대해 자세히 익힐 수 있었다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패킷 캡처를 통해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클라이언트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와 서버간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통신을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위해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어떠한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정해진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구조체와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문법을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사용하여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통신하</a:t>
            </a:r>
            <a:r>
              <a:rPr lang="ko-KR" altLang="en-US" sz="2000" dirty="0" err="1">
                <a:latin typeface="Calibri"/>
                <a:ea typeface="Calibri"/>
                <a:cs typeface="Calibri"/>
                <a:sym typeface="Calibri"/>
              </a:rPr>
              <a:t>는지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 직접 확인 할 수 있었다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lang="ko-KR" alt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패킷을 프로토콜에 관계없이 수신하고 이를 분석하는 과정을 통해 패킷을 직접 분류하는 능력을 기르고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 다른 네트워크간 통신을 위한 절차와 사용되는 프로토콜을 이해할 수 있었다</a:t>
            </a:r>
            <a:r>
              <a:rPr lang="en-US" altLang="ko-KR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2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참고 자료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07</a:t>
            </a:r>
            <a:endParaRPr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Google Shape;501;p35">
            <a:extLst>
              <a:ext uri="{FF2B5EF4-FFF2-40B4-BE49-F238E27FC236}">
                <a16:creationId xmlns:a16="http://schemas.microsoft.com/office/drawing/2014/main" id="{4D269EB8-8408-427A-B36D-690A7542C497}"/>
              </a:ext>
            </a:extLst>
          </p:cNvPr>
          <p:cNvSpPr txBox="1"/>
          <p:nvPr/>
        </p:nvSpPr>
        <p:spPr>
          <a:xfrm>
            <a:off x="634600" y="1436174"/>
            <a:ext cx="10547750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hlinkClick r:id="rId3"/>
              </a:rPr>
              <a:t>GitHub - </a:t>
            </a:r>
            <a:r>
              <a:rPr lang="en-US" altLang="ko-KR" sz="2000" dirty="0" err="1">
                <a:hlinkClick r:id="rId3"/>
              </a:rPr>
              <a:t>Seo-yul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yulshark_rawsocket</a:t>
            </a:r>
            <a:r>
              <a:rPr lang="en-US" altLang="ko-KR" sz="2000" dirty="0">
                <a:hlinkClick r:id="rId3"/>
              </a:rPr>
              <a:t>: using raw socket, </a:t>
            </a:r>
            <a:r>
              <a:rPr lang="ko-KR" altLang="en-US" sz="2000" dirty="0" err="1">
                <a:hlinkClick r:id="rId3"/>
              </a:rPr>
              <a:t>패킷캡처</a:t>
            </a:r>
            <a:r>
              <a:rPr lang="ko-KR" altLang="en-US" sz="2000" dirty="0">
                <a:hlinkClick r:id="rId3"/>
              </a:rPr>
              <a:t> </a:t>
            </a:r>
            <a:r>
              <a:rPr lang="en-US" altLang="ko-KR" sz="2000" dirty="0" err="1">
                <a:hlinkClick r:id="rId3"/>
              </a:rPr>
              <a:t>http,telnet,ftp</a:t>
            </a:r>
            <a:r>
              <a:rPr lang="en-US" altLang="ko-KR" sz="2000" dirty="0">
                <a:hlinkClick r:id="rId3"/>
              </a:rPr>
              <a:t>,</a:t>
            </a:r>
            <a:r>
              <a:rPr lang="ko-KR" altLang="en-US" sz="2000" dirty="0">
                <a:hlinkClick r:id="rId3"/>
              </a:rPr>
              <a:t>운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4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hlinkClick r:id="rId4"/>
              </a:rPr>
              <a:t>GitHub - </a:t>
            </a:r>
            <a:r>
              <a:rPr lang="en-US" altLang="ko-KR" sz="2000" dirty="0" err="1">
                <a:hlinkClick r:id="rId4"/>
              </a:rPr>
              <a:t>NotRayor</a:t>
            </a:r>
            <a:r>
              <a:rPr lang="en-US" altLang="ko-KR" sz="2000" dirty="0">
                <a:hlinkClick r:id="rId4"/>
              </a:rPr>
              <a:t>/</a:t>
            </a:r>
            <a:r>
              <a:rPr lang="en-US" altLang="ko-KR" sz="2000" dirty="0" err="1">
                <a:hlinkClick r:id="rId4"/>
              </a:rPr>
              <a:t>TobiShark</a:t>
            </a:r>
            <a:r>
              <a:rPr lang="en-US" altLang="ko-KR" sz="2000" dirty="0">
                <a:hlinkClick r:id="rId4"/>
              </a:rPr>
              <a:t>: Network Project // </a:t>
            </a:r>
            <a:r>
              <a:rPr lang="en-US" altLang="ko-KR" sz="2000" dirty="0" err="1">
                <a:hlinkClick r:id="rId4"/>
              </a:rPr>
              <a:t>Pcap</a:t>
            </a:r>
            <a:r>
              <a:rPr lang="en-US" altLang="ko-KR" sz="2000" dirty="0">
                <a:hlinkClick r:id="rId4"/>
              </a:rPr>
              <a:t> Program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5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hlinkClick r:id="rId5"/>
              </a:rPr>
              <a:t>패킷 소켓</a:t>
            </a:r>
            <a:r>
              <a:rPr lang="en-US" altLang="ko-KR" sz="2000" dirty="0">
                <a:hlinkClick r:id="rId5"/>
              </a:rPr>
              <a:t>(Packet Socket)::::</a:t>
            </a:r>
            <a:r>
              <a:rPr lang="ko-KR" altLang="en-US" sz="2000" dirty="0">
                <a:hlinkClick r:id="rId5"/>
              </a:rPr>
              <a:t>탐구생활 </a:t>
            </a:r>
            <a:r>
              <a:rPr lang="en-US" altLang="ko-KR" sz="2000" dirty="0">
                <a:hlinkClick r:id="rId5"/>
              </a:rPr>
              <a:t>(tistory.com)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>
              <a:hlinkClick r:id="rId6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hlinkClick r:id="rId6"/>
              </a:rPr>
              <a:t>[</a:t>
            </a:r>
            <a:r>
              <a:rPr lang="en-US" altLang="ko-KR" sz="2000" dirty="0" err="1">
                <a:hlinkClick r:id="rId6"/>
              </a:rPr>
              <a:t>pcap</a:t>
            </a:r>
            <a:r>
              <a:rPr lang="en-US" altLang="ko-KR" sz="2000" dirty="0">
                <a:hlinkClick r:id="rId6"/>
              </a:rPr>
              <a:t> </a:t>
            </a:r>
            <a:r>
              <a:rPr lang="ko-KR" altLang="en-US" sz="2000" dirty="0">
                <a:hlinkClick r:id="rId6"/>
              </a:rPr>
              <a:t>라이브러리</a:t>
            </a:r>
            <a:r>
              <a:rPr lang="en-US" altLang="ko-KR" sz="2000" dirty="0">
                <a:hlinkClick r:id="rId6"/>
              </a:rPr>
              <a:t>] 10. </a:t>
            </a:r>
            <a:r>
              <a:rPr lang="ko-KR" altLang="en-US" sz="2000" dirty="0">
                <a:hlinkClick r:id="rId6"/>
              </a:rPr>
              <a:t>기타 함수들 사용 예제 코드</a:t>
            </a:r>
            <a:r>
              <a:rPr lang="en-US" altLang="ko-KR" sz="2000" dirty="0">
                <a:hlinkClick r:id="rId6"/>
              </a:rPr>
              <a:t>(</a:t>
            </a:r>
            <a:r>
              <a:rPr lang="en-US" altLang="ko-KR" sz="2000" dirty="0" err="1">
                <a:hlinkClick r:id="rId6"/>
              </a:rPr>
              <a:t>pcap_is_swapped</a:t>
            </a:r>
            <a:r>
              <a:rPr lang="en-US" altLang="ko-KR" sz="2000" dirty="0">
                <a:hlinkClick r:id="rId6"/>
              </a:rPr>
              <a:t>, </a:t>
            </a:r>
            <a:r>
              <a:rPr lang="en-US" altLang="ko-KR" sz="2000" dirty="0" err="1">
                <a:hlinkClick r:id="rId6"/>
              </a:rPr>
              <a:t>pcap_freecode</a:t>
            </a:r>
            <a:r>
              <a:rPr lang="en-US" altLang="ko-KR" sz="2000" dirty="0">
                <a:hlinkClick r:id="rId6"/>
              </a:rPr>
              <a:t> ,</a:t>
            </a:r>
            <a:r>
              <a:rPr lang="en-US" altLang="ko-KR" sz="2000" dirty="0" err="1">
                <a:hlinkClick r:id="rId6"/>
              </a:rPr>
              <a:t>pcap_set_datalink</a:t>
            </a:r>
            <a:r>
              <a:rPr lang="en-US" altLang="ko-KR" sz="2000" dirty="0">
                <a:hlinkClick r:id="rId6"/>
              </a:rPr>
              <a:t>) (ehclub.co.kr)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>
                <a:hlinkClick r:id="rId7"/>
              </a:rPr>
              <a:t>https://xn--3e0bx5euxnjje69i70af08bea817g.xn--3e0b707e/jsp/resources/inverseInfo.jsp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Font typeface="Arial"/>
              <a:buAutoNum type="arabicPeriod"/>
            </a:pPr>
            <a:r>
              <a:rPr lang="en-US" altLang="ko-KR" sz="2000" dirty="0">
                <a:hlinkClick r:id="rId8"/>
              </a:rPr>
              <a:t>https://www.joinc.co.kr/w/Site/Network_Programing/AdvancedComm/HTTP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17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/>
        </p:nvSpPr>
        <p:spPr>
          <a:xfrm>
            <a:off x="4205287" y="2593975"/>
            <a:ext cx="4360862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12800"/>
            </a:pPr>
            <a:r>
              <a:rPr lang="en-US" sz="12800">
                <a:solidFill>
                  <a:srgbClr val="424F57"/>
                </a:solidFill>
              </a:rPr>
              <a:t>Q&amp;A</a:t>
            </a:r>
            <a:endParaRPr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6E4C55-B4BE-4455-BEDF-8D65EF3F6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"/>
    </mc:Choice>
    <mc:Fallback xmlns="">
      <p:transition spd="slow" advTm="76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8F9AC35F-7BAC-43C3-8DD2-E50D838F985E}"/>
              </a:ext>
            </a:extLst>
          </p:cNvPr>
          <p:cNvSpPr txBox="1"/>
          <p:nvPr/>
        </p:nvSpPr>
        <p:spPr>
          <a:xfrm>
            <a:off x="1262622" y="1603286"/>
            <a:ext cx="7873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❏"/>
            </a:pP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프로토콜 별 시현 서버</a:t>
            </a: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HTTP–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  <a:hlinkClick r:id="rId3"/>
              </a:rPr>
              <a:t>www.kpu.ac.kr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DNS – ns.kpu.ac.kr </a:t>
            </a: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ICMP –  google.com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396320" y="279466"/>
            <a:ext cx="5445000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구현 환경</a:t>
            </a:r>
            <a:endParaRPr dirty="0"/>
          </a:p>
        </p:txBody>
      </p:sp>
      <p:sp>
        <p:nvSpPr>
          <p:cNvPr id="134" name="Google Shape;134;p16"/>
          <p:cNvSpPr txBox="1"/>
          <p:nvPr/>
        </p:nvSpPr>
        <p:spPr>
          <a:xfrm>
            <a:off x="397784" y="269875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01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FC57CF-3FE5-4745-A6DE-C8FB1C560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9C6A0B18-0C7F-40EA-81FC-6D7ABC2B3A43}"/>
              </a:ext>
            </a:extLst>
          </p:cNvPr>
          <p:cNvSpPr txBox="1"/>
          <p:nvPr/>
        </p:nvSpPr>
        <p:spPr>
          <a:xfrm>
            <a:off x="1139474" y="1425000"/>
            <a:ext cx="2194275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 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환경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6;p16">
            <a:extLst>
              <a:ext uri="{FF2B5EF4-FFF2-40B4-BE49-F238E27FC236}">
                <a16:creationId xmlns:a16="http://schemas.microsoft.com/office/drawing/2014/main" id="{63606167-F2A2-419C-800E-351BE5ABF6FD}"/>
              </a:ext>
            </a:extLst>
          </p:cNvPr>
          <p:cNvSpPr txBox="1"/>
          <p:nvPr/>
        </p:nvSpPr>
        <p:spPr>
          <a:xfrm>
            <a:off x="1139475" y="3661673"/>
            <a:ext cx="310462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 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클라이언트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환경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44460D84-3361-41CF-9CB3-45B7DF1CB404}"/>
              </a:ext>
            </a:extLst>
          </p:cNvPr>
          <p:cNvSpPr txBox="1"/>
          <p:nvPr/>
        </p:nvSpPr>
        <p:spPr>
          <a:xfrm>
            <a:off x="1262622" y="4177907"/>
            <a:ext cx="78732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구동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운영체제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리눅스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우분투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18.04.0 LTS 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❏"/>
            </a:pPr>
            <a:r>
              <a:rPr lang="ko-KR" altLang="en-US" sz="2000" dirty="0">
                <a:latin typeface="Calibri"/>
                <a:ea typeface="Calibri"/>
                <a:cs typeface="Calibri"/>
                <a:sym typeface="Calibri"/>
              </a:rPr>
              <a:t>사용 명령어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Curl </a:t>
            </a: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Nslookup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Ping</a:t>
            </a:r>
            <a:endParaRPr lang="en-US" altLang="ko-KR"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0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9"/>
    </mc:Choice>
    <mc:Fallback xmlns="">
      <p:transition spd="slow" advTm="176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구현 내용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02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232150" y="53199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내용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07" y="1310923"/>
            <a:ext cx="8238736" cy="50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4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구현 내용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02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232150" y="531997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구현 내용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6E5676-B109-480E-B308-97EA9D9C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35" y="1192781"/>
            <a:ext cx="7454312" cy="54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시현 동영상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03</a:t>
            </a:r>
            <a:endParaRPr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2" y="993859"/>
            <a:ext cx="10139317" cy="57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73A7B-2C7A-4CAD-9C31-DBAE2F29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760713"/>
            <a:ext cx="2741908" cy="497318"/>
          </a:xfrm>
        </p:spPr>
        <p:txBody>
          <a:bodyPr/>
          <a:lstStyle/>
          <a:p>
            <a:r>
              <a:rPr lang="en-US" altLang="ko-KR" sz="2000" dirty="0"/>
              <a:t>HTTP </a:t>
            </a:r>
            <a:r>
              <a:rPr lang="ko-KR" altLang="en-US" sz="2000" dirty="0"/>
              <a:t>요청 </a:t>
            </a:r>
            <a:r>
              <a:rPr lang="en-US" altLang="ko-KR" sz="2000" dirty="0"/>
              <a:t>(GET)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3AD63-FEFF-46BC-9608-E0B9E7B860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E07D2-70A8-4D92-BEA2-97D5240C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1" y="2478207"/>
            <a:ext cx="6068959" cy="2481250"/>
          </a:xfrm>
          <a:prstGeom prst="rect">
            <a:avLst/>
          </a:prstGeom>
        </p:spPr>
      </p:pic>
      <p:sp>
        <p:nvSpPr>
          <p:cNvPr id="7" name="Google Shape;113;p15">
            <a:extLst>
              <a:ext uri="{FF2B5EF4-FFF2-40B4-BE49-F238E27FC236}">
                <a16:creationId xmlns:a16="http://schemas.microsoft.com/office/drawing/2014/main" id="{B16B6F6C-0D62-4A47-A03E-F1C1044077B9}"/>
              </a:ext>
            </a:extLst>
          </p:cNvPr>
          <p:cNvSpPr txBox="1"/>
          <p:nvPr/>
        </p:nvSpPr>
        <p:spPr>
          <a:xfrm>
            <a:off x="1387947" y="294756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F8522DE9-4142-4517-A428-2368689953D5}"/>
              </a:ext>
            </a:extLst>
          </p:cNvPr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9" name="Google Shape;115;p15">
            <a:extLst>
              <a:ext uri="{FF2B5EF4-FFF2-40B4-BE49-F238E27FC236}">
                <a16:creationId xmlns:a16="http://schemas.microsoft.com/office/drawing/2014/main" id="{693372CC-10A7-4060-A946-6757AB71989E}"/>
              </a:ext>
            </a:extLst>
          </p:cNvPr>
          <p:cNvSpPr txBox="1"/>
          <p:nvPr/>
        </p:nvSpPr>
        <p:spPr>
          <a:xfrm>
            <a:off x="6477611" y="2721129"/>
            <a:ext cx="451395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요청 메서드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(GET)</a:t>
            </a: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요청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URI (HOST)</a:t>
            </a: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프로토콜 버전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사용자 에이전트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(curl)</a:t>
            </a:r>
          </a:p>
        </p:txBody>
      </p:sp>
    </p:spTree>
    <p:extLst>
      <p:ext uri="{BB962C8B-B14F-4D97-AF65-F5344CB8AC3E}">
        <p14:creationId xmlns:p14="http://schemas.microsoft.com/office/powerpoint/2010/main" val="33091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73A7B-2C7A-4CAD-9C31-DBAE2F29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760713"/>
            <a:ext cx="2741908" cy="497318"/>
          </a:xfrm>
        </p:spPr>
        <p:txBody>
          <a:bodyPr/>
          <a:lstStyle/>
          <a:p>
            <a:r>
              <a:rPr lang="en-US" altLang="ko-KR" sz="2000" dirty="0"/>
              <a:t>HTTP </a:t>
            </a:r>
            <a:r>
              <a:rPr lang="ko-KR" altLang="en-US" sz="2000" dirty="0"/>
              <a:t>응답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3AD63-FEFF-46BC-9608-E0B9E7B860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Google Shape;113;p15">
            <a:extLst>
              <a:ext uri="{FF2B5EF4-FFF2-40B4-BE49-F238E27FC236}">
                <a16:creationId xmlns:a16="http://schemas.microsoft.com/office/drawing/2014/main" id="{B16B6F6C-0D62-4A47-A03E-F1C1044077B9}"/>
              </a:ext>
            </a:extLst>
          </p:cNvPr>
          <p:cNvSpPr txBox="1"/>
          <p:nvPr/>
        </p:nvSpPr>
        <p:spPr>
          <a:xfrm>
            <a:off x="1387947" y="294756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F8522DE9-4142-4517-A428-2368689953D5}"/>
              </a:ext>
            </a:extLst>
          </p:cNvPr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9" name="Google Shape;115;p15">
            <a:extLst>
              <a:ext uri="{FF2B5EF4-FFF2-40B4-BE49-F238E27FC236}">
                <a16:creationId xmlns:a16="http://schemas.microsoft.com/office/drawing/2014/main" id="{693372CC-10A7-4060-A946-6757AB71989E}"/>
              </a:ext>
            </a:extLst>
          </p:cNvPr>
          <p:cNvSpPr txBox="1"/>
          <p:nvPr/>
        </p:nvSpPr>
        <p:spPr>
          <a:xfrm>
            <a:off x="6414616" y="2425035"/>
            <a:ext cx="4513954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프로토콜과 응답 코드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날짜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서버 프로그램 및 스크립트 정보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Keep – alive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기능 설정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쿠키 생성</a:t>
            </a: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88875F-41E3-4075-A451-32DA5490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7" y="5104439"/>
            <a:ext cx="11508740" cy="365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7E12DD-CB2B-4A41-9B1B-56FD618E9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9" y="2213916"/>
            <a:ext cx="6039830" cy="26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294957" y="332848"/>
            <a:ext cx="5445125" cy="49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>
              <a:lnSpc>
                <a:spcPct val="80000"/>
              </a:lnSpc>
              <a:buClr>
                <a:srgbClr val="424F57"/>
              </a:buClr>
              <a:buSzPts val="3300"/>
            </a:pPr>
            <a:r>
              <a:rPr lang="ko-KR" altLang="en-US" sz="3300" dirty="0">
                <a:solidFill>
                  <a:srgbClr val="424F57"/>
                </a:solidFill>
              </a:rPr>
              <a:t>로그 분석</a:t>
            </a:r>
            <a:endParaRPr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337372" y="262753"/>
            <a:ext cx="73977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6800" anchor="ctr" anchorCtr="0">
            <a:sp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3300"/>
            </a:pPr>
            <a:r>
              <a:rPr lang="en-US" sz="3300" dirty="0">
                <a:solidFill>
                  <a:schemeClr val="lt1"/>
                </a:solidFill>
              </a:rPr>
              <a:t>04</a:t>
            </a:r>
            <a:endParaRPr dirty="0"/>
          </a:p>
        </p:txBody>
      </p:sp>
      <p:sp>
        <p:nvSpPr>
          <p:cNvPr id="115" name="Google Shape;115;p15"/>
          <p:cNvSpPr txBox="1"/>
          <p:nvPr/>
        </p:nvSpPr>
        <p:spPr>
          <a:xfrm>
            <a:off x="3164416" y="556214"/>
            <a:ext cx="3337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- ns.kpu.ac.kr</a:t>
            </a:r>
            <a:endParaRPr lang="ko-KR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0FDDC83-CB1B-4D9A-9E3F-79328D1E9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Google Shape;115;p15">
            <a:extLst>
              <a:ext uri="{FF2B5EF4-FFF2-40B4-BE49-F238E27FC236}">
                <a16:creationId xmlns:a16="http://schemas.microsoft.com/office/drawing/2014/main" id="{B13695AD-74B0-4A8A-AE76-45BDF75E8B59}"/>
              </a:ext>
            </a:extLst>
          </p:cNvPr>
          <p:cNvSpPr txBox="1"/>
          <p:nvPr/>
        </p:nvSpPr>
        <p:spPr>
          <a:xfrm>
            <a:off x="146080" y="1129532"/>
            <a:ext cx="3337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DNS Query</a:t>
            </a:r>
            <a:endParaRPr lang="ko-KR" altLang="en-US" sz="2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146163-A0FC-499B-8B82-55C843CF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" y="1621944"/>
            <a:ext cx="6987943" cy="43724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B18A01-7EBB-4268-A94E-18157EC539C6}"/>
              </a:ext>
            </a:extLst>
          </p:cNvPr>
          <p:cNvSpPr/>
          <p:nvPr/>
        </p:nvSpPr>
        <p:spPr>
          <a:xfrm>
            <a:off x="146080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4B22E0-728B-4F81-AF60-F058DD2D1461}"/>
              </a:ext>
            </a:extLst>
          </p:cNvPr>
          <p:cNvSpPr/>
          <p:nvPr/>
        </p:nvSpPr>
        <p:spPr>
          <a:xfrm>
            <a:off x="1013621" y="4412344"/>
            <a:ext cx="755620" cy="2739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5;p15">
            <a:extLst>
              <a:ext uri="{FF2B5EF4-FFF2-40B4-BE49-F238E27FC236}">
                <a16:creationId xmlns:a16="http://schemas.microsoft.com/office/drawing/2014/main" id="{7CE20BC6-7B61-4776-BE6A-6AC1003B0999}"/>
              </a:ext>
            </a:extLst>
          </p:cNvPr>
          <p:cNvSpPr txBox="1"/>
          <p:nvPr/>
        </p:nvSpPr>
        <p:spPr>
          <a:xfrm>
            <a:off x="7203913" y="1621944"/>
            <a:ext cx="451395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ed5a – </a:t>
            </a:r>
            <a:r>
              <a:rPr lang="ko-KR" altLang="en-US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트랜잭션 </a:t>
            </a:r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</a:p>
          <a:p>
            <a:r>
              <a:rPr lang="en-US" altLang="ko-KR" sz="2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0100 – Flags</a:t>
            </a:r>
          </a:p>
        </p:txBody>
      </p:sp>
    </p:spTree>
    <p:extLst>
      <p:ext uri="{BB962C8B-B14F-4D97-AF65-F5344CB8AC3E}">
        <p14:creationId xmlns:p14="http://schemas.microsoft.com/office/powerpoint/2010/main" val="188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4BABA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1998</Words>
  <Application>Microsoft Office PowerPoint</Application>
  <PresentationFormat>와이드스크린</PresentationFormat>
  <Paragraphs>300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inherit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 요청 (GET)</vt:lpstr>
      <vt:lpstr>HTTP 응답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김다훈(2017154004)</cp:lastModifiedBy>
  <cp:revision>224</cp:revision>
  <dcterms:modified xsi:type="dcterms:W3CDTF">2021-12-08T06:09:14Z</dcterms:modified>
</cp:coreProperties>
</file>