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90" r:id="rId5"/>
    <p:sldId id="312" r:id="rId6"/>
    <p:sldId id="291" r:id="rId7"/>
    <p:sldId id="260" r:id="rId8"/>
    <p:sldId id="299" r:id="rId9"/>
    <p:sldId id="287" r:id="rId10"/>
    <p:sldId id="300" r:id="rId11"/>
    <p:sldId id="301" r:id="rId12"/>
    <p:sldId id="288" r:id="rId13"/>
    <p:sldId id="306" r:id="rId14"/>
    <p:sldId id="307" r:id="rId15"/>
    <p:sldId id="308" r:id="rId16"/>
    <p:sldId id="309" r:id="rId17"/>
    <p:sldId id="303" r:id="rId18"/>
    <p:sldId id="310" r:id="rId19"/>
    <p:sldId id="313" r:id="rId20"/>
    <p:sldId id="278" r:id="rId21"/>
    <p:sldId id="305" r:id="rId22"/>
    <p:sldId id="294" r:id="rId23"/>
    <p:sldId id="311" r:id="rId24"/>
    <p:sldId id="296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587E7-3126-4565-8199-1738AC6C17F7}">
  <a:tblStyle styleId="{858587E7-3126-4565-8199-1738AC6C1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95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\Gant_Chart_Sampl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20292794027195"/>
          <c:y val="0.1349612535027658"/>
          <c:w val="0.79092155823909516"/>
          <c:h val="0.831068481846805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Sheet3!$D$2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</c:spPr>
          <c:invertIfNegative val="0"/>
          <c:dLbls>
            <c:numFmt formatCode="m&quot;월&quot;\ d&quot;일&quot;;@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Sheet3!$B$3:$C$8</c:f>
              <c:strCache>
                <c:ptCount val="6"/>
                <c:pt idx="0">
                  <c:v>아이디어회의</c:v>
                </c:pt>
                <c:pt idx="1">
                  <c:v>프로토타입 개발</c:v>
                </c:pt>
                <c:pt idx="2">
                  <c:v>발표자료 및 검증</c:v>
                </c:pt>
                <c:pt idx="3">
                  <c:v>프로그램 개발</c:v>
                </c:pt>
                <c:pt idx="4">
                  <c:v>동작 테스트</c:v>
                </c:pt>
                <c:pt idx="5">
                  <c:v>최종 결과물 제작</c:v>
                </c:pt>
              </c:strCache>
            </c:strRef>
          </c:cat>
          <c:val>
            <c:numRef>
              <c:f>Sheet3!$D$3:$D$8</c:f>
              <c:numCache>
                <c:formatCode>m/d/yyyy</c:formatCode>
                <c:ptCount val="6"/>
                <c:pt idx="0">
                  <c:v>44504</c:v>
                </c:pt>
                <c:pt idx="1">
                  <c:v>44508</c:v>
                </c:pt>
                <c:pt idx="2">
                  <c:v>44513</c:v>
                </c:pt>
                <c:pt idx="3">
                  <c:v>44518</c:v>
                </c:pt>
                <c:pt idx="4">
                  <c:v>44531</c:v>
                </c:pt>
                <c:pt idx="5">
                  <c:v>44534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5-40AC-A9BB-00666C1FAEC0}"/>
            </c:ext>
          </c:extLst>
        </c:ser>
        <c:ser>
          <c:idx val="1"/>
          <c:order val="1"/>
          <c:tx>
            <c:strRef>
              <c:f>Sheet3!$E$2</c:f>
              <c:strCache>
                <c:ptCount val="1"/>
                <c:pt idx="0">
                  <c:v>기 간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effectLst>
                <a:outerShdw blurRad="50800" dist="50800" dir="5400000" algn="ctr" rotWithShape="0">
                  <a:srgbClr val="000000">
                    <a:alpha val="73000"/>
                  </a:srgbClr>
                </a:outerShdw>
              </a:effectLst>
            </c:spPr>
            <c:txPr>
              <a:bodyPr/>
              <a:lstStyle/>
              <a:p>
                <a:pPr>
                  <a:defRPr sz="1800" b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Sheet3!$B$3:$C$8</c:f>
              <c:strCache>
                <c:ptCount val="6"/>
                <c:pt idx="0">
                  <c:v>아이디어회의</c:v>
                </c:pt>
                <c:pt idx="1">
                  <c:v>프로토타입 개발</c:v>
                </c:pt>
                <c:pt idx="2">
                  <c:v>발표자료 및 검증</c:v>
                </c:pt>
                <c:pt idx="3">
                  <c:v>프로그램 개발</c:v>
                </c:pt>
                <c:pt idx="4">
                  <c:v>동작 테스트</c:v>
                </c:pt>
                <c:pt idx="5">
                  <c:v>최종 결과물 제작</c:v>
                </c:pt>
              </c:strCache>
            </c:strRef>
          </c:cat>
          <c:val>
            <c:numRef>
              <c:f>Sheet3!$E$3:$E$8</c:f>
              <c:numCache>
                <c:formatCode>General</c:formatCode>
                <c:ptCount val="6"/>
                <c:pt idx="0">
                  <c:v>4</c:v>
                </c:pt>
                <c:pt idx="1">
                  <c:v>9</c:v>
                </c:pt>
                <c:pt idx="2">
                  <c:v>5</c:v>
                </c:pt>
                <c:pt idx="3">
                  <c:v>18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A5-40AC-A9BB-00666C1FAEC0}"/>
            </c:ext>
          </c:extLst>
        </c:ser>
        <c:ser>
          <c:idx val="2"/>
          <c:order val="2"/>
          <c:tx>
            <c:strRef>
              <c:f>Sheet3!$F$2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</c:spPr>
          <c:invertIfNegative val="0"/>
          <c:dLbls>
            <c:numFmt formatCode="m&quot;월&quot;\ d&quot;일&quot;;@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Sheet3!$B$3:$C$8</c:f>
              <c:strCache>
                <c:ptCount val="6"/>
                <c:pt idx="0">
                  <c:v>아이디어회의</c:v>
                </c:pt>
                <c:pt idx="1">
                  <c:v>프로토타입 개발</c:v>
                </c:pt>
                <c:pt idx="2">
                  <c:v>발표자료 및 검증</c:v>
                </c:pt>
                <c:pt idx="3">
                  <c:v>프로그램 개발</c:v>
                </c:pt>
                <c:pt idx="4">
                  <c:v>동작 테스트</c:v>
                </c:pt>
                <c:pt idx="5">
                  <c:v>최종 결과물 제작</c:v>
                </c:pt>
              </c:strCache>
            </c:strRef>
          </c:cat>
          <c:val>
            <c:numRef>
              <c:f>Sheet3!$F$3:$F$8</c:f>
              <c:numCache>
                <c:formatCode>m/d/yyyy</c:formatCode>
                <c:ptCount val="6"/>
                <c:pt idx="0">
                  <c:v>44507</c:v>
                </c:pt>
                <c:pt idx="1">
                  <c:v>44516</c:v>
                </c:pt>
                <c:pt idx="2">
                  <c:v>44517</c:v>
                </c:pt>
                <c:pt idx="3">
                  <c:v>44535</c:v>
                </c:pt>
                <c:pt idx="4">
                  <c:v>44535</c:v>
                </c:pt>
                <c:pt idx="5">
                  <c:v>44538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A5-40AC-A9BB-00666C1FA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986560"/>
        <c:axId val="49697536"/>
      </c:barChart>
      <c:catAx>
        <c:axId val="499865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ko-KR"/>
          </a:p>
        </c:txPr>
        <c:crossAx val="49697536"/>
        <c:crosses val="autoZero"/>
        <c:auto val="1"/>
        <c:lblAlgn val="ctr"/>
        <c:lblOffset val="100"/>
        <c:noMultiLvlLbl val="0"/>
      </c:catAx>
      <c:valAx>
        <c:axId val="49697536"/>
        <c:scaling>
          <c:orientation val="minMax"/>
          <c:max val="44540"/>
          <c:min val="44500"/>
        </c:scaling>
        <c:delete val="0"/>
        <c:axPos val="t"/>
        <c:majorGridlines/>
        <c:numFmt formatCode="m&quot;월&quot;\ d&quot;일&quot;;@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ko-KR"/>
          </a:p>
        </c:txPr>
        <c:crossAx val="4998656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ln>
      <a:solidFill>
        <a:srgbClr val="002060"/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4B5F8A-8BE5-44A2-A1E0-3A15E63D4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65822-4241-409E-9E77-42EEBA0202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B84EA-2729-4F2D-BCE8-936633EA4BAC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10DB2-4DB1-4EFD-AA59-59C5C82EEE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37413-6130-4DB9-B771-5FB404C75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069B-2BA6-4DB5-A191-AB073198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5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패킷 캡처 프로그램 설계 </a:t>
            </a:r>
            <a:r>
              <a:rPr lang="en-US" altLang="ko-KR" dirty="0"/>
              <a:t>3</a:t>
            </a:r>
            <a:r>
              <a:rPr lang="ko-KR" altLang="en-US" dirty="0"/>
              <a:t>팀 발표를 맡은 이승철 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endParaRPr dirty="0"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사진에서 패킷들의 정보를 좀 더 자세히 볼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 </a:t>
            </a:r>
            <a:r>
              <a:rPr lang="en-US" altLang="ko-KR" dirty="0"/>
              <a:t>IP </a:t>
            </a:r>
            <a:r>
              <a:rPr lang="ko-KR" altLang="en-US" dirty="0"/>
              <a:t>프로토콜과 </a:t>
            </a:r>
            <a:r>
              <a:rPr lang="en-US" altLang="ko-KR" dirty="0"/>
              <a:t>UDP </a:t>
            </a:r>
            <a:r>
              <a:rPr lang="ko-KR" altLang="en-US" dirty="0"/>
              <a:t>프로토콜에서 송수신되는 패킷의 발신지와 목적지의 포트 번호</a:t>
            </a:r>
            <a:r>
              <a:rPr lang="en-US" altLang="ko-KR" dirty="0"/>
              <a:t>, </a:t>
            </a:r>
            <a:r>
              <a:rPr lang="ko-KR" altLang="en-US" dirty="0"/>
              <a:t>패킷의 길이</a:t>
            </a:r>
            <a:r>
              <a:rPr lang="en-US" altLang="ko-KR" dirty="0"/>
              <a:t>, </a:t>
            </a:r>
            <a:r>
              <a:rPr lang="ko-KR" altLang="en-US" dirty="0" err="1"/>
              <a:t>체크썸</a:t>
            </a:r>
            <a:r>
              <a:rPr lang="en-US" altLang="ko-KR" dirty="0"/>
              <a:t>, </a:t>
            </a:r>
            <a:r>
              <a:rPr lang="ko-KR" altLang="en-US" dirty="0"/>
              <a:t>페이로드 등 어떤 정보가 들어 </a:t>
            </a:r>
            <a:r>
              <a:rPr lang="ko-KR" altLang="en-US" dirty="0" err="1" smtClean="0"/>
              <a:t>있는지와</a:t>
            </a:r>
            <a:r>
              <a:rPr lang="ko-KR" altLang="en-US" dirty="0" smtClean="0"/>
              <a:t> </a:t>
            </a:r>
            <a:r>
              <a:rPr lang="ko-KR" altLang="en-US" dirty="0"/>
              <a:t>그 내용이 출력되는 것을 확인할 수 있습니다</a:t>
            </a: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63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사진에서는 </a:t>
            </a:r>
            <a:r>
              <a:rPr lang="en-US" altLang="ko-KR" dirty="0"/>
              <a:t>TCP </a:t>
            </a:r>
            <a:r>
              <a:rPr lang="ko-KR" altLang="en-US" dirty="0"/>
              <a:t>프로토콜에서 송수신되는 패킷들의 정보를 볼 수 있습니다</a:t>
            </a:r>
            <a:r>
              <a:rPr lang="en-US" altLang="ko-KR" dirty="0"/>
              <a:t>. TCP </a:t>
            </a:r>
            <a:r>
              <a:rPr lang="ko-KR" altLang="en-US" dirty="0"/>
              <a:t>프로토콜의 패킷 역시 송</a:t>
            </a:r>
            <a:r>
              <a:rPr lang="en-US" altLang="ko-KR" dirty="0"/>
              <a:t>.</a:t>
            </a:r>
            <a:r>
              <a:rPr lang="ko-KR" altLang="en-US" dirty="0"/>
              <a:t>수신지의 포트 번호</a:t>
            </a:r>
            <a:r>
              <a:rPr lang="en-US" altLang="ko-KR" dirty="0"/>
              <a:t>, </a:t>
            </a:r>
            <a:r>
              <a:rPr lang="ko-KR" altLang="en-US" dirty="0"/>
              <a:t>패킷 길이</a:t>
            </a:r>
            <a:r>
              <a:rPr lang="en-US" altLang="ko-KR" dirty="0"/>
              <a:t>, </a:t>
            </a:r>
            <a:r>
              <a:rPr lang="ko-KR" altLang="en-US" dirty="0"/>
              <a:t>페이로드 등 다양한 정보를 담고 있다는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또한 패킷의 내용이 </a:t>
            </a:r>
            <a:r>
              <a:rPr lang="en-US" altLang="ko-KR" dirty="0"/>
              <a:t>16</a:t>
            </a:r>
            <a:r>
              <a:rPr lang="ko-KR" altLang="en-US" dirty="0"/>
              <a:t>진수로 표시된 </a:t>
            </a:r>
            <a:r>
              <a:rPr lang="en-US" altLang="ko-KR" dirty="0"/>
              <a:t>Packet Bytes </a:t>
            </a:r>
            <a:r>
              <a:rPr lang="ko-KR" altLang="en-US" dirty="0"/>
              <a:t>영역도 확인 가능합니다</a:t>
            </a: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01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와이어 </a:t>
            </a:r>
            <a:r>
              <a:rPr lang="ko-KR" altLang="en-US" dirty="0" err="1"/>
              <a:t>샤크에는</a:t>
            </a:r>
            <a:r>
              <a:rPr lang="ko-KR" altLang="en-US" dirty="0"/>
              <a:t> 필터링 식을 적용해서 원하는 패킷들의 정보만을 확인할 수 있는 필터링 기능이 있습니다</a:t>
            </a:r>
            <a:r>
              <a:rPr lang="en-US" altLang="ko-KR" dirty="0"/>
              <a:t>. </a:t>
            </a:r>
            <a:r>
              <a:rPr lang="ko-KR" altLang="en-US" dirty="0"/>
              <a:t>사진에 보이듯이 </a:t>
            </a:r>
            <a:r>
              <a:rPr lang="en-US" altLang="ko-KR" dirty="0" err="1"/>
              <a:t>ip.addr</a:t>
            </a:r>
            <a:r>
              <a:rPr lang="en-US" altLang="ko-KR" dirty="0"/>
              <a:t> == 192.168.55.46 </a:t>
            </a:r>
            <a:r>
              <a:rPr lang="ko-KR" altLang="en-US" dirty="0"/>
              <a:t>이라는 필터를 적용하자 발신지나 도착지의 </a:t>
            </a:r>
            <a:r>
              <a:rPr lang="en-US" altLang="ko-KR" dirty="0" err="1"/>
              <a:t>ip</a:t>
            </a:r>
            <a:r>
              <a:rPr lang="ko-KR" altLang="en-US" dirty="0"/>
              <a:t>주소가 </a:t>
            </a:r>
            <a:r>
              <a:rPr lang="en-US" altLang="ko-KR" dirty="0"/>
              <a:t>192.168.55.46</a:t>
            </a:r>
            <a:r>
              <a:rPr lang="ko-KR" altLang="en-US" dirty="0"/>
              <a:t>인 패킷들만 출력되는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와이어 </a:t>
            </a:r>
            <a:r>
              <a:rPr lang="ko-KR" altLang="en-US" dirty="0" err="1"/>
              <a:t>샤크에</a:t>
            </a:r>
            <a:r>
              <a:rPr lang="ko-KR" altLang="en-US" dirty="0"/>
              <a:t> 적용된 필터링 방식으로는 캡처할 때부터 필터링을 하는 캡처 필터와 모든 패킷들을 캡처한 뒤 필터링을 하는 화면 필터 방식이 있습니다</a:t>
            </a:r>
            <a:r>
              <a:rPr lang="en-US" altLang="ko-KR" dirty="0"/>
              <a:t>. </a:t>
            </a:r>
            <a:r>
              <a:rPr lang="ko-KR" altLang="en-US" dirty="0"/>
              <a:t>저희는 화면 필터 방식을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필터를 구현할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07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저희가 제작할 프로그램의 메뉴선택 동작 시나리오를 설명 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번을 입력할 시 패킷 캡처가 동작하여 패킷을 캡처해서 출력하고 그 기록을 저장합니다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번을 입력할 시 저장된 로그 목록을 출력합니다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</a:t>
            </a:r>
            <a:r>
              <a:rPr lang="ko-KR" altLang="en-US" dirty="0"/>
              <a:t>번을 입력할 시 자신이 확인하고 싶은 로그의 번호를 입력해서 그 로그만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4~6</a:t>
            </a:r>
            <a:r>
              <a:rPr lang="ko-KR" altLang="en-US" dirty="0"/>
              <a:t>번은 필터 관련 메뉴로 </a:t>
            </a:r>
            <a:r>
              <a:rPr lang="en-US" altLang="ko-KR" dirty="0"/>
              <a:t>4</a:t>
            </a:r>
            <a:r>
              <a:rPr lang="ko-KR" altLang="en-US" dirty="0"/>
              <a:t>번과 </a:t>
            </a:r>
            <a:r>
              <a:rPr lang="en-US" altLang="ko-KR" dirty="0"/>
              <a:t>5</a:t>
            </a:r>
            <a:r>
              <a:rPr lang="ko-KR" altLang="en-US" dirty="0"/>
              <a:t>번으로 필터를 추가</a:t>
            </a:r>
            <a:r>
              <a:rPr lang="en-US" altLang="ko-KR" dirty="0"/>
              <a:t>, 6</a:t>
            </a:r>
            <a:r>
              <a:rPr lang="ko-KR" altLang="en-US" dirty="0"/>
              <a:t>번으로 필터를 초기화 시킬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altLang="ko-KR" dirty="0"/>
              <a:t>7</a:t>
            </a:r>
            <a:r>
              <a:rPr lang="ko-KR" altLang="en-US" dirty="0"/>
              <a:t>번을 입력하면 프로그램을 종료하게 됩니다</a:t>
            </a:r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693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패킷 캡처 프로그램을 작동시키면 정지 </a:t>
            </a:r>
            <a:r>
              <a:rPr lang="ko-KR" altLang="en-US" dirty="0" smtClean="0"/>
              <a:t>시그널을 </a:t>
            </a:r>
            <a:r>
              <a:rPr lang="ko-KR" altLang="en-US" dirty="0"/>
              <a:t>받을 때까지 지속적으로 패킷을 캡처해서 출력</a:t>
            </a:r>
            <a:r>
              <a:rPr lang="en-US" altLang="ko-KR" dirty="0"/>
              <a:t>, </a:t>
            </a:r>
            <a:r>
              <a:rPr lang="ko-KR" altLang="en-US" dirty="0"/>
              <a:t>저장하게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패킷의 내용은 패킷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프로토콜의 파일 형태로 </a:t>
            </a:r>
            <a:r>
              <a:rPr lang="ko-KR" altLang="en-US" dirty="0"/>
              <a:t>저장하고</a:t>
            </a:r>
            <a:r>
              <a:rPr lang="en-US" altLang="ko-KR" dirty="0"/>
              <a:t>, </a:t>
            </a:r>
            <a:r>
              <a:rPr lang="ko-KR" altLang="en-US" dirty="0"/>
              <a:t>파일 이름은 리스트에 </a:t>
            </a:r>
            <a:r>
              <a:rPr lang="ko-KR" altLang="en-US" dirty="0" smtClean="0"/>
              <a:t>저장합니다</a:t>
            </a:r>
            <a:r>
              <a:rPr lang="en-US" altLang="ko-KR" dirty="0" smtClean="0"/>
              <a:t>///</a:t>
            </a:r>
            <a:endParaRPr lang="ko-KR" altLang="en-US"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2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분석한 패킷의 내용은 이런 형태로 출력됩니다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패킷에 포함된 헤더의 정보와 각 프로토콜 별로 패킷이 가지고 있는 발신지와 목적지 포트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체크썸</a:t>
            </a:r>
            <a:r>
              <a:rPr lang="ko-KR" altLang="en-US" baseline="0" dirty="0" smtClean="0"/>
              <a:t> 등의 정보를 확인할 수 있도록 제작할 예정입니다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패킷 분석 후 내용을 출력</a:t>
            </a:r>
            <a:r>
              <a:rPr lang="en-US" altLang="ko-KR" dirty="0"/>
              <a:t>, </a:t>
            </a:r>
            <a:r>
              <a:rPr lang="ko-KR" altLang="en-US" dirty="0"/>
              <a:t>저장하는 것을 반복하다가 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를 입력해 정지 시그널을 전달하면 패킷 </a:t>
            </a:r>
            <a:r>
              <a:rPr lang="ko-KR" altLang="en-US" dirty="0"/>
              <a:t>캡처를 </a:t>
            </a:r>
            <a:r>
              <a:rPr lang="ko-KR" altLang="en-US" dirty="0" smtClean="0"/>
              <a:t>종료하게 됩니다</a:t>
            </a:r>
            <a:r>
              <a:rPr lang="en-US" altLang="ko-KR" dirty="0" smtClean="0"/>
              <a:t>///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5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번으로 지금까지 캡처한 패킷들의 로그를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번을 입력하면 저장된 로그들의 목록이 출력되고</a:t>
            </a:r>
            <a:r>
              <a:rPr lang="en-US" altLang="ko-KR" dirty="0"/>
              <a:t>, 3</a:t>
            </a:r>
            <a:r>
              <a:rPr lang="ko-KR" altLang="en-US" dirty="0"/>
              <a:t>번을 입력하면 로그 번호를 지정해서 특정 로그만 확인하는 것이 가능합니다</a:t>
            </a:r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61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ko-KR" altLang="en-US" dirty="0" smtClean="0"/>
              <a:t>선택하고 어떤 프로토콜의 </a:t>
            </a:r>
            <a:r>
              <a:rPr lang="ko-KR" altLang="en-US" dirty="0" err="1" smtClean="0"/>
              <a:t>패킷만을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출력할건지</a:t>
            </a:r>
            <a:r>
              <a:rPr lang="ko-KR" altLang="en-US" dirty="0" smtClean="0"/>
              <a:t> 입력하면 </a:t>
            </a:r>
            <a:r>
              <a:rPr lang="ko-KR" altLang="en-US" dirty="0"/>
              <a:t>필터 리스트에 입력한 내용이 </a:t>
            </a:r>
            <a:r>
              <a:rPr lang="ko-KR" altLang="en-US" dirty="0" smtClean="0"/>
              <a:t>추가되어 입력한 프로토콜의 </a:t>
            </a:r>
            <a:r>
              <a:rPr lang="ko-KR" altLang="en-US" dirty="0" err="1" smtClean="0"/>
              <a:t>패킷만을</a:t>
            </a:r>
            <a:r>
              <a:rPr lang="ko-KR" altLang="en-US" dirty="0" smtClean="0"/>
              <a:t> 출력할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5</a:t>
            </a:r>
            <a:r>
              <a:rPr lang="ko-KR" altLang="en-US" dirty="0"/>
              <a:t>번을 </a:t>
            </a:r>
            <a:r>
              <a:rPr lang="ko-KR" altLang="en-US" dirty="0" smtClean="0"/>
              <a:t>선택하고 </a:t>
            </a:r>
            <a:r>
              <a:rPr lang="ko-KR" altLang="en-US" dirty="0"/>
              <a:t>프레임 번호를 입력하면 그 프레임 번호 파일의 송신지 </a:t>
            </a:r>
            <a:r>
              <a:rPr lang="en-US" altLang="ko-KR" dirty="0"/>
              <a:t>IP</a:t>
            </a:r>
            <a:r>
              <a:rPr lang="ko-KR" altLang="en-US" dirty="0"/>
              <a:t>를 필터로 설정해서 캡처한 패킷을 출력할 때 필터를 적용시키는 것이 가능합니다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6</a:t>
            </a:r>
            <a:r>
              <a:rPr lang="ko-KR" altLang="en-US" dirty="0"/>
              <a:t>번을 입력하면 리스트를 초기화 시키는 함수를 이용해서 필터 리스트를 </a:t>
            </a:r>
            <a:r>
              <a:rPr lang="ko-KR" altLang="en-US" dirty="0" smtClean="0"/>
              <a:t>초기화 시킵니다</a:t>
            </a:r>
            <a:r>
              <a:rPr lang="en-US" altLang="ko-KR" dirty="0" smtClean="0"/>
              <a:t>///</a:t>
            </a: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9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7</a:t>
            </a:r>
            <a:r>
              <a:rPr lang="ko-KR" altLang="en-US" dirty="0"/>
              <a:t>번을 입력하면 프로그램을 종료 시킬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프로그램을 종료 시키기 전에 로그 파일들의 경로를 확인해서 디렉토리와 파일을 모두 삭제한 뒤 프로그램을 완전히 종료 시킵니다</a:t>
            </a:r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22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저희가 이 프로젝트를 진행하면서 얻게 될 기대 효과 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우선 저희가 제작한 프로그램으로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서버가 주고받는 패킷을 감청할 수 있을 것입니다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또한 프로그램을 제작하는 과정에서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계층과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간 통신에 대한 이해도를 높이고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소켓 프로그래밍 능력도 키울 수 있을 것으로 생각됩니다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마지막으로 팀 프로젝트를 진행하며 팀원들과의 소통 능력을 향상시켜 차후 다른 프로젝트를 진행하는 데에도 도움이 될 것 같습니</a:t>
            </a:r>
            <a:r>
              <a:rPr lang="ko-KR" altLang="en-US" baseline="0" dirty="0" smtClean="0"/>
              <a:t>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2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목차입니다</a:t>
            </a:r>
            <a:r>
              <a:rPr lang="en-US" altLang="ko-KR" dirty="0"/>
              <a:t>. </a:t>
            </a:r>
            <a:r>
              <a:rPr lang="ko-KR" altLang="en-US" dirty="0"/>
              <a:t>저희가 제작할 프로그램의 목표와 기능</a:t>
            </a:r>
            <a:r>
              <a:rPr lang="en-US" altLang="ko-KR" dirty="0"/>
              <a:t>, </a:t>
            </a:r>
            <a:r>
              <a:rPr lang="ko-KR" altLang="en-US" dirty="0" smtClean="0"/>
              <a:t>설계 </a:t>
            </a:r>
            <a:r>
              <a:rPr lang="ko-KR" altLang="en-US" dirty="0"/>
              <a:t>환경을 말씀드리고</a:t>
            </a:r>
            <a:r>
              <a:rPr lang="en-US" altLang="ko-KR" dirty="0"/>
              <a:t>,</a:t>
            </a:r>
            <a:r>
              <a:rPr lang="ko-KR" altLang="en-US" dirty="0"/>
              <a:t> 어떤 일정으로 제작할 </a:t>
            </a:r>
            <a:r>
              <a:rPr lang="ko-KR" altLang="en-US" dirty="0" smtClean="0"/>
              <a:t>예정인지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말씀드리겠습니다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 </a:t>
            </a:r>
            <a:r>
              <a:rPr lang="ko-KR" altLang="en-US" dirty="0"/>
              <a:t>후 개발에 참고할 프로그램인 </a:t>
            </a:r>
            <a:r>
              <a:rPr lang="en-US" altLang="ko-KR" dirty="0" err="1"/>
              <a:t>wireshark</a:t>
            </a:r>
            <a:r>
              <a:rPr lang="ko-KR" altLang="en-US" dirty="0"/>
              <a:t>의 기능을 분석하고 저희가 제작할 프로그램의 대략적인 동작 시나리오를 플로우 차트를 이용해 설명 드리겠습니다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그리고 저희가 이 프로젝트를 진행하면서 얻게 될 기대 효과와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마지막으로 </a:t>
            </a:r>
            <a:r>
              <a:rPr lang="ko-KR" altLang="en-US" dirty="0"/>
              <a:t>팀원간 소통 및 자료 공유 등에 어떤 툴을 </a:t>
            </a:r>
            <a:r>
              <a:rPr lang="ko-KR" altLang="en-US" dirty="0" smtClean="0"/>
              <a:t>사용할 건지에 대</a:t>
            </a:r>
            <a:r>
              <a:rPr lang="ko-KR" altLang="en-US" dirty="0" smtClean="0"/>
              <a:t>해</a:t>
            </a:r>
            <a:r>
              <a:rPr lang="ko-KR" altLang="en-US" dirty="0" smtClean="0"/>
              <a:t> </a:t>
            </a:r>
            <a:r>
              <a:rPr lang="ko-KR" altLang="en-US" dirty="0"/>
              <a:t>이야기하고 발표를 마치도록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///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d234e58f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>
              <a:buSzPts val="2000"/>
            </a:pP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저희가 개발을 하는데 사용하는 보조 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툴 들입니다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먼저 </a:t>
            </a:r>
            <a:r>
              <a:rPr lang="ko-KR" altLang="en-US" sz="1800" dirty="0" err="1">
                <a:latin typeface="Calibri"/>
                <a:ea typeface="Calibri"/>
                <a:cs typeface="Calibri"/>
                <a:sym typeface="Calibri"/>
              </a:rPr>
              <a:t>버전관리를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위해서는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깃 허브를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사용하였습니다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1600">
              <a:buSzPts val="2000"/>
            </a:pP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이미지와 같이 추가된 사항이 있으면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해당 사항을 저장하여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심각한 오류가 발생하더라도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언제든지</a:t>
            </a:r>
            <a:r>
              <a:rPr lang="ko-KR" altLang="en-US" sz="1800" baseline="0" dirty="0" smtClean="0">
                <a:latin typeface="Calibri"/>
                <a:ea typeface="Calibri"/>
                <a:cs typeface="Calibri"/>
                <a:sym typeface="Calibri"/>
              </a:rPr>
              <a:t> 이전 버전으로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다시 되돌아 갈 수 있습니다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496" name="Google Shape;496;gdd234e58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d234e58f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>
              <a:buSzPts val="2000"/>
            </a:pP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그리고 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구름</a:t>
            </a:r>
            <a:r>
              <a:rPr lang="en-US" altLang="ko-KR" sz="1800" dirty="0" smtClean="0"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lang="ko-KR" altLang="en-US" sz="1800" dirty="0" smtClean="0">
                <a:latin typeface="Calibri"/>
                <a:ea typeface="Calibri"/>
                <a:cs typeface="Calibri"/>
                <a:sym typeface="Calibri"/>
              </a:rPr>
              <a:t>를 </a:t>
            </a:r>
            <a:r>
              <a:rPr lang="ko-KR" altLang="en-US" sz="1800" dirty="0">
                <a:latin typeface="Calibri"/>
                <a:ea typeface="Calibri"/>
                <a:cs typeface="Calibri"/>
                <a:sym typeface="Calibri"/>
              </a:rPr>
              <a:t>이용하여 개발중인 코드를 팀원들끼리 공유할 수 있도록 했습니다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496" name="Google Shape;496;gdd234e58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407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d234e58f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다들 수업이 있다 보니 대면 회의를 하기에는 시간이 안 맞는 경우가 많아 음성 </a:t>
            </a:r>
            <a:r>
              <a:rPr lang="ko-KR" altLang="en-US" dirty="0"/>
              <a:t>대화와 화면 공유가 가능한 </a:t>
            </a:r>
            <a:r>
              <a:rPr lang="en-US" altLang="ko-KR" dirty="0"/>
              <a:t>‘</a:t>
            </a:r>
            <a:r>
              <a:rPr lang="ko-KR" altLang="en-US" dirty="0" err="1"/>
              <a:t>디스코드</a:t>
            </a:r>
            <a:r>
              <a:rPr lang="en-US" altLang="ko-KR" dirty="0"/>
              <a:t>’ </a:t>
            </a:r>
            <a:r>
              <a:rPr lang="ko-KR" altLang="en-US" dirty="0"/>
              <a:t>라는 툴을 사용하여 팀 회의를 진행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툴을 이용해서 파일이나 참고 자료들을 공유하였고</a:t>
            </a:r>
            <a:r>
              <a:rPr lang="en-US" altLang="ko-KR" dirty="0"/>
              <a:t>,</a:t>
            </a:r>
            <a:r>
              <a:rPr lang="ko-KR" altLang="en-US" dirty="0"/>
              <a:t> 채팅 채널을 분리하여</a:t>
            </a:r>
            <a:r>
              <a:rPr lang="en-US" altLang="ko-KR" dirty="0"/>
              <a:t> </a:t>
            </a:r>
            <a:r>
              <a:rPr lang="ko-KR" altLang="en-US" dirty="0"/>
              <a:t>코딩작업과 결과물 제작에 있어 혼선이 발생하지 않도록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96" name="Google Shape;496;gdd234e58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358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d234e58f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일정관리를 위해 </a:t>
            </a:r>
            <a:r>
              <a:rPr lang="en-US" altLang="ko-KR" dirty="0"/>
              <a:t>‘notion’ </a:t>
            </a:r>
            <a:r>
              <a:rPr lang="ko-KR" altLang="en-US" dirty="0"/>
              <a:t>이란 사이트를 이용하여 팀과 함께 일정을 나누고</a:t>
            </a:r>
            <a:r>
              <a:rPr lang="en-US" altLang="ko-KR" dirty="0"/>
              <a:t>, </a:t>
            </a:r>
            <a:r>
              <a:rPr lang="ko-KR" altLang="en-US" dirty="0"/>
              <a:t>조정하며 진행할 수 있도록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96" name="Google Shape;496;gdd234e58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252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마지막으로 저희가 </a:t>
            </a:r>
            <a:r>
              <a:rPr lang="ko-KR" altLang="en-US" dirty="0"/>
              <a:t>프로그램을 설계하는데 참고한 </a:t>
            </a:r>
            <a:r>
              <a:rPr lang="ko-KR" altLang="en-US" dirty="0" smtClean="0"/>
              <a:t>자료들의 목록 </a:t>
            </a:r>
            <a:r>
              <a:rPr lang="ko-KR" altLang="en-US" dirty="0"/>
              <a:t>입니다</a:t>
            </a:r>
            <a:endParaRPr dirty="0"/>
          </a:p>
        </p:txBody>
      </p:sp>
      <p:sp>
        <p:nvSpPr>
          <p:cNvPr id="388" name="Google Shape;3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이상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 패킷 캡처 프로그램 설계</a:t>
            </a:r>
            <a:r>
              <a:rPr lang="en-US" dirty="0" smtClean="0"/>
              <a:t> </a:t>
            </a:r>
            <a:r>
              <a:rPr lang="en-US" dirty="0" err="1"/>
              <a:t>발표를</a:t>
            </a:r>
            <a:r>
              <a:rPr lang="en-US" dirty="0"/>
              <a:t> </a:t>
            </a:r>
            <a:r>
              <a:rPr lang="en-US" dirty="0" err="1"/>
              <a:t>마치겠습니다</a:t>
            </a:r>
            <a:r>
              <a:rPr lang="en-US" dirty="0"/>
              <a:t>. </a:t>
            </a:r>
            <a:r>
              <a:rPr lang="en-US" dirty="0" err="1"/>
              <a:t>감사합니다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504" name="Google Shape;5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개발하려고 하는 프로그램의 목표와 구현하고자 하는 기능들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저희가 만들려는 </a:t>
            </a:r>
            <a:r>
              <a:rPr lang="ko-KR" altLang="en-US" dirty="0"/>
              <a:t>프로그램은 패킷 캡처 프로그램으로 네트워크 상에서 발생하는 패킷의 흐름을 관찰할 수 있도록 하는 것이 목표입니다</a:t>
            </a:r>
            <a:r>
              <a:rPr lang="en-US" altLang="ko-KR" dirty="0"/>
              <a:t>. </a:t>
            </a:r>
            <a:r>
              <a:rPr lang="ko-KR" altLang="en-US" dirty="0"/>
              <a:t>그걸 위해서 </a:t>
            </a:r>
            <a:r>
              <a:rPr lang="en-US" altLang="ko-KR" dirty="0" err="1"/>
              <a:t>wireshark</a:t>
            </a:r>
            <a:r>
              <a:rPr lang="ko-KR" altLang="en-US" dirty="0"/>
              <a:t>의 기능을 분석할 생각이고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DNS, ICMP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프로토콜에서 패킷 캡처가 가능하도록 할 것입니다</a:t>
            </a:r>
            <a:r>
              <a:rPr lang="en-US" altLang="ko-KR" dirty="0"/>
              <a:t>. </a:t>
            </a:r>
            <a:r>
              <a:rPr lang="ko-KR" altLang="en-US" dirty="0"/>
              <a:t>그리고 필터를 적용시켜 원하는 </a:t>
            </a:r>
            <a:r>
              <a:rPr lang="ko-KR" altLang="en-US" dirty="0" err="1"/>
              <a:t>포로토콜만</a:t>
            </a:r>
            <a:r>
              <a:rPr lang="ko-KR" altLang="en-US" dirty="0"/>
              <a:t> 보는 것도 가능하도록 제작할 생각입니다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언어는 </a:t>
            </a:r>
            <a:r>
              <a:rPr lang="en-US" altLang="ko-KR" dirty="0"/>
              <a:t>C</a:t>
            </a:r>
            <a:r>
              <a:rPr lang="ko-KR" altLang="en-US" dirty="0"/>
              <a:t>를 사용할 생각이고</a:t>
            </a:r>
            <a:r>
              <a:rPr lang="en-US" altLang="ko-KR" dirty="0"/>
              <a:t>, </a:t>
            </a:r>
            <a:r>
              <a:rPr lang="ko-KR" altLang="en-US" dirty="0"/>
              <a:t>클라이언트는 </a:t>
            </a:r>
            <a:r>
              <a:rPr lang="ko-KR" altLang="en-US" dirty="0" err="1"/>
              <a:t>버츄얼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활용한 우분투 </a:t>
            </a:r>
            <a:r>
              <a:rPr lang="en-US" altLang="ko-KR" dirty="0"/>
              <a:t>OS</a:t>
            </a:r>
            <a:r>
              <a:rPr lang="ko-KR" altLang="en-US" dirty="0"/>
              <a:t>환경에서 동작하도록 할 것입니다</a:t>
            </a:r>
            <a:r>
              <a:rPr lang="en-US" altLang="ko-KR" dirty="0"/>
              <a:t>. </a:t>
            </a:r>
            <a:r>
              <a:rPr lang="ko-KR" altLang="en-US" dirty="0"/>
              <a:t>패킷 검사를 위해 </a:t>
            </a:r>
            <a:r>
              <a:rPr lang="ko-KR" altLang="en-US" dirty="0" smtClean="0"/>
              <a:t>통신하는 서버는 저희 </a:t>
            </a:r>
            <a:r>
              <a:rPr lang="ko-KR" altLang="en-US" dirty="0" err="1" smtClean="0"/>
              <a:t>산업기술대</a:t>
            </a:r>
            <a:r>
              <a:rPr lang="ko-KR" altLang="en-US" dirty="0" smtClean="0"/>
              <a:t> 서버를 사용할 예정입니다</a:t>
            </a:r>
            <a:endParaRPr lang="ko-KR" altLang="en-US"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02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프로그램 설계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서버가 주고받는 패킷을 가상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작동중인 프로그램이 네트워크를 감청하여 캡처해오는 형태로 구현할 생각입니다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서버로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curl </a:t>
            </a:r>
            <a:r>
              <a:rPr lang="ko-KR" altLang="en-US" dirty="0" smtClean="0"/>
              <a:t>등의 명령어를 사용하고 서버와 통신하며 주고받는 패킷들의 정보를 확인할 수 있도록 할 </a:t>
            </a:r>
            <a:r>
              <a:rPr lang="ko-KR" altLang="en-US" dirty="0" smtClean="0"/>
              <a:t>것입니다</a:t>
            </a:r>
            <a:endParaRPr lang="ko-KR" altLang="en-US"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29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저희의 개발 일정입니다</a:t>
            </a:r>
            <a:r>
              <a:rPr lang="en-US" altLang="ko-KR" dirty="0"/>
              <a:t>. </a:t>
            </a:r>
            <a:r>
              <a:rPr lang="ko-KR" altLang="en-US" dirty="0"/>
              <a:t>저희는 프로그램 설계가 완전히 끝나는 </a:t>
            </a:r>
            <a:r>
              <a:rPr lang="en-US" altLang="ko-KR" dirty="0"/>
              <a:t>17</a:t>
            </a:r>
            <a:r>
              <a:rPr lang="ko-KR" altLang="en-US" dirty="0"/>
              <a:t>일 이후부터 본격적인 개발에 착수하여 늦어도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일에는 최종적인 동작 테스트가 가능한 프로그램을 만드는 것이 목표입니다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일까지 버그 수정 및 발표자료 제작 등을 거쳐 최종 결과물을 제작할 것입니다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프로그램 개발을 위해 오픈 소스 패킷 분석 프로그램인 와이어 </a:t>
            </a:r>
            <a:r>
              <a:rPr lang="ko-KR" altLang="en-US" dirty="0" err="1" smtClean="0"/>
              <a:t>샤크를</a:t>
            </a:r>
            <a:r>
              <a:rPr lang="ko-KR" altLang="en-US" dirty="0" smtClean="0"/>
              <a:t> 분석해서 </a:t>
            </a:r>
            <a:r>
              <a:rPr lang="ko-KR" altLang="en-US" dirty="0"/>
              <a:t>참고하기로 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와이어 </a:t>
            </a:r>
            <a:r>
              <a:rPr lang="ko-KR" altLang="en-US" dirty="0" err="1" smtClean="0"/>
              <a:t>샤크</a:t>
            </a:r>
            <a:r>
              <a:rPr lang="ko-KR" altLang="en-US" dirty="0" smtClean="0"/>
              <a:t> 외에도 다양한 패킷 캡처 프로그램들이 존재하지만 와이어 </a:t>
            </a:r>
            <a:r>
              <a:rPr lang="ko-KR" altLang="en-US" dirty="0" err="1" smtClean="0"/>
              <a:t>샤크가</a:t>
            </a:r>
            <a:r>
              <a:rPr lang="ko-KR" altLang="en-US" baseline="0" dirty="0" smtClean="0"/>
              <a:t> 가장</a:t>
            </a:r>
            <a:r>
              <a:rPr lang="ko-KR" altLang="en-US" dirty="0" smtClean="0"/>
              <a:t> 잘 알려진 프로그램이고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저희가 제작하려는 프로그램과 가장 유사하다고 생각해 와이어 </a:t>
            </a:r>
            <a:r>
              <a:rPr lang="ko-KR" altLang="en-US" dirty="0" err="1" smtClean="0"/>
              <a:t>샤크를</a:t>
            </a:r>
            <a:r>
              <a:rPr lang="ko-KR" altLang="en-US" dirty="0" smtClean="0"/>
              <a:t> 채택했습니다</a:t>
            </a: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그림에서 와이어 </a:t>
            </a:r>
            <a:r>
              <a:rPr lang="ko-KR" altLang="en-US" dirty="0" err="1" smtClean="0"/>
              <a:t>샤크의</a:t>
            </a:r>
            <a:r>
              <a:rPr lang="ko-KR" altLang="en-US" dirty="0" smtClean="0"/>
              <a:t> 대략적인 동작 과정을 </a:t>
            </a:r>
            <a:r>
              <a:rPr lang="ko-KR" altLang="en-US" dirty="0" err="1" smtClean="0"/>
              <a:t>과정을</a:t>
            </a:r>
            <a:r>
              <a:rPr lang="ko-KR" altLang="en-US" dirty="0" smtClean="0"/>
              <a:t> 알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와이어 </a:t>
            </a:r>
            <a:r>
              <a:rPr lang="ko-KR" altLang="en-US" dirty="0" err="1"/>
              <a:t>샤크는</a:t>
            </a:r>
            <a:r>
              <a:rPr lang="ko-KR" altLang="en-US" dirty="0"/>
              <a:t> 자체적인 캡처 프로그램이 아닌 </a:t>
            </a:r>
            <a:r>
              <a:rPr lang="en-US" altLang="ko-KR" dirty="0"/>
              <a:t>OS</a:t>
            </a:r>
            <a:r>
              <a:rPr lang="ko-KR" altLang="en-US" dirty="0"/>
              <a:t>에서 지원하는 캡처 라이브러리를 이용하여 네트워크 사이에서 송수신되는 패킷을 수신한 뒤 </a:t>
            </a:r>
            <a:r>
              <a:rPr lang="ko-KR" altLang="en-US" dirty="0" err="1"/>
              <a:t>파일으로</a:t>
            </a:r>
            <a:r>
              <a:rPr lang="ko-KR" altLang="en-US" dirty="0"/>
              <a:t> 저장하는 방식으로 동작합니다</a:t>
            </a:r>
            <a:endParaRPr dirty="0"/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1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234e58f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smtClean="0"/>
              <a:t>와이어 </a:t>
            </a:r>
            <a:r>
              <a:rPr lang="ko-KR" altLang="en-US" dirty="0" err="1" smtClean="0"/>
              <a:t>샤크의</a:t>
            </a:r>
            <a:r>
              <a:rPr lang="ko-KR" altLang="en-US" dirty="0" smtClean="0"/>
              <a:t> 실행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와이어 </a:t>
            </a:r>
            <a:r>
              <a:rPr lang="ko-KR" altLang="en-US" dirty="0" err="1"/>
              <a:t>샤크를</a:t>
            </a:r>
            <a:r>
              <a:rPr lang="ko-KR" altLang="en-US" dirty="0"/>
              <a:t> 실행 후 패킷 감청을 할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네트워크를 선택하면 통신을 </a:t>
            </a:r>
            <a:r>
              <a:rPr lang="ko-KR" alt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모니터링해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경과 시간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네트워크를 통해 송수신되는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패킷의 정보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송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수신지의 주소 등을 보여줍니다</a:t>
            </a:r>
          </a:p>
        </p:txBody>
      </p:sp>
      <p:sp>
        <p:nvSpPr>
          <p:cNvPr id="141" name="Google Shape;141;gdd234e58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80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-yul/yulshark_rawsocke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hclub.co.kr/2262" TargetMode="External"/><Relationship Id="rId5" Type="http://schemas.openxmlformats.org/officeDocument/2006/relationships/hyperlink" Target="https://void.tistory.com/entry/Packet-Socket" TargetMode="External"/><Relationship Id="rId4" Type="http://schemas.openxmlformats.org/officeDocument/2006/relationships/hyperlink" Target="https://github.com/NotRayor/TobiShark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.ac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0"/>
            <a:ext cx="12192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045075" y="3116100"/>
            <a:ext cx="446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 네트워크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3팀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45075" y="3516300"/>
            <a:ext cx="49446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3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캡처 프로그램 설계 및 발표</a:t>
            </a:r>
            <a:endParaRPr sz="3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106375" y="4901700"/>
            <a:ext cx="4699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컴퓨터공학전공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3학년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강성준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2017150001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김다훈 2017154004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김재혁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2017152006</a:t>
            </a:r>
          </a:p>
          <a:p>
            <a:r>
              <a:rPr lang="ko-KR" alt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이승철 </a:t>
            </a:r>
            <a:r>
              <a:rPr lang="en-US" altLang="ko-K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2017152027</a:t>
            </a:r>
            <a:endParaRPr lang="ko-KR" alt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4E04F-CB1F-4818-BE01-0F37C8FBE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7"/>
    </mc:Choice>
    <mc:Fallback xmlns="">
      <p:transition spd="slow" advTm="92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18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1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C5696-205E-4F8D-8D81-3C0A282C1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254D3B-655B-44A9-8E40-A5125402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60" y="931334"/>
            <a:ext cx="9107601" cy="4491719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D443E9A-AAF6-4DCA-951C-1230B30D0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61" y="3385037"/>
            <a:ext cx="9107601" cy="3472963"/>
          </a:xfrm>
          <a:prstGeom prst="rect">
            <a:avLst/>
          </a:prstGeom>
        </p:spPr>
      </p:pic>
      <p:sp>
        <p:nvSpPr>
          <p:cNvPr id="8" name="Google Shape;115;p15">
            <a:extLst>
              <a:ext uri="{FF2B5EF4-FFF2-40B4-BE49-F238E27FC236}">
                <a16:creationId xmlns:a16="http://schemas.microsoft.com/office/drawing/2014/main" id="{961BFEE3-D687-44FF-B78F-E2B181973756}"/>
              </a:ext>
            </a:extLst>
          </p:cNvPr>
          <p:cNvSpPr txBox="1"/>
          <p:nvPr/>
        </p:nvSpPr>
        <p:spPr>
          <a:xfrm>
            <a:off x="5318774" y="28895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4090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70"/>
    </mc:Choice>
    <mc:Fallback xmlns="">
      <p:transition spd="slow" advTm="217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18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1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C5696-205E-4F8D-8D81-3C0A282C1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062FC7-2F64-47EA-A8AA-439E1B6F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544"/>
            <a:ext cx="10259995" cy="473161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F8E7CE32-06D8-471E-843D-98409B42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133659"/>
            <a:ext cx="10260000" cy="1128616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F78A74-D3AD-45E6-8342-25B2F4160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17" y="3210748"/>
            <a:ext cx="8921483" cy="2949710"/>
          </a:xfrm>
          <a:prstGeom prst="rect">
            <a:avLst/>
          </a:prstGeom>
        </p:spPr>
      </p:pic>
      <p:sp>
        <p:nvSpPr>
          <p:cNvPr id="9" name="Google Shape;115;p15">
            <a:extLst>
              <a:ext uri="{FF2B5EF4-FFF2-40B4-BE49-F238E27FC236}">
                <a16:creationId xmlns:a16="http://schemas.microsoft.com/office/drawing/2014/main" id="{29C07077-7E24-4C82-AF0B-C61FCF81E943}"/>
              </a:ext>
            </a:extLst>
          </p:cNvPr>
          <p:cNvSpPr txBox="1"/>
          <p:nvPr/>
        </p:nvSpPr>
        <p:spPr>
          <a:xfrm>
            <a:off x="5318774" y="28895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프로토콜</a:t>
            </a:r>
          </a:p>
        </p:txBody>
      </p:sp>
    </p:spTree>
    <p:extLst>
      <p:ext uri="{BB962C8B-B14F-4D97-AF65-F5344CB8AC3E}">
        <p14:creationId xmlns:p14="http://schemas.microsoft.com/office/powerpoint/2010/main" val="13161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56"/>
    </mc:Choice>
    <mc:Fallback xmlns="">
      <p:transition spd="slow" advTm="2465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18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1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33" y="3254873"/>
            <a:ext cx="8862733" cy="35550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33" y="769675"/>
            <a:ext cx="8862734" cy="330992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C5696-205E-4F8D-8D81-3C0A282C1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Google Shape;115;p15">
            <a:extLst>
              <a:ext uri="{FF2B5EF4-FFF2-40B4-BE49-F238E27FC236}">
                <a16:creationId xmlns:a16="http://schemas.microsoft.com/office/drawing/2014/main" id="{DD69F124-EF0A-4BA4-AAE5-E6EA8E0E5005}"/>
              </a:ext>
            </a:extLst>
          </p:cNvPr>
          <p:cNvSpPr txBox="1"/>
          <p:nvPr/>
        </p:nvSpPr>
        <p:spPr>
          <a:xfrm>
            <a:off x="5318774" y="28895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필터</a:t>
            </a:r>
          </a:p>
        </p:txBody>
      </p:sp>
    </p:spTree>
    <p:extLst>
      <p:ext uri="{BB962C8B-B14F-4D97-AF65-F5344CB8AC3E}">
        <p14:creationId xmlns:p14="http://schemas.microsoft.com/office/powerpoint/2010/main" val="16011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62"/>
    </mc:Choice>
    <mc:Fallback xmlns="">
      <p:transition spd="slow" advTm="4306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EBF65-0650-41D4-B179-8E1B253A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9" y="807775"/>
            <a:ext cx="10502447" cy="54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32"/>
    </mc:Choice>
    <mc:Fallback xmlns="">
      <p:transition spd="slow" advTm="377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패킷저장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710E78-F0CF-40AE-BBBD-95AC546C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35" y="1460822"/>
            <a:ext cx="2937075" cy="50443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973B0E-3223-447C-BA38-6132D2D9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950" y="761925"/>
            <a:ext cx="3924880" cy="53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2"/>
    </mc:Choice>
    <mc:Fallback xmlns="">
      <p:transition spd="slow" advTm="1855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패킷로그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양식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43D3A-4064-412C-A296-CB779E16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4" y="1895248"/>
            <a:ext cx="2124075" cy="3648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EECD9-EE88-40D0-9275-38E37905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99" y="868960"/>
            <a:ext cx="7324691" cy="53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9"/>
    </mc:Choice>
    <mc:Fallback xmlns="">
      <p:transition spd="slow" advTm="2684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 리스트 출력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2D110C-7BA5-4EB6-AAA8-31779EA0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19" y="1204912"/>
            <a:ext cx="7762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4"/>
    </mc:Choice>
    <mc:Fallback xmlns="">
      <p:transition spd="slow" advTm="1568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필터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78" y="868960"/>
            <a:ext cx="8195926" cy="58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3"/>
    </mc:Choice>
    <mc:Fallback xmlns="">
      <p:transition spd="slow" advTm="3164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594996" y="331125"/>
            <a:ext cx="5445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동작시나리오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4424225" y="369225"/>
            <a:ext cx="3253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프토로타입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종료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01EB3-1843-49E1-BAF5-553231201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6673CB1A-6675-4E31-9433-C306DEBFEB63}"/>
              </a:ext>
            </a:extLst>
          </p:cNvPr>
          <p:cNvSpPr txBox="1"/>
          <p:nvPr/>
        </p:nvSpPr>
        <p:spPr>
          <a:xfrm>
            <a:off x="368753" y="269941"/>
            <a:ext cx="7398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05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18AD67-7820-436C-B483-C4392B38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82" y="830860"/>
            <a:ext cx="8949847" cy="54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1"/>
    </mc:Choice>
    <mc:Fallback xmlns="">
      <p:transition spd="slow" advTm="154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352777" y="279400"/>
            <a:ext cx="544512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 smtClean="0">
                <a:solidFill>
                  <a:srgbClr val="424F57"/>
                </a:solidFill>
              </a:rPr>
              <a:t>기대 효과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54240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06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1352777" y="2219752"/>
            <a:ext cx="926833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altLang="ko-K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서버간에 송수신되는 패킷을 감청할 수 있다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감청 프로그램을 제작하면서 </a:t>
            </a:r>
            <a:r>
              <a:rPr lang="en-US" altLang="ko-K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계층과 서버</a:t>
            </a:r>
            <a:r>
              <a:rPr lang="en-US" altLang="ko-K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 간 통신에 대한 이해도를 높일 수 있다</a:t>
            </a:r>
            <a:endParaRPr lang="en-US" altLang="ko-KR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소켓 프로그래밍의 능력을 키울 수 있다</a:t>
            </a:r>
            <a:endParaRPr lang="en-US" altLang="ko-KR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ko-KR" alt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 프로젝트를 진행하면서 팀원과의 소통능력을 향상시킬 수 있다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DCF88B-D45A-4777-8635-6CBBFB4A5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13"/>
    </mc:Choice>
    <mc:Fallback>
      <p:transition spd="slow" advTm="334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0"/>
            <a:ext cx="12192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844450" y="756050"/>
            <a:ext cx="26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301800" y="731109"/>
            <a:ext cx="3075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 N T E N T 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15350" y="1655125"/>
            <a:ext cx="37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01800" y="1702257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 및 기능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301799" y="2281881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 </a:t>
            </a:r>
            <a:r>
              <a:rPr lang="ko-KR" alt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설계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환경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301799" y="2793689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 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alt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추진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6;p14"/>
          <p:cNvSpPr txBox="1"/>
          <p:nvPr/>
        </p:nvSpPr>
        <p:spPr>
          <a:xfrm>
            <a:off x="4301799" y="3878339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ko-KR" alt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동작 시나리오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p14"/>
          <p:cNvSpPr txBox="1"/>
          <p:nvPr/>
        </p:nvSpPr>
        <p:spPr>
          <a:xfrm>
            <a:off x="4301799" y="4445038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  </a:t>
            </a:r>
            <a:r>
              <a:rPr lang="ko-KR" alt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B9C2B8-7A94-4567-8F61-5E5E3F4E4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Google Shape;106;p14">
            <a:extLst>
              <a:ext uri="{FF2B5EF4-FFF2-40B4-BE49-F238E27FC236}">
                <a16:creationId xmlns:a16="http://schemas.microsoft.com/office/drawing/2014/main" id="{CDA7B37D-B591-436D-B9FD-C90E9EFB8CDE}"/>
              </a:ext>
            </a:extLst>
          </p:cNvPr>
          <p:cNvSpPr txBox="1"/>
          <p:nvPr/>
        </p:nvSpPr>
        <p:spPr>
          <a:xfrm>
            <a:off x="4301799" y="5011737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 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보조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툴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Google Shape;105;p14"/>
          <p:cNvSpPr txBox="1"/>
          <p:nvPr/>
        </p:nvSpPr>
        <p:spPr>
          <a:xfrm>
            <a:off x="4301799" y="3364140"/>
            <a:ext cx="4017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 </a:t>
            </a:r>
            <a:r>
              <a:rPr lang="ko-KR" alt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</a:t>
            </a:r>
            <a:endParaRPr lang="ko-KR" alt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45"/>
    </mc:Choice>
    <mc:Fallback>
      <p:transition spd="slow" advTm="344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/>
        </p:nvSpPr>
        <p:spPr>
          <a:xfrm>
            <a:off x="1660525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05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1439862" y="318498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개발 보조 툴</a:t>
            </a:r>
            <a:endParaRPr dirty="0"/>
          </a:p>
        </p:txBody>
      </p:sp>
      <p:sp>
        <p:nvSpPr>
          <p:cNvPr id="6" name="Google Shape;355;p25">
            <a:extLst>
              <a:ext uri="{FF2B5EF4-FFF2-40B4-BE49-F238E27FC236}">
                <a16:creationId xmlns:a16="http://schemas.microsoft.com/office/drawing/2014/main" id="{7B837CBB-CCE8-4DE8-96C6-593B2382366B}"/>
              </a:ext>
            </a:extLst>
          </p:cNvPr>
          <p:cNvSpPr txBox="1"/>
          <p:nvPr/>
        </p:nvSpPr>
        <p:spPr>
          <a:xfrm>
            <a:off x="4471974" y="409575"/>
            <a:ext cx="3044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</a:rPr>
              <a:t>버전 관리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783D4-5D29-47B3-A6C4-948390063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4EA87-6029-4C32-9C87-F8F3A5F2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1171804"/>
            <a:ext cx="9307009" cy="53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45;p17">
            <a:extLst>
              <a:ext uri="{FF2B5EF4-FFF2-40B4-BE49-F238E27FC236}">
                <a16:creationId xmlns:a16="http://schemas.microsoft.com/office/drawing/2014/main" id="{1363A693-6367-45A1-AE5A-EC9D5D2C933A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07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71"/>
    </mc:Choice>
    <mc:Fallback xmlns="">
      <p:transition spd="slow" advTm="191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/>
        </p:nvSpPr>
        <p:spPr>
          <a:xfrm>
            <a:off x="1660525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05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1439862" y="318498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개발 보조 툴</a:t>
            </a:r>
            <a:endParaRPr dirty="0"/>
          </a:p>
        </p:txBody>
      </p:sp>
      <p:sp>
        <p:nvSpPr>
          <p:cNvPr id="6" name="Google Shape;355;p25">
            <a:extLst>
              <a:ext uri="{FF2B5EF4-FFF2-40B4-BE49-F238E27FC236}">
                <a16:creationId xmlns:a16="http://schemas.microsoft.com/office/drawing/2014/main" id="{7B837CBB-CCE8-4DE8-96C6-593B2382366B}"/>
              </a:ext>
            </a:extLst>
          </p:cNvPr>
          <p:cNvSpPr txBox="1"/>
          <p:nvPr/>
        </p:nvSpPr>
        <p:spPr>
          <a:xfrm>
            <a:off x="4471974" y="409575"/>
            <a:ext cx="3044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</a:rPr>
              <a:t>코드 공유 툴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783D4-5D29-47B3-A6C4-948390063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Google Shape;145;p17">
            <a:extLst>
              <a:ext uri="{FF2B5EF4-FFF2-40B4-BE49-F238E27FC236}">
                <a16:creationId xmlns:a16="http://schemas.microsoft.com/office/drawing/2014/main" id="{1363A693-6367-45A1-AE5A-EC9D5D2C933A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07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32D59B-EFC3-40F1-916A-340F3D9B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92" y="927071"/>
            <a:ext cx="9472063" cy="57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6"/>
    </mc:Choice>
    <mc:Fallback xmlns="">
      <p:transition spd="slow" advTm="913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/>
        </p:nvSpPr>
        <p:spPr>
          <a:xfrm>
            <a:off x="1660525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05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1439862" y="318498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개발 보조 툴</a:t>
            </a:r>
            <a:endParaRPr dirty="0"/>
          </a:p>
        </p:txBody>
      </p:sp>
      <p:sp>
        <p:nvSpPr>
          <p:cNvPr id="6" name="Google Shape;355;p25">
            <a:extLst>
              <a:ext uri="{FF2B5EF4-FFF2-40B4-BE49-F238E27FC236}">
                <a16:creationId xmlns:a16="http://schemas.microsoft.com/office/drawing/2014/main" id="{7B837CBB-CCE8-4DE8-96C6-593B2382366B}"/>
              </a:ext>
            </a:extLst>
          </p:cNvPr>
          <p:cNvSpPr txBox="1"/>
          <p:nvPr/>
        </p:nvSpPr>
        <p:spPr>
          <a:xfrm>
            <a:off x="4471974" y="409575"/>
            <a:ext cx="3044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</a:rPr>
              <a:t>회의 도구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783D4-5D29-47B3-A6C4-948390063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1E903D-0F14-4AA9-BA45-460DE872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54" y="1559521"/>
            <a:ext cx="8918589" cy="3896471"/>
          </a:xfrm>
          <a:prstGeom prst="rect">
            <a:avLst/>
          </a:prstGeom>
        </p:spPr>
      </p:pic>
      <p:sp>
        <p:nvSpPr>
          <p:cNvPr id="3" name="Google Shape;145;p17">
            <a:extLst>
              <a:ext uri="{FF2B5EF4-FFF2-40B4-BE49-F238E27FC236}">
                <a16:creationId xmlns:a16="http://schemas.microsoft.com/office/drawing/2014/main" id="{B9512566-DF8C-4EF1-827A-E7E194EFC13F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5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00"/>
    </mc:Choice>
    <mc:Fallback xmlns="">
      <p:transition spd="slow" advTm="239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/>
        </p:nvSpPr>
        <p:spPr>
          <a:xfrm>
            <a:off x="1660525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05</a:t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1439862" y="318498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개발 보조 툴</a:t>
            </a:r>
            <a:endParaRPr dirty="0"/>
          </a:p>
        </p:txBody>
      </p:sp>
      <p:sp>
        <p:nvSpPr>
          <p:cNvPr id="6" name="Google Shape;355;p25">
            <a:extLst>
              <a:ext uri="{FF2B5EF4-FFF2-40B4-BE49-F238E27FC236}">
                <a16:creationId xmlns:a16="http://schemas.microsoft.com/office/drawing/2014/main" id="{7B837CBB-CCE8-4DE8-96C6-593B2382366B}"/>
              </a:ext>
            </a:extLst>
          </p:cNvPr>
          <p:cNvSpPr txBox="1"/>
          <p:nvPr/>
        </p:nvSpPr>
        <p:spPr>
          <a:xfrm>
            <a:off x="4471974" y="409575"/>
            <a:ext cx="3044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</a:rPr>
              <a:t>일정 관리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783D4-5D29-47B3-A6C4-948390063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Google Shape;145;p17">
            <a:extLst>
              <a:ext uri="{FF2B5EF4-FFF2-40B4-BE49-F238E27FC236}">
                <a16:creationId xmlns:a16="http://schemas.microsoft.com/office/drawing/2014/main" id="{3DC87D4C-6ED1-4602-81F7-623576920E94}"/>
              </a:ext>
            </a:extLst>
          </p:cNvPr>
          <p:cNvSpPr txBox="1"/>
          <p:nvPr/>
        </p:nvSpPr>
        <p:spPr>
          <a:xfrm>
            <a:off x="368753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07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6B3F53-B253-4649-8409-C12ACC1C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53" y="1071562"/>
            <a:ext cx="10010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3"/>
    </mc:Choice>
    <mc:Fallback xmlns="">
      <p:transition spd="slow" advTm="1010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/>
        </p:nvSpPr>
        <p:spPr>
          <a:xfrm>
            <a:off x="1660526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03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1660526" y="269875"/>
            <a:ext cx="544512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참고 자료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661AD7-E5C7-4D35-9217-52D4337B7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A895B-69A1-4F96-B4E3-05798F8B3755}"/>
              </a:ext>
            </a:extLst>
          </p:cNvPr>
          <p:cNvSpPr txBox="1"/>
          <p:nvPr/>
        </p:nvSpPr>
        <p:spPr>
          <a:xfrm>
            <a:off x="478970" y="2077775"/>
            <a:ext cx="1047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hlinkClick r:id="rId3"/>
              </a:rPr>
              <a:t>GitHub - </a:t>
            </a:r>
            <a:r>
              <a:rPr lang="en-US" altLang="ko-KR" sz="2000" dirty="0" err="1">
                <a:hlinkClick r:id="rId3"/>
              </a:rPr>
              <a:t>Seo-yul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yulshark_rawsocket</a:t>
            </a:r>
            <a:r>
              <a:rPr lang="en-US" altLang="ko-KR" sz="2000" dirty="0">
                <a:hlinkClick r:id="rId3"/>
              </a:rPr>
              <a:t>: using raw socket, </a:t>
            </a:r>
            <a:r>
              <a:rPr lang="ko-KR" altLang="en-US" sz="2000" dirty="0" err="1">
                <a:hlinkClick r:id="rId3"/>
              </a:rPr>
              <a:t>패킷캡처</a:t>
            </a:r>
            <a:r>
              <a:rPr lang="ko-KR" altLang="en-US" sz="2000" dirty="0">
                <a:hlinkClick r:id="rId3"/>
              </a:rPr>
              <a:t> </a:t>
            </a:r>
            <a:r>
              <a:rPr lang="en-US" altLang="ko-KR" sz="2000" dirty="0" err="1">
                <a:hlinkClick r:id="rId3"/>
              </a:rPr>
              <a:t>http,telnet,ftp</a:t>
            </a:r>
            <a:r>
              <a:rPr lang="en-US" altLang="ko-KR" sz="2000" dirty="0">
                <a:hlinkClick r:id="rId3"/>
              </a:rPr>
              <a:t>,</a:t>
            </a:r>
            <a:r>
              <a:rPr lang="ko-KR" altLang="en-US" sz="2000" dirty="0">
                <a:hlinkClick r:id="rId3"/>
              </a:rPr>
              <a:t>운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4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hlinkClick r:id="rId4"/>
              </a:rPr>
              <a:t>GitHub - </a:t>
            </a:r>
            <a:r>
              <a:rPr lang="en-US" altLang="ko-KR" sz="2000" dirty="0" err="1">
                <a:hlinkClick r:id="rId4"/>
              </a:rPr>
              <a:t>NotRayor</a:t>
            </a:r>
            <a:r>
              <a:rPr lang="en-US" altLang="ko-KR" sz="2000" dirty="0">
                <a:hlinkClick r:id="rId4"/>
              </a:rPr>
              <a:t>/</a:t>
            </a:r>
            <a:r>
              <a:rPr lang="en-US" altLang="ko-KR" sz="2000" dirty="0" err="1">
                <a:hlinkClick r:id="rId4"/>
              </a:rPr>
              <a:t>TobiShark</a:t>
            </a:r>
            <a:r>
              <a:rPr lang="en-US" altLang="ko-KR" sz="2000" dirty="0">
                <a:hlinkClick r:id="rId4"/>
              </a:rPr>
              <a:t>: Network Project // </a:t>
            </a:r>
            <a:r>
              <a:rPr lang="en-US" altLang="ko-KR" sz="2000" dirty="0" err="1">
                <a:hlinkClick r:id="rId4"/>
              </a:rPr>
              <a:t>Pcap</a:t>
            </a:r>
            <a:r>
              <a:rPr lang="en-US" altLang="ko-KR" sz="2000" dirty="0">
                <a:hlinkClick r:id="rId4"/>
              </a:rPr>
              <a:t> </a:t>
            </a:r>
            <a:r>
              <a:rPr lang="en-US" altLang="ko-KR" sz="2000" dirty="0" err="1">
                <a:hlinkClick r:id="rId4"/>
              </a:rPr>
              <a:t>Program</a:t>
            </a:r>
            <a:r>
              <a:rPr lang="en-US" altLang="ko-KR" sz="2000" dirty="0" err="1"/>
              <a:t>asdf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5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hlinkClick r:id="rId5"/>
              </a:rPr>
              <a:t>패킷 소켓</a:t>
            </a:r>
            <a:r>
              <a:rPr lang="en-US" altLang="ko-KR" sz="2000" dirty="0">
                <a:hlinkClick r:id="rId5"/>
              </a:rPr>
              <a:t>(Packet Socket)::::</a:t>
            </a:r>
            <a:r>
              <a:rPr lang="ko-KR" altLang="en-US" sz="2000" dirty="0">
                <a:hlinkClick r:id="rId5"/>
              </a:rPr>
              <a:t>탐구생활 </a:t>
            </a:r>
            <a:r>
              <a:rPr lang="en-US" altLang="ko-KR" sz="2000" dirty="0">
                <a:hlinkClick r:id="rId5"/>
              </a:rPr>
              <a:t>(tistory.com)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6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hlinkClick r:id="rId6"/>
              </a:rPr>
              <a:t>[</a:t>
            </a:r>
            <a:r>
              <a:rPr lang="en-US" altLang="ko-KR" sz="2000" dirty="0" err="1">
                <a:hlinkClick r:id="rId6"/>
              </a:rPr>
              <a:t>pcap</a:t>
            </a:r>
            <a:r>
              <a:rPr lang="en-US" altLang="ko-KR" sz="2000" dirty="0">
                <a:hlinkClick r:id="rId6"/>
              </a:rPr>
              <a:t> </a:t>
            </a:r>
            <a:r>
              <a:rPr lang="ko-KR" altLang="en-US" sz="2000" dirty="0">
                <a:hlinkClick r:id="rId6"/>
              </a:rPr>
              <a:t>라이브러리</a:t>
            </a:r>
            <a:r>
              <a:rPr lang="en-US" altLang="ko-KR" sz="2000" dirty="0">
                <a:hlinkClick r:id="rId6"/>
              </a:rPr>
              <a:t>] 10. </a:t>
            </a:r>
            <a:r>
              <a:rPr lang="ko-KR" altLang="en-US" sz="2000" dirty="0">
                <a:hlinkClick r:id="rId6"/>
              </a:rPr>
              <a:t>기타 함수들 사용 예제 코드</a:t>
            </a:r>
            <a:r>
              <a:rPr lang="en-US" altLang="ko-KR" sz="2000" dirty="0">
                <a:hlinkClick r:id="rId6"/>
              </a:rPr>
              <a:t>(</a:t>
            </a:r>
            <a:r>
              <a:rPr lang="en-US" altLang="ko-KR" sz="2000" dirty="0" err="1">
                <a:hlinkClick r:id="rId6"/>
              </a:rPr>
              <a:t>pcap_is_swapped</a:t>
            </a:r>
            <a:r>
              <a:rPr lang="en-US" altLang="ko-KR" sz="2000" dirty="0">
                <a:hlinkClick r:id="rId6"/>
              </a:rPr>
              <a:t>, </a:t>
            </a:r>
            <a:r>
              <a:rPr lang="en-US" altLang="ko-KR" sz="2000" dirty="0" err="1">
                <a:hlinkClick r:id="rId6"/>
              </a:rPr>
              <a:t>pcap_freecode</a:t>
            </a:r>
            <a:r>
              <a:rPr lang="en-US" altLang="ko-KR" sz="2000" dirty="0">
                <a:hlinkClick r:id="rId6"/>
              </a:rPr>
              <a:t> ,</a:t>
            </a:r>
            <a:r>
              <a:rPr lang="en-US" altLang="ko-KR" sz="2000" dirty="0" err="1">
                <a:hlinkClick r:id="rId6"/>
              </a:rPr>
              <a:t>pcap_set_datalink</a:t>
            </a:r>
            <a:r>
              <a:rPr lang="en-US" altLang="ko-KR" sz="2000" dirty="0">
                <a:hlinkClick r:id="rId6"/>
              </a:rPr>
              <a:t>) (ehclub.co.kr)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1"/>
    </mc:Choice>
    <mc:Fallback xmlns="">
      <p:transition spd="slow" advTm="758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/>
        </p:nvSpPr>
        <p:spPr>
          <a:xfrm>
            <a:off x="4205287" y="2593975"/>
            <a:ext cx="4360862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12800"/>
            </a:pPr>
            <a:r>
              <a:rPr lang="en-US" sz="12800">
                <a:solidFill>
                  <a:srgbClr val="424F57"/>
                </a:solidFill>
              </a:rPr>
              <a:t>Q&amp;A</a:t>
            </a: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6E4C55-B4BE-4455-BEDF-8D65EF3F6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"/>
    </mc:Choice>
    <mc:Fallback xmlns="">
      <p:transition spd="slow" advTm="768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352777" y="279400"/>
            <a:ext cx="544512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 err="1">
                <a:solidFill>
                  <a:srgbClr val="424F57"/>
                </a:solidFill>
              </a:rPr>
              <a:t>목표</a:t>
            </a:r>
            <a:r>
              <a:rPr lang="en-US" sz="3300" dirty="0">
                <a:solidFill>
                  <a:srgbClr val="424F57"/>
                </a:solidFill>
              </a:rPr>
              <a:t> </a:t>
            </a:r>
            <a:r>
              <a:rPr lang="ko-KR" altLang="en-US" sz="3300" dirty="0">
                <a:solidFill>
                  <a:srgbClr val="424F57"/>
                </a:solidFill>
              </a:rPr>
              <a:t>및 기능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54240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>
                <a:solidFill>
                  <a:schemeClr val="lt1"/>
                </a:solidFill>
              </a:rPr>
              <a:t>01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352777" y="1460995"/>
            <a:ext cx="9268331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ko-KR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캡처 프로그램을 제작해 네트워크 상에서 발생하는 패킷의 흐름을 관찰할 수 있도록 한다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ko-KR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Wireshark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기능을 분석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참고하여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캡처를 원만하게 할 수 있는 기능을 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제작한다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DNS, ICMP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가지 프로토콜에서 패킷 캡처가 가능하도록 한다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패킷의 정보를 직관적으로 확인할 수 있도록 한다</a:t>
            </a:r>
            <a:endParaRPr lang="en-US" altLang="ko-K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필터를 적용해서 특정 프로토콜만 볼 수 있도록 한다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DCF88B-D45A-4777-8635-6CBBFB4A5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96"/>
    </mc:Choice>
    <mc:Fallback xmlns="">
      <p:transition spd="slow" advTm="30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1396320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 smtClean="0">
                <a:solidFill>
                  <a:srgbClr val="424F57"/>
                </a:solidFill>
              </a:rPr>
              <a:t>설계 </a:t>
            </a:r>
            <a:r>
              <a:rPr lang="ko-KR" altLang="en-US" sz="3300" dirty="0">
                <a:solidFill>
                  <a:srgbClr val="424F57"/>
                </a:solidFill>
              </a:rPr>
              <a:t>환경</a:t>
            </a:r>
            <a:endParaRPr dirty="0"/>
          </a:p>
        </p:txBody>
      </p:sp>
      <p:sp>
        <p:nvSpPr>
          <p:cNvPr id="134" name="Google Shape;134;p16"/>
          <p:cNvSpPr txBox="1"/>
          <p:nvPr/>
        </p:nvSpPr>
        <p:spPr>
          <a:xfrm>
            <a:off x="397784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02</a:t>
            </a:r>
            <a:endParaRPr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71ACCAA-CA4F-461D-AA2F-0F42209A9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41225"/>
              </p:ext>
            </p:extLst>
          </p:nvPr>
        </p:nvGraphicFramePr>
        <p:xfrm>
          <a:off x="1491344" y="2280149"/>
          <a:ext cx="8842827" cy="23353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47609">
                  <a:extLst>
                    <a:ext uri="{9D8B030D-6E8A-4147-A177-3AD203B41FA5}">
                      <a16:colId xmlns:a16="http://schemas.microsoft.com/office/drawing/2014/main" val="525293847"/>
                    </a:ext>
                  </a:extLst>
                </a:gridCol>
                <a:gridCol w="2947609">
                  <a:extLst>
                    <a:ext uri="{9D8B030D-6E8A-4147-A177-3AD203B41FA5}">
                      <a16:colId xmlns:a16="http://schemas.microsoft.com/office/drawing/2014/main" val="3429185675"/>
                    </a:ext>
                  </a:extLst>
                </a:gridCol>
                <a:gridCol w="2947609">
                  <a:extLst>
                    <a:ext uri="{9D8B030D-6E8A-4147-A177-3AD203B41FA5}">
                      <a16:colId xmlns:a16="http://schemas.microsoft.com/office/drawing/2014/main" val="1978014184"/>
                    </a:ext>
                  </a:extLst>
                </a:gridCol>
              </a:tblGrid>
              <a:tr h="583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56029"/>
                  </a:ext>
                </a:extLst>
              </a:tr>
              <a:tr h="583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TCP(HTTP)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curl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  <a:hlinkClick r:id="rId3"/>
                        </a:rPr>
                        <a:t>www.kpu.ac.kr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54852"/>
                  </a:ext>
                </a:extLst>
              </a:tr>
              <a:tr h="583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UDP(DNS)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bg2"/>
                          </a:solidFill>
                        </a:rPr>
                        <a:t>nslookup</a:t>
                      </a:r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 / dig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ns.kpu.ac.kr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0980"/>
                  </a:ext>
                </a:extLst>
              </a:tr>
              <a:tr h="583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IP(ICMP)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ping / traceroute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/>
                          </a:solidFill>
                        </a:rPr>
                        <a:t>computer.kpu.ac.kr</a:t>
                      </a:r>
                      <a:endParaRPr lang="ko-KR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4288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FC57CF-3FE5-4745-A6DE-C8FB1C560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9"/>
    </mc:Choice>
    <mc:Fallback xmlns="">
      <p:transition spd="slow" advTm="176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1396320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 smtClean="0">
                <a:solidFill>
                  <a:srgbClr val="424F57"/>
                </a:solidFill>
              </a:rPr>
              <a:t>설계 </a:t>
            </a:r>
            <a:r>
              <a:rPr lang="ko-KR" altLang="en-US" sz="3300" dirty="0">
                <a:solidFill>
                  <a:srgbClr val="424F57"/>
                </a:solidFill>
              </a:rPr>
              <a:t>환경</a:t>
            </a:r>
            <a:endParaRPr dirty="0"/>
          </a:p>
        </p:txBody>
      </p:sp>
      <p:sp>
        <p:nvSpPr>
          <p:cNvPr id="134" name="Google Shape;134;p16"/>
          <p:cNvSpPr txBox="1"/>
          <p:nvPr/>
        </p:nvSpPr>
        <p:spPr>
          <a:xfrm>
            <a:off x="397784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02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FC57CF-3FE5-4745-A6DE-C8FB1C560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컴퓨터 - 무료 컴퓨터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1" y="1332690"/>
            <a:ext cx="2889929" cy="288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버 - 무료 과학 기술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76" y="1624520"/>
            <a:ext cx="2306271" cy="23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 화살표 6"/>
          <p:cNvSpPr/>
          <p:nvPr/>
        </p:nvSpPr>
        <p:spPr>
          <a:xfrm>
            <a:off x="4118818" y="3112851"/>
            <a:ext cx="3896771" cy="408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4118819" y="2198450"/>
            <a:ext cx="3896771" cy="408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 rot="16200000">
            <a:off x="4709231" y="3945530"/>
            <a:ext cx="906602" cy="408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가상 머신 2 아이콘 - ico,png,icns,무료 아이콘 다운로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48" y="4641387"/>
            <a:ext cx="2000713" cy="20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17"/>
    </mc:Choice>
    <mc:Fallback xmlns="">
      <p:transition spd="slow" advTm="227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 err="1">
                <a:solidFill>
                  <a:srgbClr val="424F57"/>
                </a:solidFill>
              </a:rPr>
              <a:t>간트차트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03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048000" y="332848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추진일정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182709D-9CD0-4AC7-8B02-60486D2D9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349854"/>
              </p:ext>
            </p:extLst>
          </p:nvPr>
        </p:nvGraphicFramePr>
        <p:xfrm>
          <a:off x="211932" y="2152651"/>
          <a:ext cx="11768136" cy="255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21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4" y="269941"/>
            <a:ext cx="7398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47" name="Google Shape;147;p17"/>
          <p:cNvSpPr txBox="1"/>
          <p:nvPr/>
        </p:nvSpPr>
        <p:spPr>
          <a:xfrm>
            <a:off x="1137584" y="1644110"/>
            <a:ext cx="584979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와이어샤크란</a:t>
            </a:r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/>
            <a:endParaRPr lang="en-US" altLang="ko-KR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자유 및 오픈 소스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분석 프로그램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85" y="851263"/>
            <a:ext cx="7484965" cy="572727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80331-AB94-49D5-B0EF-6675CD407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BD043F78-5A3F-4120-BD0A-B09405813B77}"/>
              </a:ext>
            </a:extLst>
          </p:cNvPr>
          <p:cNvSpPr txBox="1"/>
          <p:nvPr/>
        </p:nvSpPr>
        <p:spPr>
          <a:xfrm>
            <a:off x="5318774" y="28895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선택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1"/>
    </mc:Choice>
    <mc:Fallback xmlns="">
      <p:transition spd="slow" advTm="229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18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1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C5696-205E-4F8D-8D81-3C0A282C1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4486FE0C-30CE-4D87-81CD-CDA0B97A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6" y="993527"/>
            <a:ext cx="9582647" cy="5575516"/>
          </a:xfrm>
          <a:prstGeom prst="rect">
            <a:avLst/>
          </a:prstGeom>
        </p:spPr>
      </p:pic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62DC86A3-7B1A-4F83-9DC2-342076AD69BD}"/>
              </a:ext>
            </a:extLst>
          </p:cNvPr>
          <p:cNvSpPr txBox="1"/>
          <p:nvPr/>
        </p:nvSpPr>
        <p:spPr>
          <a:xfrm>
            <a:off x="5318774" y="28895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원리</a:t>
            </a:r>
          </a:p>
        </p:txBody>
      </p:sp>
    </p:spTree>
    <p:extLst>
      <p:ext uri="{BB962C8B-B14F-4D97-AF65-F5344CB8AC3E}">
        <p14:creationId xmlns:p14="http://schemas.microsoft.com/office/powerpoint/2010/main" val="23291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7"/>
    </mc:Choice>
    <mc:Fallback xmlns="">
      <p:transition spd="slow" advTm="1974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396321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en-US" sz="3300" dirty="0">
                <a:solidFill>
                  <a:srgbClr val="424F57"/>
                </a:solidFill>
              </a:rPr>
              <a:t>Wireshark </a:t>
            </a:r>
            <a:r>
              <a:rPr lang="ko-KR" altLang="en-US" sz="3300" dirty="0">
                <a:solidFill>
                  <a:srgbClr val="424F57"/>
                </a:solidFill>
              </a:rPr>
              <a:t>기능 분석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>
            <a:off x="397784" y="269875"/>
            <a:ext cx="739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 smtClean="0">
                <a:solidFill>
                  <a:schemeClr val="lt1"/>
                </a:solidFill>
              </a:rPr>
              <a:t>04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76" y="788294"/>
            <a:ext cx="7507048" cy="579024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8502C-9EFB-4358-A792-5C7AE9EC4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8AB984C8-3353-46C6-BF2B-08A2620BEF9E}"/>
              </a:ext>
            </a:extLst>
          </p:cNvPr>
          <p:cNvSpPr txBox="1"/>
          <p:nvPr/>
        </p:nvSpPr>
        <p:spPr>
          <a:xfrm>
            <a:off x="5318774" y="279466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캡처한 패킷 정보 표시</a:t>
            </a:r>
          </a:p>
        </p:txBody>
      </p:sp>
    </p:spTree>
    <p:extLst>
      <p:ext uri="{BB962C8B-B14F-4D97-AF65-F5344CB8AC3E}">
        <p14:creationId xmlns:p14="http://schemas.microsoft.com/office/powerpoint/2010/main" val="23516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3"/>
    </mc:Choice>
    <mc:Fallback xmlns="">
      <p:transition spd="slow" advTm="160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4BABA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1382</Words>
  <Application>Microsoft Office PowerPoint</Application>
  <PresentationFormat>와이드스크린</PresentationFormat>
  <Paragraphs>197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181</cp:revision>
  <dcterms:modified xsi:type="dcterms:W3CDTF">2021-11-16T15:52:27Z</dcterms:modified>
</cp:coreProperties>
</file>