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2.jpeg" ContentType="image/jpeg"/>
  <Override PartName="/ppt/media/image3.png" ContentType="image/png"/>
  <Override PartName="/ppt/media/image4.png" ContentType="image/png"/>
  <Override PartName="/ppt/media/image6.png" ContentType="image/pn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7DF3AEF-A1F4-4002-B95D-E6946B557A8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6CF3CF5-07BA-41FD-8FAA-A24E059C2A8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D282266-4435-4DC7-8FBF-87E87088A5F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84C38A9-6066-4A10-9A9F-5DE87B13006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32C1F4F-C628-441F-B0D5-703D0691777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0FA586A-6D12-4070-8800-251813B6AD2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66C7448-1365-4F46-9214-5E23DBC0896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DA8F211-231C-4574-8D72-236E653F7CC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6BCCBDC-858C-4C6E-8276-E4C391958D0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E2EC2AC-12FC-4087-8DDF-ED609E2C767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7939430-8AF1-4C87-8931-108E2C72FF4C}"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4450111-FCF5-48D6-8934-8A5548EDCC1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16126B2-1A52-4ED6-9ACB-DD01D4DF8CE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8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DF031A2-CAF9-4751-BE0E-20C3DC60CB7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F2BBC0B-9EF5-47D4-BD39-322D459D5EC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9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CD390E9-5DD0-473A-BF9F-6B223D2043C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FA36E97-BCD9-4F24-87FF-F053B80ED55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C2943A6-E520-4382-930F-292F5F985EF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9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0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4FAF56E-EF05-478F-8937-4358D94FA61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0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1A5C79F-C240-4CFC-B252-E393AFB3D92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10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0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2748605-3A9F-48CC-85B2-DB2FFAD71A9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11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1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CC58A26-D118-4FBC-847F-69F97B449A2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1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1D77A2B-B8D9-44DE-B81E-5FE989550F8E}"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11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1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2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2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2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2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0BACFCB-691C-4F8A-A0AC-60A8F84BF70D}"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3600" spc="-1" strike="noStrike">
              <a:solidFill>
                <a:srgbClr val="000000"/>
              </a:solidFill>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2ndslideimage"/>
          <p:cNvPicPr/>
          <p:nvPr/>
        </p:nvPicPr>
        <p:blipFill>
          <a:blip r:embed="rId2"/>
          <a:stretch/>
        </p:blipFill>
        <p:spPr>
          <a:xfrm>
            <a:off x="0" y="0"/>
            <a:ext cx="9143640" cy="6857640"/>
          </a:xfrm>
          <a:prstGeom prst="rect">
            <a:avLst/>
          </a:prstGeom>
          <a:ln w="0">
            <a:noFill/>
          </a:ln>
        </p:spPr>
      </p:pic>
      <p:pic>
        <p:nvPicPr>
          <p:cNvPr id="1" name="Picture 7" descr="titleslideimage"/>
          <p:cNvPicPr/>
          <p:nvPr/>
        </p:nvPicPr>
        <p:blipFill>
          <a:blip r:embed="rId3"/>
          <a:stretch/>
        </p:blipFill>
        <p:spPr>
          <a:xfrm>
            <a:off x="0" y="0"/>
            <a:ext cx="9143640" cy="6857640"/>
          </a:xfrm>
          <a:prstGeom prst="rect">
            <a:avLst/>
          </a:prstGeom>
          <a:ln w="0">
            <a:noFill/>
          </a:ln>
        </p:spPr>
      </p:pic>
      <p:sp>
        <p:nvSpPr>
          <p:cNvPr id="2" name="PlaceHolder 1"/>
          <p:cNvSpPr>
            <a:spLocks noGrp="1"/>
          </p:cNvSpPr>
          <p:nvPr>
            <p:ph type="title"/>
          </p:nvPr>
        </p:nvSpPr>
        <p:spPr>
          <a:xfrm>
            <a:off x="685800" y="2819520"/>
            <a:ext cx="7772040" cy="2057040"/>
          </a:xfrm>
          <a:prstGeom prst="rect">
            <a:avLst/>
          </a:prstGeom>
          <a:noFill/>
          <a:ln w="0">
            <a:noFill/>
          </a:ln>
        </p:spPr>
        <p:txBody>
          <a:bodyPr numCol="1" spcCol="0" anchor="b">
            <a:noAutofit/>
          </a:bodyPr>
          <a:p>
            <a:pPr indent="0" algn="ctr">
              <a:lnSpc>
                <a:spcPct val="100000"/>
              </a:lnSpc>
              <a:buNone/>
            </a:pPr>
            <a:r>
              <a:rPr b="0" lang="en-US" sz="4800" spc="-1" strike="noStrike">
                <a:solidFill>
                  <a:srgbClr val="000000"/>
                </a:solidFill>
                <a:latin typeface="Gill Sans MT"/>
              </a:rPr>
              <a:t>Click to edit Master title style</a:t>
            </a:r>
            <a:endParaRPr b="0" lang="en-US" sz="4800" spc="-1" strike="noStrike">
              <a:solidFill>
                <a:srgbClr val="000000"/>
              </a:solidFill>
              <a:latin typeface="Arial"/>
            </a:endParaRPr>
          </a:p>
        </p:txBody>
      </p:sp>
      <p:sp>
        <p:nvSpPr>
          <p:cNvPr id="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Gill Sans MT"/>
              </a:rPr>
              <a:t>Click to edit the outline text format</a:t>
            </a:r>
            <a:endParaRPr b="0" lang="en-US" sz="28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Second Outline Level</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Third Outline Level</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Fourth Outline Level</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7" descr="2ndslideimage"/>
          <p:cNvPicPr/>
          <p:nvPr/>
        </p:nvPicPr>
        <p:blipFill>
          <a:blip r:embed="rId2"/>
          <a:stretch/>
        </p:blipFill>
        <p:spPr>
          <a:xfrm>
            <a:off x="0" y="0"/>
            <a:ext cx="9143640" cy="6857640"/>
          </a:xfrm>
          <a:prstGeom prst="rect">
            <a:avLst/>
          </a:prstGeom>
          <a:ln w="0">
            <a:noFill/>
          </a:ln>
        </p:spPr>
      </p:pic>
      <p:sp>
        <p:nvSpPr>
          <p:cNvPr id="41" name="PlaceHolder 1"/>
          <p:cNvSpPr>
            <a:spLocks noGrp="1"/>
          </p:cNvSpPr>
          <p:nvPr>
            <p:ph type="title"/>
          </p:nvPr>
        </p:nvSpPr>
        <p:spPr>
          <a:xfrm>
            <a:off x="457200" y="76320"/>
            <a:ext cx="6781320" cy="1066320"/>
          </a:xfrm>
          <a:prstGeom prst="rect">
            <a:avLst/>
          </a:prstGeom>
          <a:noFill/>
          <a:ln w="0">
            <a:noFill/>
          </a:ln>
        </p:spPr>
        <p:txBody>
          <a:bodyPr numCol="1" spcCol="0" anchor="b">
            <a:noAutofit/>
          </a:bodyPr>
          <a:p>
            <a:pPr indent="0">
              <a:lnSpc>
                <a:spcPct val="100000"/>
              </a:lnSpc>
              <a:buNone/>
            </a:pPr>
            <a:r>
              <a:rPr b="0" lang="en-US" sz="3600" spc="-1" strike="noStrike">
                <a:solidFill>
                  <a:srgbClr val="000000"/>
                </a:solidFill>
                <a:latin typeface="Gill Sans MT"/>
              </a:rPr>
              <a:t>Click to edit Master title style</a:t>
            </a:r>
            <a:endParaRPr b="0" lang="en-US" sz="3600" spc="-1" strike="noStrike">
              <a:solidFill>
                <a:srgbClr val="000000"/>
              </a:solidFill>
              <a:latin typeface="Arial"/>
            </a:endParaRPr>
          </a:p>
        </p:txBody>
      </p:sp>
      <p:sp>
        <p:nvSpPr>
          <p:cNvPr id="42" name="PlaceHolder 2"/>
          <p:cNvSpPr>
            <a:spLocks noGrp="1"/>
          </p:cNvSpPr>
          <p:nvPr>
            <p:ph type="body"/>
          </p:nvPr>
        </p:nvSpPr>
        <p:spPr>
          <a:xfrm>
            <a:off x="457200" y="1219320"/>
            <a:ext cx="8229240" cy="4723920"/>
          </a:xfrm>
          <a:prstGeom prst="rect">
            <a:avLst/>
          </a:prstGeom>
          <a:noFill/>
          <a:ln w="0">
            <a:noFill/>
          </a:ln>
        </p:spPr>
        <p:txBody>
          <a:bodyPr numCol="1" spcCol="0" anchor="t">
            <a:noAutofit/>
          </a:bodyPr>
          <a:p>
            <a:pPr marL="343080" indent="-343080">
              <a:lnSpc>
                <a:spcPct val="100000"/>
              </a:lnSpc>
              <a:spcBef>
                <a:spcPts val="561"/>
              </a:spcBef>
              <a:buClr>
                <a:srgbClr val="000000"/>
              </a:buClr>
              <a:buFont typeface="Symbol" charset="2"/>
              <a:buChar char=""/>
            </a:pPr>
            <a:r>
              <a:rPr b="0" lang="en-US" sz="2800" spc="-1" strike="noStrike">
                <a:solidFill>
                  <a:srgbClr val="000000"/>
                </a:solidFill>
                <a:latin typeface="Gill Sans MT"/>
              </a:rPr>
              <a:t>Edit Master text styles</a:t>
            </a:r>
            <a:endParaRPr b="0" lang="en-US" sz="2800" spc="-1" strike="noStrike">
              <a:solidFill>
                <a:srgbClr val="000000"/>
              </a:solidFill>
              <a:latin typeface="Gill Sans MT"/>
            </a:endParaRPr>
          </a:p>
          <a:p>
            <a:pPr lvl="1" marL="743040" indent="-285840">
              <a:lnSpc>
                <a:spcPct val="100000"/>
              </a:lnSpc>
              <a:spcBef>
                <a:spcPts val="519"/>
              </a:spcBef>
              <a:buClr>
                <a:srgbClr val="000000"/>
              </a:buClr>
              <a:buFont typeface="Symbol" charset="2"/>
              <a:buChar char=""/>
            </a:pPr>
            <a:r>
              <a:rPr b="0" lang="en-US" sz="2600" spc="-1" strike="noStrike">
                <a:solidFill>
                  <a:srgbClr val="000000"/>
                </a:solidFill>
                <a:latin typeface="Gill Sans MT"/>
              </a:rPr>
              <a:t>Second level</a:t>
            </a:r>
            <a:endParaRPr b="0" lang="en-US" sz="2600" spc="-1" strike="noStrike">
              <a:solidFill>
                <a:srgbClr val="000000"/>
              </a:solidFill>
              <a:latin typeface="Gill Sans MT"/>
            </a:endParaRPr>
          </a:p>
          <a:p>
            <a:pPr lvl="2" marL="1143000" indent="-228600">
              <a:lnSpc>
                <a:spcPct val="100000"/>
              </a:lnSpc>
              <a:spcBef>
                <a:spcPts val="479"/>
              </a:spcBef>
              <a:buClr>
                <a:srgbClr val="000000"/>
              </a:buClr>
              <a:buFont typeface="Symbol" charset="2"/>
              <a:buChar char=""/>
            </a:pPr>
            <a:r>
              <a:rPr b="0" lang="en-US" sz="2400" spc="-1" strike="noStrike">
                <a:solidFill>
                  <a:srgbClr val="000000"/>
                </a:solidFill>
                <a:latin typeface="Gill Sans MT"/>
              </a:rPr>
              <a:t>Third level</a:t>
            </a:r>
            <a:endParaRPr b="0" lang="en-US" sz="2400" spc="-1" strike="noStrike">
              <a:solidFill>
                <a:srgbClr val="000000"/>
              </a:solidFill>
              <a:latin typeface="Gill Sans MT"/>
            </a:endParaRPr>
          </a:p>
          <a:p>
            <a:pPr lvl="3" marL="1600200" indent="-228600">
              <a:lnSpc>
                <a:spcPct val="100000"/>
              </a:lnSpc>
              <a:spcBef>
                <a:spcPts val="400"/>
              </a:spcBef>
              <a:buClr>
                <a:srgbClr val="000000"/>
              </a:buClr>
              <a:buFont typeface="Symbol" charset="2"/>
              <a:buChar char=""/>
            </a:pPr>
            <a:r>
              <a:rPr b="0" lang="en-US" sz="2000" spc="-1" strike="noStrike">
                <a:solidFill>
                  <a:srgbClr val="000000"/>
                </a:solidFill>
                <a:latin typeface="Gill Sans MT"/>
              </a:rPr>
              <a:t>Fourth level</a:t>
            </a:r>
            <a:endParaRPr b="0" lang="en-US" sz="2000" spc="-1" strike="noStrike">
              <a:solidFill>
                <a:srgbClr val="000000"/>
              </a:solidFill>
              <a:latin typeface="Gill Sans MT"/>
            </a:endParaRPr>
          </a:p>
          <a:p>
            <a:pPr lvl="4" marL="2057400" indent="-228600">
              <a:lnSpc>
                <a:spcPct val="100000"/>
              </a:lnSpc>
              <a:spcBef>
                <a:spcPts val="400"/>
              </a:spcBef>
              <a:buClr>
                <a:srgbClr val="000000"/>
              </a:buClr>
              <a:buFont typeface="Symbol" charset="2"/>
              <a:buChar char=""/>
            </a:pPr>
            <a:r>
              <a:rPr b="0" lang="en-US" sz="2000" spc="-1" strike="noStrike">
                <a:solidFill>
                  <a:srgbClr val="000000"/>
                </a:solidFill>
                <a:latin typeface="Gill Sans MT"/>
              </a:rPr>
              <a:t>Fifth level</a:t>
            </a:r>
            <a:endParaRPr b="0" lang="en-US" sz="2000" spc="-1" strike="noStrike">
              <a:solidFill>
                <a:srgbClr val="000000"/>
              </a:solidFill>
              <a:latin typeface="Gill Sans MT"/>
            </a:endParaRPr>
          </a:p>
        </p:txBody>
      </p:sp>
      <p:sp>
        <p:nvSpPr>
          <p:cNvPr id="43" name="PlaceHolder 3"/>
          <p:cNvSpPr>
            <a:spLocks noGrp="1"/>
          </p:cNvSpPr>
          <p:nvPr>
            <p:ph type="dt" idx="1"/>
          </p:nvPr>
        </p:nvSpPr>
        <p:spPr>
          <a:xfrm>
            <a:off x="457200" y="6245280"/>
            <a:ext cx="2133360" cy="475920"/>
          </a:xfrm>
          <a:prstGeom prst="rect">
            <a:avLst/>
          </a:prstGeom>
          <a:noFill/>
          <a:ln w="0">
            <a:noFill/>
          </a:ln>
        </p:spPr>
        <p:txBody>
          <a:bodyPr numCol="1" spcCol="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ftr" idx="2"/>
          </p:nvPr>
        </p:nvSpPr>
        <p:spPr>
          <a:xfrm>
            <a:off x="3124080" y="6245280"/>
            <a:ext cx="2895120" cy="475920"/>
          </a:xfrm>
          <a:prstGeom prst="rect">
            <a:avLst/>
          </a:prstGeom>
          <a:noFill/>
          <a:ln w="0">
            <a:noFill/>
          </a:ln>
        </p:spPr>
        <p:txBody>
          <a:bodyPr numCol="1" spcCol="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3"/>
          </p:nvPr>
        </p:nvSpPr>
        <p:spPr>
          <a:xfrm>
            <a:off x="6553080" y="6245280"/>
            <a:ext cx="2133360" cy="475920"/>
          </a:xfrm>
          <a:prstGeom prst="rect">
            <a:avLst/>
          </a:prstGeom>
          <a:noFill/>
          <a:ln w="0">
            <a:noFill/>
          </a:ln>
        </p:spPr>
        <p:txBody>
          <a:bodyPr numCol="1" spcCol="0" anchor="t">
            <a:noAutofit/>
          </a:bodyPr>
          <a:lstStyle>
            <a:lvl1pPr indent="0" algn="r">
              <a:lnSpc>
                <a:spcPct val="100000"/>
              </a:lnSpc>
              <a:buNone/>
              <a:defRPr b="0" lang="en-US" sz="1400" spc="-1" strike="noStrike">
                <a:solidFill>
                  <a:srgbClr val="000000"/>
                </a:solidFill>
                <a:latin typeface="Times New Roman"/>
              </a:defRPr>
            </a:lvl1pPr>
          </a:lstStyle>
          <a:p>
            <a:pPr indent="0" algn="r">
              <a:lnSpc>
                <a:spcPct val="100000"/>
              </a:lnSpc>
              <a:buNone/>
            </a:pPr>
            <a:fld id="{0AE3A4E2-18E7-40AF-BBCB-DB83A78A8F5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7" descr="2ndslideimage"/>
          <p:cNvPicPr/>
          <p:nvPr/>
        </p:nvPicPr>
        <p:blipFill>
          <a:blip r:embed="rId2"/>
          <a:stretch/>
        </p:blipFill>
        <p:spPr>
          <a:xfrm>
            <a:off x="0" y="0"/>
            <a:ext cx="9143640" cy="6857640"/>
          </a:xfrm>
          <a:prstGeom prst="rect">
            <a:avLst/>
          </a:prstGeom>
          <a:ln w="0">
            <a:noFill/>
          </a:ln>
        </p:spPr>
      </p:pic>
      <p:sp>
        <p:nvSpPr>
          <p:cNvPr id="83" name="PlaceHolder 1"/>
          <p:cNvSpPr>
            <a:spLocks noGrp="1"/>
          </p:cNvSpPr>
          <p:nvPr>
            <p:ph type="dt" idx="4"/>
          </p:nvPr>
        </p:nvSpPr>
        <p:spPr>
          <a:xfrm>
            <a:off x="457200" y="6245280"/>
            <a:ext cx="2133360" cy="475920"/>
          </a:xfrm>
          <a:prstGeom prst="rect">
            <a:avLst/>
          </a:prstGeom>
          <a:noFill/>
          <a:ln w="0">
            <a:noFill/>
          </a:ln>
        </p:spPr>
        <p:txBody>
          <a:bodyPr numCol="1" spcCol="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4" name="PlaceHolder 2"/>
          <p:cNvSpPr>
            <a:spLocks noGrp="1"/>
          </p:cNvSpPr>
          <p:nvPr>
            <p:ph type="ftr" idx="5"/>
          </p:nvPr>
        </p:nvSpPr>
        <p:spPr>
          <a:xfrm>
            <a:off x="3124080" y="6245280"/>
            <a:ext cx="2895120" cy="475920"/>
          </a:xfrm>
          <a:prstGeom prst="rect">
            <a:avLst/>
          </a:prstGeom>
          <a:noFill/>
          <a:ln w="0">
            <a:noFill/>
          </a:ln>
        </p:spPr>
        <p:txBody>
          <a:bodyPr numCol="1" spcCol="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5" name="PlaceHolder 3"/>
          <p:cNvSpPr>
            <a:spLocks noGrp="1"/>
          </p:cNvSpPr>
          <p:nvPr>
            <p:ph type="sldNum" idx="6"/>
          </p:nvPr>
        </p:nvSpPr>
        <p:spPr>
          <a:xfrm>
            <a:off x="6553080" y="6245280"/>
            <a:ext cx="2133360" cy="475920"/>
          </a:xfrm>
          <a:prstGeom prst="rect">
            <a:avLst/>
          </a:prstGeom>
          <a:noFill/>
          <a:ln w="0">
            <a:noFill/>
          </a:ln>
        </p:spPr>
        <p:txBody>
          <a:bodyPr numCol="1" spcCol="0" anchor="t">
            <a:noAutofit/>
          </a:bodyPr>
          <a:lstStyle>
            <a:lvl1pPr indent="0" algn="r">
              <a:lnSpc>
                <a:spcPct val="100000"/>
              </a:lnSpc>
              <a:buNone/>
              <a:defRPr b="0" lang="en-US" sz="1400" spc="-1" strike="noStrike">
                <a:solidFill>
                  <a:srgbClr val="000000"/>
                </a:solidFill>
                <a:latin typeface="Times New Roman"/>
              </a:defRPr>
            </a:lvl1pPr>
          </a:lstStyle>
          <a:p>
            <a:pPr indent="0" algn="r">
              <a:lnSpc>
                <a:spcPct val="100000"/>
              </a:lnSpc>
              <a:buNone/>
            </a:pPr>
            <a:fld id="{ACD6FFBD-E4E1-492D-B188-094D028CD00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86"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Gill Sans MT"/>
              </a:rPr>
              <a:t>Click to edit the outline text format</a:t>
            </a:r>
            <a:endParaRPr b="0" lang="en-US" sz="28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Second Outline Level</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Third Outline Level</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Fourth Outline Level</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2819520"/>
            <a:ext cx="7772040" cy="2057040"/>
          </a:xfrm>
          <a:prstGeom prst="rect">
            <a:avLst/>
          </a:prstGeom>
          <a:noFill/>
          <a:ln w="0">
            <a:noFill/>
          </a:ln>
        </p:spPr>
        <p:txBody>
          <a:bodyPr numCol="1" spcCol="0" anchor="b">
            <a:noAutofit/>
          </a:bodyPr>
          <a:p>
            <a:pPr indent="0" algn="ctr">
              <a:lnSpc>
                <a:spcPct val="100000"/>
              </a:lnSpc>
              <a:buNone/>
            </a:pPr>
            <a:r>
              <a:rPr b="0" lang="en-US" sz="4800" spc="-1" strike="noStrike">
                <a:solidFill>
                  <a:srgbClr val="000000"/>
                </a:solidFill>
                <a:latin typeface="Gill Sans MT"/>
              </a:rPr>
              <a:t> </a:t>
            </a:r>
            <a:r>
              <a:rPr b="0" lang="en-US" sz="4800" spc="-1" strike="noStrike">
                <a:solidFill>
                  <a:srgbClr val="000000"/>
                </a:solidFill>
                <a:latin typeface="Gill Sans MT"/>
              </a:rPr>
              <a:t>African culture and its importance in IT</a:t>
            </a:r>
            <a:endParaRPr b="0" lang="en-US" sz="4800" spc="-1" strike="noStrike">
              <a:solidFill>
                <a:srgbClr val="000000"/>
              </a:solidFill>
              <a:latin typeface="Arial"/>
            </a:endParaRPr>
          </a:p>
        </p:txBody>
      </p:sp>
      <p:sp>
        <p:nvSpPr>
          <p:cNvPr id="125" name="PlaceHolder 2"/>
          <p:cNvSpPr>
            <a:spLocks noGrp="1"/>
          </p:cNvSpPr>
          <p:nvPr>
            <p:ph type="subTitle"/>
          </p:nvPr>
        </p:nvSpPr>
        <p:spPr>
          <a:xfrm>
            <a:off x="1219320" y="380880"/>
            <a:ext cx="6400440" cy="914040"/>
          </a:xfrm>
          <a:prstGeom prst="rect">
            <a:avLst/>
          </a:prstGeom>
          <a:noFill/>
          <a:ln w="0">
            <a:noFill/>
          </a:ln>
        </p:spPr>
        <p:txBody>
          <a:bodyPr numCol="1" spcCol="0" anchor="t">
            <a:noAutofit/>
          </a:bodyPr>
          <a:p>
            <a:pPr indent="0" algn="ctr">
              <a:lnSpc>
                <a:spcPct val="80000"/>
              </a:lnSpc>
              <a:spcBef>
                <a:spcPts val="400"/>
              </a:spcBef>
              <a:buNone/>
              <a:tabLst>
                <a:tab algn="l" pos="0"/>
              </a:tabLst>
            </a:pPr>
            <a:r>
              <a:rPr b="1" lang="en-US" sz="2000" spc="-1" strike="noStrike">
                <a:solidFill>
                  <a:srgbClr val="000000"/>
                </a:solidFill>
                <a:latin typeface="Gill Sans MT"/>
              </a:rPr>
              <a:t>JOSEPH NJENGA KARIUKI</a:t>
            </a:r>
            <a:endParaRPr b="0" lang="en-US" sz="2000" spc="-1" strike="noStrike">
              <a:solidFill>
                <a:srgbClr val="000000"/>
              </a:solidFill>
              <a:latin typeface="Arial"/>
            </a:endParaRPr>
          </a:p>
          <a:p>
            <a:pPr indent="0" algn="ctr">
              <a:lnSpc>
                <a:spcPct val="80000"/>
              </a:lnSpc>
              <a:spcBef>
                <a:spcPts val="400"/>
              </a:spcBef>
              <a:buNone/>
              <a:tabLst>
                <a:tab algn="l" pos="0"/>
              </a:tabLst>
            </a:pPr>
            <a:r>
              <a:rPr b="1" lang="en-US" sz="2000" spc="-1" strike="noStrike">
                <a:solidFill>
                  <a:srgbClr val="000000"/>
                </a:solidFill>
                <a:latin typeface="Gill Sans MT"/>
              </a:rPr>
              <a:t>C026-01-0696/2020</a:t>
            </a:r>
            <a:endParaRPr b="0" lang="en-US" sz="2000" spc="-1" strike="noStrike">
              <a:solidFill>
                <a:srgbClr val="000000"/>
              </a:solidFill>
              <a:latin typeface="Arial"/>
            </a:endParaRPr>
          </a:p>
          <a:p>
            <a:pPr indent="0" algn="ctr">
              <a:lnSpc>
                <a:spcPct val="80000"/>
              </a:lnSpc>
              <a:spcBef>
                <a:spcPts val="400"/>
              </a:spcBef>
              <a:buNone/>
              <a:tabLst>
                <a:tab algn="l" pos="0"/>
              </a:tabLst>
            </a:pPr>
            <a:endParaRPr b="0" lang="en-US" sz="2000" spc="-1" strike="noStrike">
              <a:solidFill>
                <a:srgbClr val="000000"/>
              </a:solidFill>
              <a:latin typeface="Arial"/>
            </a:endParaRPr>
          </a:p>
          <a:p>
            <a:pPr indent="0" algn="ctr">
              <a:lnSpc>
                <a:spcPct val="80000"/>
              </a:lnSpc>
              <a:spcBef>
                <a:spcPts val="400"/>
              </a:spcBef>
              <a:buNone/>
              <a:tabLst>
                <a:tab algn="l" pos="0"/>
              </a:tabLst>
            </a:pPr>
            <a:endParaRPr b="0" lang="en-US" sz="2000" spc="-1" strike="noStrike">
              <a:solidFill>
                <a:srgbClr val="000000"/>
              </a:solidFill>
              <a:latin typeface="Arial"/>
            </a:endParaRPr>
          </a:p>
        </p:txBody>
      </p:sp>
      <p:pic>
        <p:nvPicPr>
          <p:cNvPr id="126" name="Picture 2" descr=""/>
          <p:cNvPicPr/>
          <p:nvPr/>
        </p:nvPicPr>
        <p:blipFill>
          <a:blip r:embed="rId1"/>
          <a:stretch/>
        </p:blipFill>
        <p:spPr>
          <a:xfrm>
            <a:off x="2627640" y="1124640"/>
            <a:ext cx="3444480" cy="22514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76320"/>
            <a:ext cx="6781320" cy="1066320"/>
          </a:xfrm>
          <a:prstGeom prst="rect">
            <a:avLst/>
          </a:prstGeom>
          <a:noFill/>
          <a:ln w="0">
            <a:noFill/>
          </a:ln>
        </p:spPr>
        <p:txBody>
          <a:bodyPr numCol="1" spcCol="0" anchor="b">
            <a:noAutofit/>
          </a:bodyPr>
          <a:p>
            <a:pPr indent="0">
              <a:lnSpc>
                <a:spcPct val="100000"/>
              </a:lnSpc>
              <a:buNone/>
            </a:pPr>
            <a:r>
              <a:rPr b="0" lang="en-US" sz="3600" spc="-1" strike="noStrike">
                <a:solidFill>
                  <a:srgbClr val="000000"/>
                </a:solidFill>
                <a:latin typeface="Gill Sans MT"/>
              </a:rPr>
              <a:t>How Ubuntu is important to IT</a:t>
            </a:r>
            <a:endParaRPr b="0" lang="en-US" sz="3600" spc="-1" strike="noStrike">
              <a:solidFill>
                <a:srgbClr val="000000"/>
              </a:solidFill>
              <a:latin typeface="Arial"/>
            </a:endParaRPr>
          </a:p>
        </p:txBody>
      </p:sp>
      <p:sp>
        <p:nvSpPr>
          <p:cNvPr id="142" name="PlaceHolder 2"/>
          <p:cNvSpPr>
            <a:spLocks noGrp="1"/>
          </p:cNvSpPr>
          <p:nvPr>
            <p:ph/>
          </p:nvPr>
        </p:nvSpPr>
        <p:spPr>
          <a:xfrm>
            <a:off x="457200" y="1219320"/>
            <a:ext cx="8229240" cy="5377680"/>
          </a:xfrm>
          <a:prstGeom prst="rect">
            <a:avLst/>
          </a:prstGeom>
          <a:noFill/>
          <a:ln w="0">
            <a:noFill/>
          </a:ln>
        </p:spPr>
        <p:txBody>
          <a:bodyPr numCol="1" spcCol="0" anchor="t">
            <a:noAutofit/>
          </a:bodyPr>
          <a:p>
            <a:pPr marL="343080" indent="-343080">
              <a:lnSpc>
                <a:spcPct val="100000"/>
              </a:lnSpc>
              <a:spcBef>
                <a:spcPts val="561"/>
              </a:spcBef>
              <a:buClr>
                <a:srgbClr val="000000"/>
              </a:buClr>
              <a:buFont typeface="Symbol" charset="2"/>
              <a:buChar char=""/>
            </a:pPr>
            <a:r>
              <a:rPr b="1" lang="en-US" sz="2800" spc="-1" strike="noStrike">
                <a:solidFill>
                  <a:srgbClr val="000000"/>
                </a:solidFill>
                <a:latin typeface="Gill Sans MT"/>
              </a:rPr>
              <a:t>Open Source Collaboration:</a:t>
            </a:r>
            <a:r>
              <a:rPr b="0" lang="en-US" sz="2800" spc="-1" strike="noStrike">
                <a:solidFill>
                  <a:srgbClr val="000000"/>
                </a:solidFill>
                <a:latin typeface="Gill Sans MT"/>
              </a:rPr>
              <a:t> Embrace the spirit of Ubuntu by promoting open source collaboration and sharing of knowledge within the IT community. Encourage developers to contribute to open source projects, share code, and collaborate with others to drive innovation and solve complex challenges collectively.</a:t>
            </a:r>
            <a:endParaRPr b="0" lang="en-US" sz="2800" spc="-1" strike="noStrike">
              <a:solidFill>
                <a:srgbClr val="000000"/>
              </a:solidFill>
              <a:latin typeface="Gill Sans MT"/>
            </a:endParaRPr>
          </a:p>
          <a:p>
            <a:pPr marL="343080" indent="-343080">
              <a:lnSpc>
                <a:spcPct val="100000"/>
              </a:lnSpc>
              <a:spcBef>
                <a:spcPts val="561"/>
              </a:spcBef>
              <a:buClr>
                <a:srgbClr val="000000"/>
              </a:buClr>
              <a:buFont typeface="Symbol" charset="2"/>
              <a:buChar char=""/>
            </a:pPr>
            <a:r>
              <a:rPr b="1" lang="en-US" sz="2800" spc="-1" strike="noStrike">
                <a:solidFill>
                  <a:srgbClr val="000000"/>
                </a:solidFill>
                <a:latin typeface="Gill Sans MT"/>
              </a:rPr>
              <a:t>Digital Inclusion Initiatives:</a:t>
            </a:r>
            <a:r>
              <a:rPr b="0" lang="en-US" sz="2800" spc="-1" strike="noStrike">
                <a:solidFill>
                  <a:srgbClr val="000000"/>
                </a:solidFill>
                <a:latin typeface="Gill Sans MT"/>
              </a:rPr>
              <a:t> Develop initiatives focused on bridging the digital divide, providing access to technology resources, and delivering digital skills training to enable individuals to participate fully in the digital economy.</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76320"/>
            <a:ext cx="6781320" cy="1066320"/>
          </a:xfrm>
          <a:prstGeom prst="rect">
            <a:avLst/>
          </a:prstGeom>
          <a:noFill/>
          <a:ln w="0">
            <a:noFill/>
          </a:ln>
        </p:spPr>
        <p:txBody>
          <a:bodyPr numCol="1" spcCol="0" anchor="b">
            <a:noAutofit/>
          </a:bodyPr>
          <a:p>
            <a:pPr indent="0">
              <a:lnSpc>
                <a:spcPct val="100000"/>
              </a:lnSpc>
              <a:buNone/>
            </a:pPr>
            <a:r>
              <a:rPr b="0" lang="en-US" sz="3600" spc="-1" strike="noStrike">
                <a:solidFill>
                  <a:srgbClr val="000000"/>
                </a:solidFill>
                <a:latin typeface="Gill Sans MT"/>
              </a:rPr>
              <a:t>How Ubuntu is important to IT</a:t>
            </a:r>
            <a:endParaRPr b="0" lang="en-US" sz="3600" spc="-1" strike="noStrike">
              <a:solidFill>
                <a:srgbClr val="000000"/>
              </a:solidFill>
              <a:latin typeface="Arial"/>
            </a:endParaRPr>
          </a:p>
        </p:txBody>
      </p:sp>
      <p:sp>
        <p:nvSpPr>
          <p:cNvPr id="144" name="PlaceHolder 2"/>
          <p:cNvSpPr>
            <a:spLocks noGrp="1"/>
          </p:cNvSpPr>
          <p:nvPr>
            <p:ph/>
          </p:nvPr>
        </p:nvSpPr>
        <p:spPr>
          <a:xfrm>
            <a:off x="457200" y="1219320"/>
            <a:ext cx="8290800" cy="5305680"/>
          </a:xfrm>
          <a:prstGeom prst="rect">
            <a:avLst/>
          </a:prstGeom>
          <a:noFill/>
          <a:ln w="0">
            <a:noFill/>
          </a:ln>
        </p:spPr>
        <p:txBody>
          <a:bodyPr numCol="1" spcCol="0" anchor="t">
            <a:noAutofit/>
          </a:bodyPr>
          <a:p>
            <a:pPr marL="343080" indent="-343080">
              <a:lnSpc>
                <a:spcPct val="100000"/>
              </a:lnSpc>
              <a:spcBef>
                <a:spcPts val="561"/>
              </a:spcBef>
              <a:buClr>
                <a:srgbClr val="000000"/>
              </a:buClr>
              <a:buFont typeface="Symbol" charset="2"/>
              <a:buChar char=""/>
            </a:pPr>
            <a:r>
              <a:rPr b="1" lang="en-US" sz="2800" spc="-1" strike="noStrike">
                <a:solidFill>
                  <a:srgbClr val="000000"/>
                </a:solidFill>
                <a:latin typeface="Gill Sans MT"/>
              </a:rPr>
              <a:t>Ethical Use of Technology:</a:t>
            </a:r>
            <a:r>
              <a:rPr b="0" lang="en-US" sz="2800" spc="-1" strike="noStrike">
                <a:solidFill>
                  <a:srgbClr val="000000"/>
                </a:solidFill>
                <a:latin typeface="Gill Sans MT"/>
              </a:rPr>
              <a:t> Apply the principles of Ubuntu to guide ethical decision-making in the use of technology. Prioritize values such as respect, empathy, and social responsibility in the development and deployment of IT solutions, ensuring that technology is used for the benefit of all members of society.</a:t>
            </a:r>
            <a:endParaRPr b="0" lang="en-US" sz="2800" spc="-1" strike="noStrike">
              <a:solidFill>
                <a:srgbClr val="000000"/>
              </a:solidFill>
              <a:latin typeface="Gill Sans MT"/>
            </a:endParaRPr>
          </a:p>
          <a:p>
            <a:pPr marL="343080" indent="-343080">
              <a:lnSpc>
                <a:spcPct val="100000"/>
              </a:lnSpc>
              <a:spcBef>
                <a:spcPts val="561"/>
              </a:spcBef>
              <a:buClr>
                <a:srgbClr val="000000"/>
              </a:buClr>
              <a:buFont typeface="Symbol" charset="2"/>
              <a:buChar char=""/>
            </a:pPr>
            <a:r>
              <a:rPr b="1" lang="en-US" sz="2800" spc="-1" strike="noStrike">
                <a:solidFill>
                  <a:srgbClr val="000000"/>
                </a:solidFill>
                <a:latin typeface="Gill Sans MT"/>
              </a:rPr>
              <a:t>Building Trust and Relationships:</a:t>
            </a:r>
            <a:r>
              <a:rPr b="0" lang="en-US" sz="2800" spc="-1" strike="noStrike">
                <a:solidFill>
                  <a:srgbClr val="000000"/>
                </a:solidFill>
                <a:latin typeface="Gill Sans MT"/>
              </a:rPr>
              <a:t> Cultivate trust and build relationships within the IT community and beyond. Foster a culture of collaboration, transparency, and accountability, where individuals feel valued, respected, and supported in their endeavors to harness technology for positive change.</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76320"/>
            <a:ext cx="6781320" cy="1066320"/>
          </a:xfrm>
          <a:prstGeom prst="rect">
            <a:avLst/>
          </a:prstGeom>
          <a:noFill/>
          <a:ln w="0">
            <a:noFill/>
          </a:ln>
        </p:spPr>
        <p:txBody>
          <a:bodyPr numCol="1" spcCol="0" anchor="b">
            <a:noAutofit/>
          </a:bodyPr>
          <a:p>
            <a:pPr indent="0">
              <a:lnSpc>
                <a:spcPct val="100000"/>
              </a:lnSpc>
              <a:buNone/>
            </a:pPr>
            <a:r>
              <a:rPr b="0" lang="en-US" sz="3600" spc="-1" strike="noStrike">
                <a:solidFill>
                  <a:srgbClr val="000000"/>
                </a:solidFill>
                <a:latin typeface="Gill Sans MT"/>
              </a:rPr>
              <a:t>Conclusion</a:t>
            </a:r>
            <a:endParaRPr b="0" lang="en-US" sz="3600" spc="-1" strike="noStrike">
              <a:solidFill>
                <a:srgbClr val="000000"/>
              </a:solidFill>
              <a:latin typeface="Arial"/>
            </a:endParaRPr>
          </a:p>
        </p:txBody>
      </p:sp>
      <p:sp>
        <p:nvSpPr>
          <p:cNvPr id="146" name="PlaceHolder 2"/>
          <p:cNvSpPr>
            <a:spLocks noGrp="1"/>
          </p:cNvSpPr>
          <p:nvPr>
            <p:ph/>
          </p:nvPr>
        </p:nvSpPr>
        <p:spPr>
          <a:xfrm>
            <a:off x="457200" y="1219320"/>
            <a:ext cx="8229240" cy="4723920"/>
          </a:xfrm>
          <a:prstGeom prst="rect">
            <a:avLst/>
          </a:prstGeom>
          <a:noFill/>
          <a:ln w="0">
            <a:noFill/>
          </a:ln>
        </p:spPr>
        <p:txBody>
          <a:bodyPr numCol="1" spcCol="0" anchor="t">
            <a:noAutofit/>
          </a:bodyPr>
          <a:p>
            <a:pPr indent="0">
              <a:lnSpc>
                <a:spcPct val="100000"/>
              </a:lnSpc>
              <a:spcBef>
                <a:spcPts val="561"/>
              </a:spcBef>
              <a:buNone/>
              <a:tabLst>
                <a:tab algn="l" pos="0"/>
              </a:tabLst>
            </a:pPr>
            <a:r>
              <a:rPr b="0" lang="en-US" sz="2800" spc="-1" strike="noStrike">
                <a:solidFill>
                  <a:srgbClr val="000000"/>
                </a:solidFill>
                <a:latin typeface="Gill Sans MT"/>
              </a:rPr>
              <a:t>In </a:t>
            </a:r>
            <a:r>
              <a:rPr b="0" lang="en-US" sz="2800" spc="-1" strike="noStrike">
                <a:solidFill>
                  <a:srgbClr val="0d0d0d"/>
                </a:solidFill>
                <a:latin typeface="Gill Sans MT"/>
              </a:rPr>
              <a:t>conclusion, African culture, with its emphasis on Ubuntu, has profoundly shaped my identity and worldview. Through embracing the principles of interconnectedness, compassion, and community, I've discovered a deeper sense of purpose and belonging that transcends borders and boundaries. As I continue on my journey, I carry with me the wisdom of Ubuntu – a timeless reminder of the power of unity and solidarity in creating a brighter future for all.</a:t>
            </a:r>
            <a:endParaRPr b="0" lang="en-US" sz="2800" spc="-1" strike="noStrike">
              <a:solidFill>
                <a:srgbClr val="000000"/>
              </a:solidFill>
              <a:latin typeface="Gill Sans MT"/>
            </a:endParaRPr>
          </a:p>
          <a:p>
            <a:pPr indent="0">
              <a:lnSpc>
                <a:spcPct val="100000"/>
              </a:lnSpc>
              <a:spcBef>
                <a:spcPts val="561"/>
              </a:spcBef>
              <a:buNone/>
              <a:tabLst>
                <a:tab algn="l" pos="0"/>
              </a:tabLst>
            </a:pPr>
            <a:endParaRPr b="0" lang="en-US" sz="2800" spc="-1" strike="noStrike">
              <a:solidFill>
                <a:srgbClr val="000000"/>
              </a:solidFill>
              <a:latin typeface="Gill Sans MT"/>
            </a:endParaRPr>
          </a:p>
        </p:txBody>
      </p:sp>
      <p:sp>
        <p:nvSpPr>
          <p:cNvPr id="147" name="Rectangle 15"/>
          <p:cNvSpPr/>
          <p:nvPr/>
        </p:nvSpPr>
        <p:spPr>
          <a:xfrm>
            <a:off x="2130120" y="-318960"/>
            <a:ext cx="183960" cy="639360"/>
          </a:xfrm>
          <a:prstGeom prst="rect">
            <a:avLst/>
          </a:prstGeom>
          <a:solidFill>
            <a:srgbClr val="ffffff"/>
          </a:solidFill>
          <a:ln w="0">
            <a:noFill/>
          </a:ln>
        </p:spPr>
        <p:style>
          <a:lnRef idx="0"/>
          <a:fillRef idx="0"/>
          <a:effectRef idx="0"/>
          <a:fontRef idx="minor"/>
        </p:style>
        <p:txBody>
          <a:bodyPr numCol="1" spcCol="0" wrap="none" anchor="ctr">
            <a:spAutoFit/>
          </a:bodyPr>
          <a:p>
            <a:pPr>
              <a:lnSpc>
                <a:spcPct val="100000"/>
              </a:lnSpc>
              <a:tabLst>
                <a:tab algn="l" pos="0"/>
              </a:tabLst>
            </a:pPr>
            <a:br>
              <a:rPr sz="1800"/>
            </a:b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Content Placeholder 1" descr=""/>
          <p:cNvPicPr/>
          <p:nvPr/>
        </p:nvPicPr>
        <p:blipFill>
          <a:blip r:embed="rId1"/>
          <a:stretch/>
        </p:blipFill>
        <p:spPr>
          <a:xfrm>
            <a:off x="2051640" y="3069000"/>
            <a:ext cx="3816000" cy="2874600"/>
          </a:xfrm>
          <a:prstGeom prst="rect">
            <a:avLst/>
          </a:prstGeom>
          <a:ln w="0">
            <a:noFill/>
          </a:ln>
        </p:spPr>
      </p:pic>
      <p:sp>
        <p:nvSpPr>
          <p:cNvPr id="149" name="PlaceHolder 1"/>
          <p:cNvSpPr>
            <a:spLocks noGrp="1"/>
          </p:cNvSpPr>
          <p:nvPr>
            <p:ph/>
          </p:nvPr>
        </p:nvSpPr>
        <p:spPr>
          <a:xfrm>
            <a:off x="0" y="1219320"/>
            <a:ext cx="8229240" cy="2285640"/>
          </a:xfrm>
          <a:prstGeom prst="rect">
            <a:avLst/>
          </a:prstGeom>
          <a:noFill/>
          <a:ln w="0">
            <a:noFill/>
          </a:ln>
        </p:spPr>
        <p:txBody>
          <a:bodyPr numCol="1" spcCol="0" anchor="t">
            <a:noAutofit/>
          </a:bodyPr>
          <a:p>
            <a:pPr indent="0">
              <a:lnSpc>
                <a:spcPct val="100000"/>
              </a:lnSpc>
              <a:spcBef>
                <a:spcPts val="561"/>
              </a:spcBef>
              <a:buNone/>
            </a:pPr>
            <a:endParaRPr b="0" lang="en-US" sz="2800" spc="-1" strike="noStrike">
              <a:solidFill>
                <a:srgbClr val="000000"/>
              </a:solidFill>
              <a:latin typeface="Gill Sans MT"/>
            </a:endParaRPr>
          </a:p>
          <a:p>
            <a:pPr indent="0">
              <a:lnSpc>
                <a:spcPct val="100000"/>
              </a:lnSpc>
              <a:spcBef>
                <a:spcPts val="561"/>
              </a:spcBef>
              <a:buNone/>
            </a:pPr>
            <a:endParaRPr b="0" lang="en-US" sz="2800" spc="-1" strike="noStrike">
              <a:solidFill>
                <a:srgbClr val="000000"/>
              </a:solidFill>
              <a:latin typeface="Gill Sans MT"/>
            </a:endParaRPr>
          </a:p>
          <a:p>
            <a:pPr indent="0">
              <a:lnSpc>
                <a:spcPct val="100000"/>
              </a:lnSpc>
              <a:spcBef>
                <a:spcPts val="561"/>
              </a:spcBef>
              <a:buNone/>
              <a:tabLst>
                <a:tab algn="l" pos="0"/>
              </a:tabLst>
            </a:pPr>
            <a:r>
              <a:rPr b="1" lang="en-US" sz="2800" spc="-1" strike="noStrike">
                <a:solidFill>
                  <a:srgbClr val="000000"/>
                </a:solidFill>
                <a:latin typeface="Gill Sans MT"/>
              </a:rPr>
              <a:t>	</a:t>
            </a:r>
            <a:r>
              <a:rPr b="1" lang="en-US" sz="2800" spc="-1" strike="noStrike">
                <a:solidFill>
                  <a:srgbClr val="000000"/>
                </a:solidFill>
                <a:latin typeface="Gill Sans MT"/>
              </a:rPr>
              <a:t>	</a:t>
            </a:r>
            <a:r>
              <a:rPr b="1" lang="en-US" sz="2800" spc="-1" strike="noStrike">
                <a:solidFill>
                  <a:srgbClr val="000000"/>
                </a:solidFill>
                <a:latin typeface="Gill Sans MT"/>
              </a:rPr>
              <a:t>	</a:t>
            </a:r>
            <a:r>
              <a:rPr b="1" lang="en-US" sz="2800" spc="-1" strike="noStrike">
                <a:solidFill>
                  <a:srgbClr val="000000"/>
                </a:solidFill>
                <a:latin typeface="Gill Sans MT"/>
              </a:rPr>
              <a:t>   </a:t>
            </a:r>
            <a:r>
              <a:rPr b="1" lang="en-US" sz="2800" spc="-1" strike="noStrike">
                <a:solidFill>
                  <a:srgbClr val="000000"/>
                </a:solidFill>
                <a:latin typeface="Gill Sans MT"/>
              </a:rPr>
              <a:t>THE END</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76320"/>
            <a:ext cx="6781320" cy="1066320"/>
          </a:xfrm>
          <a:prstGeom prst="rect">
            <a:avLst/>
          </a:prstGeom>
          <a:noFill/>
          <a:ln w="0">
            <a:noFill/>
          </a:ln>
        </p:spPr>
        <p:txBody>
          <a:bodyPr numCol="1" spcCol="0" anchor="b">
            <a:noAutofit/>
          </a:bodyPr>
          <a:p>
            <a:pPr indent="0">
              <a:lnSpc>
                <a:spcPct val="100000"/>
              </a:lnSpc>
              <a:buNone/>
            </a:pPr>
            <a:r>
              <a:rPr b="0" lang="en-US" sz="3600" spc="-1" strike="noStrike">
                <a:solidFill>
                  <a:srgbClr val="000000"/>
                </a:solidFill>
                <a:latin typeface="Gill Sans MT"/>
              </a:rPr>
              <a:t>Introduction</a:t>
            </a:r>
            <a:endParaRPr b="0" lang="en-US" sz="3600" spc="-1" strike="noStrike">
              <a:solidFill>
                <a:srgbClr val="000000"/>
              </a:solidFill>
              <a:latin typeface="Arial"/>
            </a:endParaRPr>
          </a:p>
        </p:txBody>
      </p:sp>
      <p:sp>
        <p:nvSpPr>
          <p:cNvPr id="128" name="PlaceHolder 2"/>
          <p:cNvSpPr>
            <a:spLocks noGrp="1"/>
          </p:cNvSpPr>
          <p:nvPr>
            <p:ph/>
          </p:nvPr>
        </p:nvSpPr>
        <p:spPr>
          <a:xfrm>
            <a:off x="457200" y="1219320"/>
            <a:ext cx="8229240" cy="4723920"/>
          </a:xfrm>
          <a:prstGeom prst="rect">
            <a:avLst/>
          </a:prstGeom>
          <a:noFill/>
          <a:ln w="0">
            <a:noFill/>
          </a:ln>
        </p:spPr>
        <p:txBody>
          <a:bodyPr numCol="1" spcCol="0" anchor="t">
            <a:noAutofit/>
          </a:bodyPr>
          <a:p>
            <a:pPr indent="0">
              <a:lnSpc>
                <a:spcPct val="100000"/>
              </a:lnSpc>
              <a:spcBef>
                <a:spcPts val="561"/>
              </a:spcBef>
              <a:buNone/>
              <a:tabLst>
                <a:tab algn="l" pos="0"/>
              </a:tabLst>
            </a:pPr>
            <a:endParaRPr b="0" lang="en-US" sz="2800" spc="-1" strike="noStrike">
              <a:solidFill>
                <a:srgbClr val="000000"/>
              </a:solidFill>
              <a:latin typeface="Gill Sans MT"/>
            </a:endParaRPr>
          </a:p>
          <a:p>
            <a:pPr indent="0">
              <a:lnSpc>
                <a:spcPct val="100000"/>
              </a:lnSpc>
              <a:spcBef>
                <a:spcPts val="561"/>
              </a:spcBef>
              <a:buNone/>
              <a:tabLst>
                <a:tab algn="l" pos="0"/>
              </a:tabLst>
            </a:pPr>
            <a:endParaRPr b="0" lang="en-US" sz="2800" spc="-1" strike="noStrike">
              <a:solidFill>
                <a:srgbClr val="000000"/>
              </a:solidFill>
              <a:latin typeface="Gill Sans MT"/>
            </a:endParaRPr>
          </a:p>
          <a:p>
            <a:pPr indent="0">
              <a:lnSpc>
                <a:spcPct val="100000"/>
              </a:lnSpc>
              <a:spcBef>
                <a:spcPts val="561"/>
              </a:spcBef>
              <a:buNone/>
              <a:tabLst>
                <a:tab algn="l" pos="0"/>
              </a:tabLst>
            </a:pPr>
            <a:endParaRPr b="0" lang="en-US" sz="2800" spc="-1" strike="noStrike">
              <a:solidFill>
                <a:srgbClr val="000000"/>
              </a:solidFill>
              <a:latin typeface="Gill Sans MT"/>
            </a:endParaRPr>
          </a:p>
          <a:p>
            <a:pPr indent="0">
              <a:lnSpc>
                <a:spcPct val="100000"/>
              </a:lnSpc>
              <a:spcBef>
                <a:spcPts val="561"/>
              </a:spcBef>
              <a:buNone/>
              <a:tabLst>
                <a:tab algn="l" pos="0"/>
              </a:tabLst>
            </a:pPr>
            <a:endParaRPr b="0" lang="en-US" sz="2800" spc="-1" strike="noStrike">
              <a:solidFill>
                <a:srgbClr val="000000"/>
              </a:solidFill>
              <a:latin typeface="Gill Sans MT"/>
            </a:endParaRPr>
          </a:p>
          <a:p>
            <a:pPr indent="0">
              <a:lnSpc>
                <a:spcPct val="100000"/>
              </a:lnSpc>
              <a:spcBef>
                <a:spcPts val="561"/>
              </a:spcBef>
              <a:buNone/>
              <a:tabLst>
                <a:tab algn="l" pos="0"/>
              </a:tabLst>
            </a:pPr>
            <a:r>
              <a:rPr b="0" lang="en-US" sz="2800" spc="-1" strike="noStrike">
                <a:solidFill>
                  <a:srgbClr val="000000"/>
                </a:solidFill>
                <a:latin typeface="Gill Sans MT"/>
              </a:rPr>
              <a:t>As an individual born and raised in the heart of Africa, I've always felt a deep connection to the rich tapestry of traditions, values, and beliefs that define our continent's diverse cultures. From the vibrant rhythms of our music to the warmth of our hospitality, African culture permeates every aspect of daily life, shaping our identities and guiding our interactions with the world around us.</a:t>
            </a:r>
            <a:endParaRPr b="0" lang="en-US" sz="2800" spc="-1" strike="noStrike">
              <a:solidFill>
                <a:srgbClr val="000000"/>
              </a:solidFill>
              <a:latin typeface="Gill Sans MT"/>
            </a:endParaRPr>
          </a:p>
        </p:txBody>
      </p:sp>
      <p:pic>
        <p:nvPicPr>
          <p:cNvPr id="129" name="Picture 1" descr=""/>
          <p:cNvPicPr/>
          <p:nvPr/>
        </p:nvPicPr>
        <p:blipFill>
          <a:blip r:embed="rId1"/>
          <a:stretch/>
        </p:blipFill>
        <p:spPr>
          <a:xfrm>
            <a:off x="2843640" y="1219320"/>
            <a:ext cx="3312000" cy="2065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76320"/>
            <a:ext cx="6781320" cy="1066320"/>
          </a:xfrm>
          <a:prstGeom prst="rect">
            <a:avLst/>
          </a:prstGeom>
          <a:noFill/>
          <a:ln w="0">
            <a:noFill/>
          </a:ln>
        </p:spPr>
        <p:txBody>
          <a:bodyPr numCol="1" spcCol="0" anchor="b">
            <a:noAutofit/>
          </a:bodyPr>
          <a:p>
            <a:pPr indent="0">
              <a:lnSpc>
                <a:spcPct val="100000"/>
              </a:lnSpc>
              <a:buNone/>
            </a:pPr>
            <a:r>
              <a:rPr b="0" lang="en-US" sz="3600" spc="-1" strike="noStrike">
                <a:solidFill>
                  <a:srgbClr val="000000"/>
                </a:solidFill>
                <a:latin typeface="Gill Sans MT"/>
              </a:rPr>
              <a:t>Body</a:t>
            </a:r>
            <a:endParaRPr b="0" lang="en-US" sz="3600" spc="-1" strike="noStrike">
              <a:solidFill>
                <a:srgbClr val="000000"/>
              </a:solidFill>
              <a:latin typeface="Arial"/>
            </a:endParaRPr>
          </a:p>
        </p:txBody>
      </p:sp>
      <p:sp>
        <p:nvSpPr>
          <p:cNvPr id="131" name="PlaceHolder 2"/>
          <p:cNvSpPr>
            <a:spLocks noGrp="1"/>
          </p:cNvSpPr>
          <p:nvPr>
            <p:ph/>
          </p:nvPr>
        </p:nvSpPr>
        <p:spPr>
          <a:xfrm>
            <a:off x="457200" y="1219320"/>
            <a:ext cx="8229240" cy="4723920"/>
          </a:xfrm>
          <a:prstGeom prst="rect">
            <a:avLst/>
          </a:prstGeom>
          <a:noFill/>
          <a:ln w="0">
            <a:noFill/>
          </a:ln>
        </p:spPr>
        <p:txBody>
          <a:bodyPr numCol="1" spcCol="0" anchor="t">
            <a:noAutofit/>
          </a:bodyPr>
          <a:p>
            <a:pPr indent="0">
              <a:lnSpc>
                <a:spcPct val="100000"/>
              </a:lnSpc>
              <a:spcBef>
                <a:spcPts val="561"/>
              </a:spcBef>
              <a:buNone/>
              <a:tabLst>
                <a:tab algn="l" pos="0"/>
              </a:tabLst>
            </a:pPr>
            <a:r>
              <a:rPr b="0" lang="en-US" sz="2800" spc="-1" strike="noStrike">
                <a:solidFill>
                  <a:srgbClr val="000000"/>
                </a:solidFill>
                <a:latin typeface="Gill Sans MT"/>
              </a:rPr>
              <a:t>One of the most profound aspects of African culture that has left an indelible mark on my life is the concept of Ubuntu. Rooted in the Bantu languages of Southern Africa, Ubuntu is a philosophy that emphasizes the interconnectedness of humanity and the importance of compassion, empathy, and community.</a:t>
            </a:r>
            <a:endParaRPr b="0" lang="en-US" sz="2800" spc="-1" strike="noStrike">
              <a:solidFill>
                <a:srgbClr val="000000"/>
              </a:solidFill>
              <a:latin typeface="Gill Sans MT"/>
            </a:endParaRPr>
          </a:p>
        </p:txBody>
      </p:sp>
      <p:pic>
        <p:nvPicPr>
          <p:cNvPr id="132" name="Picture 5" descr=""/>
          <p:cNvPicPr/>
          <p:nvPr/>
        </p:nvPicPr>
        <p:blipFill>
          <a:blip r:embed="rId1"/>
          <a:stretch/>
        </p:blipFill>
        <p:spPr>
          <a:xfrm>
            <a:off x="1835640" y="3933000"/>
            <a:ext cx="3960000" cy="2809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p:nvPr>
        </p:nvSpPr>
        <p:spPr>
          <a:xfrm>
            <a:off x="0" y="1219320"/>
            <a:ext cx="8229240" cy="1142640"/>
          </a:xfrm>
          <a:prstGeom prst="rect">
            <a:avLst/>
          </a:prstGeom>
          <a:noFill/>
          <a:ln w="0">
            <a:noFill/>
          </a:ln>
        </p:spPr>
        <p:txBody>
          <a:bodyPr numCol="1" spcCol="0" anchor="t">
            <a:noAutofit/>
          </a:bodyPr>
          <a:p>
            <a:pPr indent="0">
              <a:lnSpc>
                <a:spcPct val="100000"/>
              </a:lnSpc>
              <a:spcBef>
                <a:spcPts val="561"/>
              </a:spcBef>
              <a:buNone/>
              <a:tabLst>
                <a:tab algn="l" pos="0"/>
              </a:tabLst>
            </a:pPr>
            <a:r>
              <a:rPr b="0" lang="en-US" sz="2800" spc="-1" strike="noStrike">
                <a:solidFill>
                  <a:srgbClr val="000000"/>
                </a:solidFill>
                <a:latin typeface="Gill Sans MT"/>
              </a:rPr>
              <a:t>Growing up, I was immersed in the spirit of Ubuntu from an early age. Whether it was sharing a meal with neighbors, offering a helping hand to those in need, or simply greeting strangers with a warm smile, the principles of Ubuntu were woven into the fabric of everyday life.</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p:nvPr>
        </p:nvSpPr>
        <p:spPr>
          <a:xfrm>
            <a:off x="0" y="1219320"/>
            <a:ext cx="8229240" cy="4723920"/>
          </a:xfrm>
          <a:prstGeom prst="rect">
            <a:avLst/>
          </a:prstGeom>
          <a:noFill/>
          <a:ln w="0">
            <a:noFill/>
          </a:ln>
        </p:spPr>
        <p:txBody>
          <a:bodyPr numCol="1" spcCol="0" anchor="t">
            <a:noAutofit/>
          </a:bodyPr>
          <a:p>
            <a:pPr indent="0">
              <a:lnSpc>
                <a:spcPct val="100000"/>
              </a:lnSpc>
              <a:spcBef>
                <a:spcPts val="561"/>
              </a:spcBef>
              <a:buNone/>
              <a:tabLst>
                <a:tab algn="l" pos="0"/>
              </a:tabLst>
            </a:pPr>
            <a:r>
              <a:rPr b="0" lang="en-US" sz="2800" spc="-1" strike="noStrike">
                <a:solidFill>
                  <a:srgbClr val="000000"/>
                </a:solidFill>
                <a:latin typeface="Gill Sans MT"/>
              </a:rPr>
              <a:t>One of my fondest memories of embracing Ubuntu occurred during a visit to my grandmother's village. As the sun dipped below the horizon, casting a warm glow over the landscape, the entire community would gather around a crackling fire to share stories, laughter, and wisdom passed down through generations. In those moments, I felt a deep sense of belonging and connection to something greater than myself – a sense of Ubuntu that transcended language, ethnicity, and background.</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0" y="76320"/>
            <a:ext cx="7236000" cy="1066320"/>
          </a:xfrm>
          <a:prstGeom prst="rect">
            <a:avLst/>
          </a:prstGeom>
          <a:noFill/>
          <a:ln w="0">
            <a:noFill/>
          </a:ln>
        </p:spPr>
        <p:txBody>
          <a:bodyPr numCol="1" spcCol="0" anchor="b">
            <a:noAutofit/>
          </a:bodyPr>
          <a:p>
            <a:pPr indent="0">
              <a:lnSpc>
                <a:spcPct val="100000"/>
              </a:lnSpc>
              <a:buNone/>
            </a:pPr>
            <a:r>
              <a:rPr b="0" lang="en-US" sz="3600" spc="-1" strike="noStrike">
                <a:solidFill>
                  <a:srgbClr val="000000"/>
                </a:solidFill>
                <a:latin typeface="Gill Sans MT"/>
              </a:rPr>
              <a:t>Nelson Mandela popularized Ubuntu</a:t>
            </a:r>
            <a:endParaRPr b="0" lang="en-US" sz="3600" spc="-1" strike="noStrike">
              <a:solidFill>
                <a:srgbClr val="000000"/>
              </a:solidFill>
              <a:latin typeface="Arial"/>
            </a:endParaRPr>
          </a:p>
        </p:txBody>
      </p:sp>
      <p:pic>
        <p:nvPicPr>
          <p:cNvPr id="136" name="Picture 1" descr=""/>
          <p:cNvPicPr/>
          <p:nvPr/>
        </p:nvPicPr>
        <p:blipFill>
          <a:blip r:embed="rId1"/>
          <a:stretch/>
        </p:blipFill>
        <p:spPr>
          <a:xfrm>
            <a:off x="1256760" y="1895400"/>
            <a:ext cx="6630120" cy="3067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p:nvPr>
        </p:nvSpPr>
        <p:spPr>
          <a:xfrm>
            <a:off x="0" y="1219320"/>
            <a:ext cx="8229240" cy="4723920"/>
          </a:xfrm>
          <a:prstGeom prst="rect">
            <a:avLst/>
          </a:prstGeom>
          <a:noFill/>
          <a:ln w="0">
            <a:noFill/>
          </a:ln>
        </p:spPr>
        <p:txBody>
          <a:bodyPr numCol="1" spcCol="0" anchor="t">
            <a:noAutofit/>
          </a:bodyPr>
          <a:p>
            <a:pPr indent="0">
              <a:lnSpc>
                <a:spcPct val="100000"/>
              </a:lnSpc>
              <a:spcBef>
                <a:spcPts val="561"/>
              </a:spcBef>
              <a:buNone/>
              <a:tabLst>
                <a:tab algn="l" pos="0"/>
              </a:tabLst>
            </a:pPr>
            <a:r>
              <a:rPr b="0" lang="en-US" sz="2800" spc="-1" strike="noStrike">
                <a:solidFill>
                  <a:srgbClr val="000000"/>
                </a:solidFill>
                <a:latin typeface="Gill Sans MT"/>
              </a:rPr>
              <a:t>As I journeyed through life, Ubuntu became more than just a cultural tradition – it became a guiding principle that shaped my worldview and influenced my interactions with others. In a world that often emphasizes individualism and self-interest, Ubuntu serves as a powerful reminder of our shared humanity and the importance of compassion and empathy in building a more harmonious society.</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0" y="1219320"/>
            <a:ext cx="8229240" cy="4723920"/>
          </a:xfrm>
          <a:prstGeom prst="rect">
            <a:avLst/>
          </a:prstGeom>
          <a:noFill/>
          <a:ln w="0">
            <a:noFill/>
          </a:ln>
        </p:spPr>
        <p:txBody>
          <a:bodyPr numCol="1" spcCol="0" anchor="t">
            <a:noAutofit/>
          </a:bodyPr>
          <a:p>
            <a:pPr indent="0">
              <a:lnSpc>
                <a:spcPct val="100000"/>
              </a:lnSpc>
              <a:spcBef>
                <a:spcPts val="561"/>
              </a:spcBef>
              <a:buNone/>
              <a:tabLst>
                <a:tab algn="l" pos="0"/>
              </a:tabLst>
            </a:pPr>
            <a:r>
              <a:rPr b="0" lang="en-US" sz="2800" spc="-1" strike="noStrike">
                <a:solidFill>
                  <a:srgbClr val="000000"/>
                </a:solidFill>
                <a:latin typeface="Gill Sans MT"/>
              </a:rPr>
              <a:t>Today, as I navigate the complexities of modern life, I strive to embody the spirit of Ubuntu in all that I do. Whether it's lending a listening ear to a friend in need, volunteering in my community, or advocating for social justice and equality, I believe that embracing Ubuntu is essential for creating a more inclusive, compassionate, and equitable world.</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76320"/>
            <a:ext cx="6781320" cy="1066320"/>
          </a:xfrm>
          <a:prstGeom prst="rect">
            <a:avLst/>
          </a:prstGeom>
          <a:noFill/>
          <a:ln w="0">
            <a:noFill/>
          </a:ln>
        </p:spPr>
        <p:txBody>
          <a:bodyPr numCol="1" spcCol="0" anchor="b">
            <a:noAutofit/>
          </a:bodyPr>
          <a:p>
            <a:pPr indent="0">
              <a:lnSpc>
                <a:spcPct val="100000"/>
              </a:lnSpc>
              <a:buNone/>
            </a:pPr>
            <a:r>
              <a:rPr b="0" lang="en-US" sz="3600" spc="-1" strike="noStrike">
                <a:solidFill>
                  <a:srgbClr val="000000"/>
                </a:solidFill>
                <a:latin typeface="Gill Sans MT"/>
              </a:rPr>
              <a:t>How Ubuntu is important to IT</a:t>
            </a:r>
            <a:endParaRPr b="0" lang="en-US" sz="3600" spc="-1" strike="noStrike">
              <a:solidFill>
                <a:srgbClr val="000000"/>
              </a:solidFill>
              <a:latin typeface="Arial"/>
            </a:endParaRPr>
          </a:p>
        </p:txBody>
      </p:sp>
      <p:sp>
        <p:nvSpPr>
          <p:cNvPr id="140" name="PlaceHolder 2"/>
          <p:cNvSpPr>
            <a:spLocks noGrp="1"/>
          </p:cNvSpPr>
          <p:nvPr>
            <p:ph/>
          </p:nvPr>
        </p:nvSpPr>
        <p:spPr>
          <a:xfrm>
            <a:off x="457200" y="1219320"/>
            <a:ext cx="8229240" cy="4723920"/>
          </a:xfrm>
          <a:prstGeom prst="rect">
            <a:avLst/>
          </a:prstGeom>
          <a:noFill/>
          <a:ln w="0">
            <a:noFill/>
          </a:ln>
        </p:spPr>
        <p:txBody>
          <a:bodyPr numCol="1" spcCol="0" anchor="t">
            <a:noAutofit/>
          </a:bodyPr>
          <a:p>
            <a:pPr marL="343080" indent="-343080">
              <a:lnSpc>
                <a:spcPct val="100000"/>
              </a:lnSpc>
              <a:spcBef>
                <a:spcPts val="561"/>
              </a:spcBef>
              <a:buClr>
                <a:srgbClr val="000000"/>
              </a:buClr>
              <a:buFont typeface="Symbol" charset="2"/>
              <a:buChar char=""/>
            </a:pPr>
            <a:r>
              <a:rPr b="1" lang="en-US" sz="2800" spc="-1" strike="noStrike">
                <a:solidFill>
                  <a:srgbClr val="000000"/>
                </a:solidFill>
                <a:latin typeface="Gill Sans MT"/>
              </a:rPr>
              <a:t>Inclusive Design Principles:</a:t>
            </a:r>
            <a:r>
              <a:rPr b="0" lang="en-US" sz="2800" spc="-1" strike="noStrike">
                <a:solidFill>
                  <a:srgbClr val="000000"/>
                </a:solidFill>
                <a:latin typeface="Gill Sans MT"/>
              </a:rPr>
              <a:t> Emphasize inclusivity, accessibility, and user-centered design to ensure that technology serves the needs of all individuals, regardless of background or ability.</a:t>
            </a:r>
            <a:endParaRPr b="0" lang="en-US" sz="2800" spc="-1" strike="noStrike">
              <a:solidFill>
                <a:srgbClr val="000000"/>
              </a:solidFill>
              <a:latin typeface="Gill Sans MT"/>
            </a:endParaRPr>
          </a:p>
          <a:p>
            <a:pPr marL="343080" indent="-343080">
              <a:lnSpc>
                <a:spcPct val="100000"/>
              </a:lnSpc>
              <a:spcBef>
                <a:spcPts val="561"/>
              </a:spcBef>
              <a:buClr>
                <a:srgbClr val="000000"/>
              </a:buClr>
              <a:buFont typeface="Symbol" charset="2"/>
              <a:buChar char=""/>
            </a:pPr>
            <a:r>
              <a:rPr b="1" lang="en-US" sz="2800" spc="-1" strike="noStrike">
                <a:solidFill>
                  <a:srgbClr val="000000"/>
                </a:solidFill>
                <a:latin typeface="Gill Sans MT"/>
              </a:rPr>
              <a:t>Community-Centered Development:</a:t>
            </a:r>
            <a:r>
              <a:rPr b="0" lang="en-US" sz="2800" spc="-1" strike="noStrike">
                <a:solidFill>
                  <a:srgbClr val="000000"/>
                </a:solidFill>
                <a:latin typeface="Gill Sans MT"/>
              </a:rPr>
              <a:t> Encourage collaboration, knowledge sharing, and collective decision-making to build technology solutions that reflect the diverse needs and perspectives of the community.</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resentation on product or service">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resentation on product or service">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Presentation on product or service">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Black History Month presentation</Template>
  <TotalTime>49</TotalTime>
  <Application>LibreOffice/7.4.7.2$Linux_X86_64 LibreOffice_project/40$Build-2</Application>
  <AppVersion>15.0000</AppVersion>
  <Words>765</Words>
  <Paragraphs>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2024-03-19T07:52:20Z</dcterms:created>
  <dc:creator>Esthermary muriithi</dc:creator>
  <dc:description/>
  <dc:language>en-US</dc:language>
  <cp:lastModifiedBy/>
  <dcterms:modified xsi:type="dcterms:W3CDTF">2024-04-28T15:39:59Z</dcterms:modified>
  <cp:revision>8</cp:revision>
  <dc:subject/>
  <dc:title>Presentation of Personal Essay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13</vt:i4>
  </property>
  <property fmtid="{D5CDD505-2E9C-101B-9397-08002B2CF9AE}" pid="4" name="_TemplateID">
    <vt:lpwstr>TC101030761033</vt:lpwstr>
  </property>
</Properties>
</file>