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C880131-B031-4BB4-BD9F-01F4BD0F5A6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2D2475A-3C2C-4EE8-988B-5BC56C91F43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20E766F-A692-4A8F-B5F6-A06F8F765BE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D2042D7-65C5-4DF6-8827-7AFC9BEF20B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BD23A2C-1631-4F7F-9465-E361988BE97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C9AA5A2-E5FE-4819-B835-1CD4540D264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6032320-8B1B-4BE2-90B4-E232EAA9D4F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9B40377-0CF1-4FB5-BAA3-E1F2FDF3949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50B4CD8-E2D2-479D-8C95-DF4009ABC5E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0A72189-CF51-45FC-9276-E64F4BD07CC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3665DC9-AE7C-46F7-A974-A5847B87CA5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A13989B-E05A-4108-939F-6C55360B4B3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839B200-5B28-4F6C-91F8-85E6E34B137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D5729F5-5EC3-4F2E-8173-4A5BEF247D9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DEEFDB9-52B3-4B13-B068-CB11D229667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E8632E5-0B28-497C-A0CB-5CEB81BF1D3D}"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463721E-D4CC-40D0-9023-0AF0D18341CD}"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EF22D30-E2DD-4561-AC3D-30ED4E4310A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B94CB2D-B49A-4D61-8702-20215F58BDD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36B697A-0884-434B-890A-432288E3540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723A627-7609-4D70-ABCC-CF396E3D2E9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08C4004-E78E-4882-A78A-FE355DDAA9D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979693C-E53F-4950-B3C2-605E1625389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EA66E50-06DF-41D8-B0FB-A1F750597C8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7fafd"/>
            </a:gs>
            <a:gs pos="100000">
              <a:srgbClr val="b5d2ec"/>
            </a:gs>
          </a:gsLst>
          <a:lin ang="540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p>
            <a:pPr indent="0">
              <a:buNone/>
            </a:pPr>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7fafd"/>
            </a:gs>
            <a:gs pos="100000">
              <a:srgbClr val="b5d2ec"/>
            </a:gs>
          </a:gsLst>
          <a:lin ang="5400000"/>
        </a:gra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p>
            <a:pPr indent="0">
              <a:buNone/>
            </a:pPr>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287000"/>
            <a:ext cx="9143640" cy="4284000"/>
          </a:xfrm>
          <a:prstGeom prst="rect">
            <a:avLst/>
          </a:prstGeom>
          <a:noFill/>
          <a:ln w="0">
            <a:noFill/>
          </a:ln>
        </p:spPr>
        <p:txBody>
          <a:bodyPr anchor="b">
            <a:normAutofit fontScale="87000"/>
          </a:bodyPr>
          <a:p>
            <a:pPr indent="0" algn="ctr">
              <a:lnSpc>
                <a:spcPct val="90000"/>
              </a:lnSpc>
              <a:buNone/>
            </a:pPr>
            <a:r>
              <a:rPr b="1" lang="en-US" sz="4890" spc="-1" strike="noStrike">
                <a:solidFill>
                  <a:srgbClr val="000000"/>
                </a:solidFill>
                <a:latin typeface="Times New Roman"/>
              </a:rPr>
              <a:t>CHALLENGES FACING MODERN SOCIETY AND SUGGESTED SOLUTIONS TO THESE CHALLENGES</a:t>
            </a:r>
            <a:br>
              <a:rPr sz="4890"/>
            </a:br>
            <a:br>
              <a:rPr sz="4890"/>
            </a:br>
            <a:r>
              <a:rPr b="1" lang="en-US" sz="3550" spc="-1" strike="noStrike">
                <a:solidFill>
                  <a:srgbClr val="000000"/>
                </a:solidFill>
                <a:latin typeface="Times New Roman"/>
              </a:rPr>
              <a:t>NAME:</a:t>
            </a:r>
            <a:r>
              <a:rPr b="0" lang="en-US" sz="3550" spc="-1" strike="noStrike">
                <a:solidFill>
                  <a:srgbClr val="000000"/>
                </a:solidFill>
                <a:latin typeface="Times New Roman"/>
              </a:rPr>
              <a:t> JOSEPH NJENGA KARIUKI</a:t>
            </a:r>
            <a:br>
              <a:rPr sz="3550"/>
            </a:br>
            <a:r>
              <a:rPr b="0" lang="en-US" sz="3550" spc="-1" strike="noStrike">
                <a:solidFill>
                  <a:srgbClr val="000000"/>
                </a:solidFill>
                <a:latin typeface="Times New Roman"/>
              </a:rPr>
              <a:t> </a:t>
            </a:r>
            <a:r>
              <a:rPr b="1" lang="en-US" sz="3550" spc="-1" strike="noStrike">
                <a:solidFill>
                  <a:srgbClr val="000000"/>
                </a:solidFill>
                <a:latin typeface="Times New Roman"/>
              </a:rPr>
              <a:t>REG NO:</a:t>
            </a:r>
            <a:r>
              <a:rPr b="0" lang="en-US" sz="3550" spc="-1" strike="noStrike">
                <a:solidFill>
                  <a:srgbClr val="000000"/>
                </a:solidFill>
                <a:latin typeface="Times New Roman"/>
              </a:rPr>
              <a:t> C026-01-0696/2020</a:t>
            </a:r>
            <a:br>
              <a:rPr sz="3550"/>
            </a:br>
            <a:r>
              <a:rPr b="1" lang="en-US" sz="3550" spc="-1" strike="noStrike">
                <a:solidFill>
                  <a:srgbClr val="000000"/>
                </a:solidFill>
                <a:latin typeface="Times New Roman"/>
              </a:rPr>
              <a:t>SUPERVISOR:</a:t>
            </a:r>
            <a:r>
              <a:rPr b="0" lang="en-US" sz="3550" spc="-1" strike="noStrike">
                <a:solidFill>
                  <a:srgbClr val="000000"/>
                </a:solidFill>
                <a:latin typeface="Times New Roman"/>
              </a:rPr>
              <a:t> MR. MICHAEL KAGIRI</a:t>
            </a:r>
            <a:endParaRPr b="0" lang="en-US" sz="355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Mental Health</a:t>
            </a:r>
            <a:endParaRPr b="0" lang="en-US" sz="4400" spc="-1" strike="noStrike">
              <a:solidFill>
                <a:srgbClr val="000000"/>
              </a:solidFill>
              <a:latin typeface="Calibri"/>
            </a:endParaRPr>
          </a:p>
        </p:txBody>
      </p:sp>
      <p:sp>
        <p:nvSpPr>
          <p:cNvPr id="100" name="PlaceHolder 2"/>
          <p:cNvSpPr>
            <a:spLocks noGrp="1"/>
          </p:cNvSpPr>
          <p:nvPr>
            <p:ph/>
          </p:nvPr>
        </p:nvSpPr>
        <p:spPr>
          <a:xfrm>
            <a:off x="838080" y="2291040"/>
            <a:ext cx="10515240" cy="38858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Mental health issues, including depression, anxiety, and stress, have become increasingly prevalent. Stigma, limited access to care, and the impact of modern lifestyles contribute to the challenge of addressing mental health concerns.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Education</a:t>
            </a:r>
            <a:endParaRPr b="0" lang="en-US" sz="4400" spc="-1" strike="noStrike">
              <a:solidFill>
                <a:srgbClr val="000000"/>
              </a:solidFill>
              <a:latin typeface="Calibri"/>
            </a:endParaRPr>
          </a:p>
        </p:txBody>
      </p:sp>
      <p:sp>
        <p:nvSpPr>
          <p:cNvPr id="102" name="PlaceHolder 2"/>
          <p:cNvSpPr>
            <a:spLocks noGrp="1"/>
          </p:cNvSpPr>
          <p:nvPr>
            <p:ph/>
          </p:nvPr>
        </p:nvSpPr>
        <p:spPr>
          <a:xfrm>
            <a:off x="838080" y="2276640"/>
            <a:ext cx="10515240" cy="39006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Providing quality education for all is essential for individual and societal development. However, disparities in educational access and quality persist, hindering economic mobility and social progress.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Political Instability and Conflict</a:t>
            </a:r>
            <a:endParaRPr b="0" lang="en-US" sz="4400" spc="-1" strike="noStrike">
              <a:solidFill>
                <a:srgbClr val="000000"/>
              </a:solidFill>
              <a:latin typeface="Calibri"/>
            </a:endParaRPr>
          </a:p>
        </p:txBody>
      </p:sp>
      <p:sp>
        <p:nvSpPr>
          <p:cNvPr id="104" name="PlaceHolder 2"/>
          <p:cNvSpPr>
            <a:spLocks noGrp="1"/>
          </p:cNvSpPr>
          <p:nvPr>
            <p:ph/>
          </p:nvPr>
        </p:nvSpPr>
        <p:spPr>
          <a:xfrm>
            <a:off x="838080" y="2276640"/>
            <a:ext cx="10515240" cy="39006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Armed conflicts, political instability, and terrorism continue to threaten global security. Conflict resolution, peace-building, and diplomatic efforts are essential to address these challenges.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Food Security</a:t>
            </a:r>
            <a:endParaRPr b="0" lang="en-US" sz="4400" spc="-1" strike="noStrike">
              <a:solidFill>
                <a:srgbClr val="000000"/>
              </a:solidFill>
              <a:latin typeface="Calibri"/>
            </a:endParaRPr>
          </a:p>
        </p:txBody>
      </p:sp>
      <p:sp>
        <p:nvSpPr>
          <p:cNvPr id="106" name="PlaceHolder 2"/>
          <p:cNvSpPr>
            <a:spLocks noGrp="1"/>
          </p:cNvSpPr>
          <p:nvPr>
            <p:ph/>
          </p:nvPr>
        </p:nvSpPr>
        <p:spPr>
          <a:xfrm>
            <a:off x="838080" y="2211840"/>
            <a:ext cx="10515240" cy="409428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Feeding a growing global population while ensuring sustainable agriculture practices and addressing food waste is a significant challenge. Climate change and resource constraints add complexity to food security efforts.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Global Health Threats</a:t>
            </a:r>
            <a:endParaRPr b="0" lang="en-US" sz="4400" spc="-1" strike="noStrike">
              <a:solidFill>
                <a:srgbClr val="000000"/>
              </a:solidFill>
              <a:latin typeface="Calibri"/>
            </a:endParaRPr>
          </a:p>
        </p:txBody>
      </p:sp>
      <p:sp>
        <p:nvSpPr>
          <p:cNvPr id="108" name="PlaceHolder 2"/>
          <p:cNvSpPr>
            <a:spLocks noGrp="1"/>
          </p:cNvSpPr>
          <p:nvPr>
            <p:ph/>
          </p:nvPr>
        </p:nvSpPr>
        <p:spPr>
          <a:xfrm>
            <a:off x="838080" y="2324880"/>
            <a:ext cx="10515240" cy="38523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Beyond pandemics, other global health threats, such as antibiotic resistance and emerging infectious diseases, require international cooperation and robust healthcare systems.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SOLUTIONS</a:t>
            </a:r>
            <a:endParaRPr b="0" lang="en-US" sz="4400" spc="-1" strike="noStrike">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rmAutofit fontScale="94000"/>
          </a:bodyPr>
          <a:p>
            <a:pPr marL="214560" indent="-214560">
              <a:lnSpc>
                <a:spcPct val="90000"/>
              </a:lnSpc>
              <a:spcBef>
                <a:spcPts val="1001"/>
              </a:spcBef>
              <a:buClr>
                <a:srgbClr val="000000"/>
              </a:buClr>
              <a:buFont typeface="Arial"/>
              <a:buChar char="•"/>
            </a:pPr>
            <a:r>
              <a:rPr b="1" lang="en-US" sz="3600" spc="-1" strike="noStrike">
                <a:solidFill>
                  <a:srgbClr val="000000"/>
                </a:solidFill>
                <a:latin typeface="Times New Roman"/>
              </a:rPr>
              <a:t>Climate Change</a:t>
            </a:r>
            <a:endParaRPr b="0" lang="en-US" sz="3600" spc="-1" strike="noStrike">
              <a:solidFill>
                <a:srgbClr val="000000"/>
              </a:solidFill>
              <a:latin typeface="Calibri"/>
            </a:endParaRPr>
          </a:p>
          <a:p>
            <a:pPr marL="214560" indent="-214560">
              <a:lnSpc>
                <a:spcPct val="90000"/>
              </a:lnSpc>
              <a:spcBef>
                <a:spcPts val="1001"/>
              </a:spcBef>
              <a:buClr>
                <a:srgbClr val="000000"/>
              </a:buClr>
              <a:buFont typeface="Arial"/>
              <a:buChar char="•"/>
            </a:pPr>
            <a:r>
              <a:rPr b="0" lang="en-US" sz="3600" spc="-1" strike="noStrike">
                <a:solidFill>
                  <a:srgbClr val="000000"/>
                </a:solidFill>
                <a:latin typeface="Times New Roman"/>
              </a:rPr>
              <a:t>Transition to renewable energy sources and reduce </a:t>
            </a:r>
            <a:r>
              <a:rPr b="0" lang="en-US" sz="3600" spc="-1" strike="noStrike">
                <a:solidFill>
                  <a:srgbClr val="000000"/>
                </a:solidFill>
                <a:latin typeface="Times New Roman"/>
              </a:rPr>
              <a:t>greenhouse gas emissions.</a:t>
            </a:r>
            <a:endParaRPr b="0" lang="en-US" sz="3600" spc="-1" strike="noStrike">
              <a:solidFill>
                <a:srgbClr val="000000"/>
              </a:solidFill>
              <a:latin typeface="Calibri"/>
            </a:endParaRPr>
          </a:p>
          <a:p>
            <a:pPr marL="214560" indent="-214560">
              <a:lnSpc>
                <a:spcPct val="90000"/>
              </a:lnSpc>
              <a:spcBef>
                <a:spcPts val="1001"/>
              </a:spcBef>
              <a:buClr>
                <a:srgbClr val="000000"/>
              </a:buClr>
              <a:buFont typeface="Arial"/>
              <a:buChar char="•"/>
            </a:pPr>
            <a:r>
              <a:rPr b="0" lang="en-US" sz="3600" spc="-1" strike="noStrike">
                <a:solidFill>
                  <a:srgbClr val="000000"/>
                </a:solidFill>
                <a:latin typeface="Times New Roman"/>
              </a:rPr>
              <a:t>Implement policies and regulations to limit carbon </a:t>
            </a:r>
            <a:r>
              <a:rPr b="0" lang="en-US" sz="3600" spc="-1" strike="noStrike">
                <a:solidFill>
                  <a:srgbClr val="000000"/>
                </a:solidFill>
                <a:latin typeface="Times New Roman"/>
              </a:rPr>
              <a:t>emissions and encourage sustainable practices.</a:t>
            </a:r>
            <a:endParaRPr b="0" lang="en-US" sz="3600" spc="-1" strike="noStrike">
              <a:solidFill>
                <a:srgbClr val="000000"/>
              </a:solidFill>
              <a:latin typeface="Calibri"/>
            </a:endParaRPr>
          </a:p>
          <a:p>
            <a:pPr marL="214560" indent="-214560">
              <a:lnSpc>
                <a:spcPct val="90000"/>
              </a:lnSpc>
              <a:spcBef>
                <a:spcPts val="1001"/>
              </a:spcBef>
              <a:buClr>
                <a:srgbClr val="000000"/>
              </a:buClr>
              <a:buFont typeface="Arial"/>
              <a:buChar char="•"/>
            </a:pPr>
            <a:r>
              <a:rPr b="0" lang="en-US" sz="3600" spc="-1" strike="noStrike">
                <a:solidFill>
                  <a:srgbClr val="000000"/>
                </a:solidFill>
                <a:latin typeface="Times New Roman"/>
              </a:rPr>
              <a:t>Invest in climate-resilient infrastructure and </a:t>
            </a:r>
            <a:r>
              <a:rPr b="0" lang="en-US" sz="3600" spc="-1" strike="noStrike">
                <a:solidFill>
                  <a:srgbClr val="000000"/>
                </a:solidFill>
                <a:latin typeface="Times New Roman"/>
              </a:rPr>
              <a:t>technologies.</a:t>
            </a:r>
            <a:endParaRPr b="0" lang="en-US" sz="3600" spc="-1" strike="noStrike">
              <a:solidFill>
                <a:srgbClr val="000000"/>
              </a:solidFill>
              <a:latin typeface="Calibri"/>
            </a:endParaRPr>
          </a:p>
          <a:p>
            <a:pPr marL="214560" indent="-214560">
              <a:lnSpc>
                <a:spcPct val="90000"/>
              </a:lnSpc>
              <a:spcBef>
                <a:spcPts val="1001"/>
              </a:spcBef>
              <a:buClr>
                <a:srgbClr val="000000"/>
              </a:buClr>
              <a:buFont typeface="Arial"/>
              <a:buChar char="•"/>
            </a:pPr>
            <a:r>
              <a:rPr b="0" lang="en-US" sz="3600" spc="-1" strike="noStrike">
                <a:solidFill>
                  <a:srgbClr val="000000"/>
                </a:solidFill>
                <a:latin typeface="Times New Roman"/>
              </a:rPr>
              <a:t>Promote conservation and reforestation efforts to </a:t>
            </a:r>
            <a:r>
              <a:rPr b="0" lang="en-US" sz="3600" spc="-1" strike="noStrike">
                <a:solidFill>
                  <a:srgbClr val="000000"/>
                </a:solidFill>
                <a:latin typeface="Times New Roman"/>
              </a:rPr>
              <a:t>protect ecosystems and sequester carbon.</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Environmental Degradation</a:t>
            </a:r>
            <a:r>
              <a:rPr b="0" lang="en-US" sz="4400" spc="-1" strike="noStrike">
                <a:solidFill>
                  <a:srgbClr val="000000"/>
                </a:solidFill>
                <a:latin typeface="Calibri Light"/>
              </a:rPr>
              <a:t>:</a:t>
            </a:r>
            <a:endParaRPr b="0" lang="en-US" sz="4400" spc="-1" strike="noStrike">
              <a:solidFill>
                <a:srgbClr val="000000"/>
              </a:solidFill>
              <a:latin typeface="Calibri"/>
            </a:endParaRPr>
          </a:p>
        </p:txBody>
      </p:sp>
      <p:sp>
        <p:nvSpPr>
          <p:cNvPr id="112" name="PlaceHolder 2"/>
          <p:cNvSpPr>
            <a:spLocks noGrp="1"/>
          </p:cNvSpPr>
          <p:nvPr>
            <p:ph/>
          </p:nvPr>
        </p:nvSpPr>
        <p:spPr>
          <a:xfrm>
            <a:off x="838080" y="2131200"/>
            <a:ext cx="10515240" cy="40460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Enforce stricter environmental regulations and promote sustainable resource management.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Support conservation initiatives and protected areas.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Invest in clean technologies and green infrastructure.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Promote sustainable consumption and reduce waste.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Poverty</a:t>
            </a:r>
            <a:endParaRPr b="0" lang="en-US" sz="4400" spc="-1" strike="noStrike">
              <a:solidFill>
                <a:srgbClr val="000000"/>
              </a:solidFill>
              <a:latin typeface="Calibri"/>
            </a:endParaRPr>
          </a:p>
        </p:txBody>
      </p:sp>
      <p:sp>
        <p:nvSpPr>
          <p:cNvPr id="114" name="PlaceHolder 2"/>
          <p:cNvSpPr>
            <a:spLocks noGrp="1"/>
          </p:cNvSpPr>
          <p:nvPr>
            <p:ph/>
          </p:nvPr>
        </p:nvSpPr>
        <p:spPr>
          <a:xfrm>
            <a:off x="838080" y="2018520"/>
            <a:ext cx="10515240" cy="41583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Invest in education and vocational training to enhance </a:t>
            </a:r>
            <a:r>
              <a:rPr b="0" lang="en-US" sz="2800" spc="-1" strike="noStrike">
                <a:solidFill>
                  <a:srgbClr val="000000"/>
                </a:solidFill>
                <a:latin typeface="Calibri"/>
              </a:rPr>
              <a:t>employability.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Create job opportunities through targeted economic </a:t>
            </a:r>
            <a:r>
              <a:rPr b="0" lang="en-US" sz="2800" spc="-1" strike="noStrike">
                <a:solidFill>
                  <a:srgbClr val="000000"/>
                </a:solidFill>
                <a:latin typeface="Calibri"/>
              </a:rPr>
              <a:t>development programs.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Provide access to microfinance and entrepreneurship </a:t>
            </a:r>
            <a:r>
              <a:rPr b="0" lang="en-US" sz="2800" spc="-1" strike="noStrike">
                <a:solidFill>
                  <a:srgbClr val="000000"/>
                </a:solidFill>
                <a:latin typeface="Calibri"/>
              </a:rPr>
              <a:t>support.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Improve access to basic services like clean water, </a:t>
            </a:r>
            <a:r>
              <a:rPr b="0" lang="en-US" sz="2800" spc="-1" strike="noStrike">
                <a:solidFill>
                  <a:srgbClr val="000000"/>
                </a:solidFill>
                <a:latin typeface="Calibri"/>
              </a:rPr>
              <a:t>sanitation, and healthcare.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Healthcare Access</a:t>
            </a:r>
            <a:endParaRPr b="0" lang="en-US" sz="4400" spc="-1" strike="noStrike">
              <a:solidFill>
                <a:srgbClr val="000000"/>
              </a:solidFill>
              <a:latin typeface="Calibri"/>
            </a:endParaRPr>
          </a:p>
        </p:txBody>
      </p:sp>
      <p:sp>
        <p:nvSpPr>
          <p:cNvPr id="116" name="PlaceHolder 2"/>
          <p:cNvSpPr>
            <a:spLocks noGrp="1"/>
          </p:cNvSpPr>
          <p:nvPr>
            <p:ph/>
          </p:nvPr>
        </p:nvSpPr>
        <p:spPr>
          <a:xfrm>
            <a:off x="838080" y="2115720"/>
            <a:ext cx="10515240" cy="40611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Strengthen healthcare infrastructure and workforce.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Promote universal healthcare coverage.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Invest in public health programs and disease prevention.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Encourage research and development of affordable medicines and vaccines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Cybersecurity</a:t>
            </a:r>
            <a:endParaRPr b="0" lang="en-US" sz="4400" spc="-1" strike="noStrike">
              <a:solidFill>
                <a:srgbClr val="000000"/>
              </a:solidFill>
              <a:latin typeface="Calibri"/>
            </a:endParaRPr>
          </a:p>
        </p:txBody>
      </p:sp>
      <p:sp>
        <p:nvSpPr>
          <p:cNvPr id="118" name="PlaceHolder 2"/>
          <p:cNvSpPr>
            <a:spLocks noGrp="1"/>
          </p:cNvSpPr>
          <p:nvPr>
            <p:ph/>
          </p:nvPr>
        </p:nvSpPr>
        <p:spPr>
          <a:xfrm>
            <a:off x="838080" y="2148120"/>
            <a:ext cx="10515240" cy="40287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Enhance cybersecurity measures and protocols for critical infrastructure.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Promote digital literacy and cybersecurity awareness.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Foster international cooperation on cybersecurity issues.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Encourage responsible data handling and privacy protection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Introduction</a:t>
            </a:r>
            <a:endParaRPr b="0" lang="en-US" sz="4400" spc="-1" strike="noStrike">
              <a:solidFill>
                <a:srgbClr val="000000"/>
              </a:solidFill>
              <a:latin typeface="Calibri"/>
            </a:endParaRPr>
          </a:p>
        </p:txBody>
      </p:sp>
      <p:sp>
        <p:nvSpPr>
          <p:cNvPr id="84"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Modern society faces a wide range of complex challenges that span social, economic, political, environmental, and technological dimensions. These challenges are often interconnected and require collaborative efforts to address them effectively. </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r>
              <a:rPr b="0" lang="en-US" sz="2800" spc="-1" strike="noStrike">
                <a:solidFill>
                  <a:srgbClr val="000000"/>
                </a:solidFill>
                <a:latin typeface="Calibri"/>
              </a:rPr>
              <a:t>Some of the major challenges facing modern society include: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Mental Health</a:t>
            </a:r>
            <a:endParaRPr b="0" lang="en-US" sz="4400" spc="-1" strike="noStrike">
              <a:solidFill>
                <a:srgbClr val="000000"/>
              </a:solidFill>
              <a:latin typeface="Calibri"/>
            </a:endParaRPr>
          </a:p>
        </p:txBody>
      </p:sp>
      <p:sp>
        <p:nvSpPr>
          <p:cNvPr id="120" name="PlaceHolder 2"/>
          <p:cNvSpPr>
            <a:spLocks noGrp="1"/>
          </p:cNvSpPr>
          <p:nvPr>
            <p:ph/>
          </p:nvPr>
        </p:nvSpPr>
        <p:spPr>
          <a:xfrm>
            <a:off x="838080" y="1953360"/>
            <a:ext cx="10515240" cy="422352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Reduce stigma around mental health issues through education and awareness campaigns.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Expand access to mental healthcare services, including telemedicine options.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Promote workplace mental health initiatives.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Encourage self-care and stress management practices.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Education</a:t>
            </a:r>
            <a:endParaRPr b="0" lang="en-US" sz="4400" spc="-1" strike="noStrike">
              <a:solidFill>
                <a:srgbClr val="000000"/>
              </a:solidFill>
              <a:latin typeface="Calibri"/>
            </a:endParaRPr>
          </a:p>
        </p:txBody>
      </p:sp>
      <p:sp>
        <p:nvSpPr>
          <p:cNvPr id="122" name="PlaceHolder 2"/>
          <p:cNvSpPr>
            <a:spLocks noGrp="1"/>
          </p:cNvSpPr>
          <p:nvPr>
            <p:ph/>
          </p:nvPr>
        </p:nvSpPr>
        <p:spPr>
          <a:xfrm>
            <a:off x="838080" y="2131200"/>
            <a:ext cx="10515240" cy="40460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Invest in quality education from early childhood to lifelong 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Support teachers with professional development and fair compensation.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Address disparities in access to education through scholarships and infrastructure development.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Promote innovative teaching methods and technology integration.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Political Instability and Conflict</a:t>
            </a:r>
            <a:endParaRPr b="0" lang="en-US" sz="4400" spc="-1" strike="noStrike">
              <a:solidFill>
                <a:srgbClr val="000000"/>
              </a:solidFill>
              <a:latin typeface="Calibri"/>
            </a:endParaRPr>
          </a:p>
        </p:txBody>
      </p:sp>
      <p:sp>
        <p:nvSpPr>
          <p:cNvPr id="124" name="PlaceHolder 2"/>
          <p:cNvSpPr>
            <a:spLocks noGrp="1"/>
          </p:cNvSpPr>
          <p:nvPr>
            <p:ph/>
          </p:nvPr>
        </p:nvSpPr>
        <p:spPr>
          <a:xfrm>
            <a:off x="838080" y="2148120"/>
            <a:ext cx="10515240" cy="40287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Promote diplomacy, conflict resolution, and peace-building efforts.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Support humanitarian assistance in conflict-affected regions.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Address root causes of conflict, such as resource scarcity and inequality.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Engage in international cooperation and diplomacy.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Food Security</a:t>
            </a:r>
            <a:endParaRPr b="0" lang="en-US" sz="4400" spc="-1" strike="noStrike">
              <a:solidFill>
                <a:srgbClr val="000000"/>
              </a:solidFill>
              <a:latin typeface="Calibri"/>
            </a:endParaRPr>
          </a:p>
        </p:txBody>
      </p:sp>
      <p:sp>
        <p:nvSpPr>
          <p:cNvPr id="126" name="PlaceHolder 2"/>
          <p:cNvSpPr>
            <a:spLocks noGrp="1"/>
          </p:cNvSpPr>
          <p:nvPr>
            <p:ph/>
          </p:nvPr>
        </p:nvSpPr>
        <p:spPr>
          <a:xfrm>
            <a:off x="838080" y="2308320"/>
            <a:ext cx="10515240" cy="38685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Promote sustainable agriculture practices and reduce food waste.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Enhance access to nutritious and affordable food for all.</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Support smallholder farmers and rural development.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Invest in research and innovation for sustainable food production.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Global Health Threats</a:t>
            </a:r>
            <a:endParaRPr b="0" lang="en-US" sz="4400" spc="-1" strike="noStrike">
              <a:solidFill>
                <a:srgbClr val="000000"/>
              </a:solidFill>
              <a:latin typeface="Calibri"/>
            </a:endParaRPr>
          </a:p>
        </p:txBody>
      </p:sp>
      <p:sp>
        <p:nvSpPr>
          <p:cNvPr id="128" name="PlaceHolder 2"/>
          <p:cNvSpPr>
            <a:spLocks noGrp="1"/>
          </p:cNvSpPr>
          <p:nvPr>
            <p:ph/>
          </p:nvPr>
        </p:nvSpPr>
        <p:spPr>
          <a:xfrm>
            <a:off x="853920" y="2179440"/>
            <a:ext cx="10515240" cy="39974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Strengthen healthcare systems and infrastructure.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Enhance global cooperation on disease surveillance and response.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Promote responsible antibiotic use and research into new antibiotics.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Invest in pandemic preparedness and vaccine development.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Climate Change</a:t>
            </a:r>
            <a:endParaRPr b="0" lang="en-US" sz="4400" spc="-1" strike="noStrike">
              <a:solidFill>
                <a:srgbClr val="000000"/>
              </a:solidFill>
              <a:latin typeface="Calibri"/>
            </a:endParaRPr>
          </a:p>
        </p:txBody>
      </p:sp>
      <p:sp>
        <p:nvSpPr>
          <p:cNvPr id="86" name="PlaceHolder 2"/>
          <p:cNvSpPr>
            <a:spLocks noGrp="1"/>
          </p:cNvSpPr>
          <p:nvPr>
            <p:ph/>
          </p:nvPr>
        </p:nvSpPr>
        <p:spPr>
          <a:xfrm>
            <a:off x="838080" y="2048040"/>
            <a:ext cx="10515240" cy="41292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Climate change is one of the most pressing global challenges. Rising temperatures, extreme weather events, and sea-level rise threaten ecosystems, food security, and human settlements. Mitigating climate change and adapting to its impacts are critical tasks.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Environmental Degradation</a:t>
            </a:r>
            <a:endParaRPr b="0" lang="en-US" sz="4400" spc="-1" strike="noStrike">
              <a:solidFill>
                <a:srgbClr val="000000"/>
              </a:solidFill>
              <a:latin typeface="Calibri"/>
            </a:endParaRPr>
          </a:p>
        </p:txBody>
      </p:sp>
      <p:sp>
        <p:nvSpPr>
          <p:cNvPr id="88" name="PlaceHolder 2"/>
          <p:cNvSpPr>
            <a:spLocks noGrp="1"/>
          </p:cNvSpPr>
          <p:nvPr>
            <p:ph/>
          </p:nvPr>
        </p:nvSpPr>
        <p:spPr>
          <a:xfrm>
            <a:off x="838080" y="2603520"/>
            <a:ext cx="10515240" cy="35733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Beyond climate change, broader environmental issues include deforestation, biodiversity loss, pollution, and resource depletion. These issues endanger ecosystems, disrupt natural balances, and affect human health and well-being.</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Inequality</a:t>
            </a:r>
            <a:endParaRPr b="0" lang="en-US" sz="4400" spc="-1" strike="noStrike">
              <a:solidFill>
                <a:srgbClr val="000000"/>
              </a:solidFill>
              <a:latin typeface="Calibri"/>
            </a:endParaRPr>
          </a:p>
        </p:txBody>
      </p:sp>
      <p:sp>
        <p:nvSpPr>
          <p:cNvPr id="90" name="PlaceHolder 2"/>
          <p:cNvSpPr>
            <a:spLocks noGrp="1"/>
          </p:cNvSpPr>
          <p:nvPr>
            <p:ph/>
          </p:nvPr>
        </p:nvSpPr>
        <p:spPr>
          <a:xfrm>
            <a:off x="838080" y="2143800"/>
            <a:ext cx="10515240" cy="403308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Economic and social inequality persists within and between countries. Disparities in income, education, healthcare, and access to opportunities can lead to social unrest and instability. Addressing inequality is vital for achieving social cohesion.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Poverty</a:t>
            </a:r>
            <a:endParaRPr b="0" lang="en-US" sz="4400" spc="-1" strike="noStrike">
              <a:solidFill>
                <a:srgbClr val="000000"/>
              </a:solidFill>
              <a:latin typeface="Calibri"/>
            </a:endParaRPr>
          </a:p>
        </p:txBody>
      </p:sp>
      <p:sp>
        <p:nvSpPr>
          <p:cNvPr id="92" name="PlaceHolder 2"/>
          <p:cNvSpPr>
            <a:spLocks noGrp="1"/>
          </p:cNvSpPr>
          <p:nvPr>
            <p:ph/>
          </p:nvPr>
        </p:nvSpPr>
        <p:spPr>
          <a:xfrm>
            <a:off x="838080" y="2276640"/>
            <a:ext cx="10515240" cy="39006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Despite progress in reducing global poverty rates, millions of people still live in extreme poverty. Poverty is a root cause of many social and health problems, and addressing it remains a significant challenge.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Healthcare Access</a:t>
            </a:r>
            <a:endParaRPr b="0" lang="en-US" sz="4400" spc="-1" strike="noStrike">
              <a:solidFill>
                <a:srgbClr val="000000"/>
              </a:solidFill>
              <a:latin typeface="Calibri"/>
            </a:endParaRPr>
          </a:p>
        </p:txBody>
      </p:sp>
      <p:sp>
        <p:nvSpPr>
          <p:cNvPr id="94" name="PlaceHolder 2"/>
          <p:cNvSpPr>
            <a:spLocks noGrp="1"/>
          </p:cNvSpPr>
          <p:nvPr>
            <p:ph/>
          </p:nvPr>
        </p:nvSpPr>
        <p:spPr>
          <a:xfrm>
            <a:off x="838080" y="2147040"/>
            <a:ext cx="10515240" cy="40298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Healthcare disparities exist within and between countries. Access to quality healthcare services is not equitable, and global health crises, such as the COVID-19 pandemic, underscore the need for improved healthcare systems and preparedness.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Cybersecurity</a:t>
            </a:r>
            <a:endParaRPr b="0" lang="en-US" sz="4400" spc="-1" strike="noStrike">
              <a:solidFill>
                <a:srgbClr val="000000"/>
              </a:solidFill>
              <a:latin typeface="Calibri"/>
            </a:endParaRPr>
          </a:p>
        </p:txBody>
      </p:sp>
      <p:sp>
        <p:nvSpPr>
          <p:cNvPr id="96" name="PlaceHolder 2"/>
          <p:cNvSpPr>
            <a:spLocks noGrp="1"/>
          </p:cNvSpPr>
          <p:nvPr>
            <p:ph/>
          </p:nvPr>
        </p:nvSpPr>
        <p:spPr>
          <a:xfrm>
            <a:off x="838080" y="2163600"/>
            <a:ext cx="10515240" cy="40136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The increasing reliance on digital technology has made societies vulnerable to cyberattacks and data breaches. Protecting critical infrastructure, personal data, and national security in cyberspace is a growing challenge.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Migration and Displacement</a:t>
            </a:r>
            <a:endParaRPr b="0" lang="en-US" sz="4400" spc="-1" strike="noStrike">
              <a:solidFill>
                <a:srgbClr val="000000"/>
              </a:solidFill>
              <a:latin typeface="Calibri"/>
            </a:endParaRPr>
          </a:p>
        </p:txBody>
      </p:sp>
      <p:sp>
        <p:nvSpPr>
          <p:cNvPr id="98" name="PlaceHolder 2"/>
          <p:cNvSpPr>
            <a:spLocks noGrp="1"/>
          </p:cNvSpPr>
          <p:nvPr>
            <p:ph/>
          </p:nvPr>
        </p:nvSpPr>
        <p:spPr>
          <a:xfrm>
            <a:off x="838080" y="2244240"/>
            <a:ext cx="10515240" cy="39330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Forced migration, whether due to conflict, persecution, or environmental factors, has led to large refugee populations and strained resources in host countries. Managing migration and addressing the root causes of displacement are complex issues.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1095</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2023-09-20T20:34:13Z</dcterms:created>
  <dc:creator>RMX3263</dc:creator>
  <dc:description/>
  <dc:language>en-US</dc:language>
  <cp:lastModifiedBy/>
  <dcterms:modified xsi:type="dcterms:W3CDTF">2024-04-28T15:33:17Z</dcterms:modified>
  <cp:revision>6</cp:revision>
  <dc:subject/>
  <dc:title>CHALLENGES FACING MODERN SOCIETY AND SUGGESTED SOLUTIONS TO THESE CHALLENGES  Name: Chris Karanja Karugi REG no: B012-01-0517/2020</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6cbb9de0f3c34b17a5167ee85fd87e00</vt:lpwstr>
  </property>
  <property fmtid="{D5CDD505-2E9C-101B-9397-08002B2CF9AE}" pid="3" name="KSOProductBuildVer">
    <vt:lpwstr>1033-11.2.0.11537</vt:lpwstr>
  </property>
</Properties>
</file>