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A882CAF-5AF1-41F6-A770-37265880F55F}"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48D072B-B616-4371-B478-8998D1BFBC0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C05D476-08A0-420F-B7E5-7DD20E73B9A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647AF40-B19F-42AF-9C81-EB34827D4B1B}"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A35C3BC-27D2-4171-BDF3-C4112DB35EC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47"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426C6C1-BE71-4A8F-A35A-49B409A11C5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F6832A5-427B-4A89-80DE-175A51E5AE4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51"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52"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768AA96-F1E1-45BC-80DE-6E9E3B2D4EC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017660F-3912-41BA-9E89-8B5606607E9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8318316-383E-4FBC-8BD4-BE744A1FD13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5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5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58"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56660CB-1141-4EB6-A229-05E737F69CA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DDADC5-9DBB-48DF-86E3-8760652F5C5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6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6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2"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D76C67D-A3E3-4A88-9D18-385AA69E78E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6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6"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BAF694E-5396-41DE-92D0-3B988760D53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68"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9"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CF436D1-D362-482D-A597-311B16E2697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7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3"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4"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3F7EB42-332B-49B4-A2CD-0442D3586DC3}"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80F4FC8-3C27-43FA-966D-D15C1A8F855A}"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F774CAE-3252-427A-B067-9B82B4A341A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6E0C72A-B71A-4AEB-9A4F-AC116C80DFD4}"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D18F2EF-4CD2-4512-BD0E-9CA55FA8C48C}"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93"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53018BF-CE79-4A31-B9FB-E5CF6F2AD5CD}"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493BA82-4286-403C-B909-69DB2D39E7A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68AA823-C38B-45EA-84CB-E55D91F69A2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2521699-C8C9-4C71-BD6C-81E5A38A314D}"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8"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99"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840A0E5-FCF4-4205-A7D4-0B4F9D92A9E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1"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0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3"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76A852E-0E42-448E-ABFC-AE120589877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7"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228F5F2-8581-45AC-9C75-B455E2D09A1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9"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0"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6A7F919-99C5-49A1-B34F-D4D9ACF6859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1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4"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5"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202533FA-3441-4151-8711-4DD787C5AEA4}"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17"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8"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9"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20"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21"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22"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322C1EF7-55E1-476B-B995-C1C17089AC68}"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227093DD-6623-4E9E-B73A-4E9E47B2B622}"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29"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1EE757D-B096-4FDF-863A-34C3C785672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3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11AE9A3-AB67-4956-92B3-2267728239A4}"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3CB1106-BA18-4592-BE2F-BFB6B018C37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33"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34"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8B22F2C4-7067-4BE8-B258-F9D74DED616F}"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570C14CC-AD66-46A9-94DC-DE337343674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2CF821E-077F-496B-9C6E-7AD3D544D333}"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3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3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40"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AC4E8E8-58F4-4471-918F-8D834BC4FA83}"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4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4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44"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D8210A9-CD6E-4835-99BA-C35C70B9537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4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4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48"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79966A6-9AA4-41AC-86CA-EB873D318A1B}"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0"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51"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B02F6BF-2547-4879-95A7-50BC5C360A33}"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5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55"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56"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DA50991-8C83-469B-9009-81B253B9A1A5}"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5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D8CC7C35-6034-43CF-8178-73B798F63B36}"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8B9324C-0514-4F33-8CA1-A31544D5438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73B6347-C94E-4C85-B1E7-9AFC3D39A68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2339165-D21E-4F70-BB4A-A918BBB4FD5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D0FD0C3-1DF3-4B7D-9166-40547CE1C3C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49F167A-5B26-4DCF-811A-B7BA414A9855}"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4524AA0E-4A97-4438-B895-004A519BD083}"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CF3E0756-6DB3-4DAC-8D35-57A66E0EC773}"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A2303FC8-A297-45D6-B004-4EDF66E093D4}"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615F1A8E-04A7-44A3-95AA-C07DFD207AC8}"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Challenges facing modern society and the students</a:t>
            </a:r>
            <a:endParaRPr b="0" lang="en-US" sz="4400" spc="-1" strike="noStrike">
              <a:solidFill>
                <a:srgbClr val="ffffff"/>
              </a:solidFill>
              <a:latin typeface="Arial"/>
            </a:endParaRPr>
          </a:p>
        </p:txBody>
      </p:sp>
      <p:sp>
        <p:nvSpPr>
          <p:cNvPr id="165"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r>
              <a:rPr b="0" lang="en-US" sz="2400" spc="-1" strike="noStrike">
                <a:solidFill>
                  <a:srgbClr val="ffffff"/>
                </a:solidFill>
                <a:latin typeface="Arial"/>
              </a:rPr>
              <a:t>By Mary Kariuki</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challenge</a:t>
            </a:r>
            <a:endParaRPr b="0" lang="en-US" sz="3300" spc="-1" strike="noStrike">
              <a:latin typeface="Arial"/>
            </a:endParaRPr>
          </a:p>
        </p:txBody>
      </p:sp>
      <p:sp>
        <p:nvSpPr>
          <p:cNvPr id="16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u="sng">
                <a:uFillTx/>
                <a:latin typeface="Arial"/>
              </a:rPr>
              <a:t>Unemployment and economic uncertainty</a:t>
            </a:r>
            <a:endParaRPr b="0" lang="en-US" sz="2400" spc="-1" strike="noStrike">
              <a:latin typeface="Arial"/>
            </a:endParaRPr>
          </a:p>
          <a:p>
            <a:pPr marL="432000" indent="-324000">
              <a:spcBef>
                <a:spcPts val="1060"/>
              </a:spcBef>
              <a:buClr>
                <a:srgbClr val="000000"/>
              </a:buClr>
              <a:buSzPct val="45000"/>
              <a:buFont typeface="Wingdings" charset="2"/>
              <a:buChar char=""/>
            </a:pPr>
            <a:r>
              <a:rPr b="0" lang="en-US" sz="1800" spc="-1" strike="noStrike">
                <a:latin typeface="Arial"/>
              </a:rPr>
              <a:t>Unemployment and economic uncertainty are challenges that affect individuals, families and society at large. Economic uncertainties are caused by factors such as market fluctuations, government policies  such as high taxation, natural disasters and climatic change such as unpredictable weather patterns. While unemployment  can be caused by various factors such as  technological advancement,  seasonal patterns and  globalization which lead to increased competition from cheaper imported goods leading to losses in domestic/local industries thus loss of jobs.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marL="432000" indent="-324000" algn="ctr">
              <a:spcBef>
                <a:spcPts val="1060"/>
              </a:spcBef>
              <a:buClr>
                <a:srgbClr val="000000"/>
              </a:buClr>
              <a:buSzPct val="45000"/>
              <a:buFont typeface="Wingdings" charset="2"/>
              <a:buChar char=""/>
            </a:pPr>
            <a:r>
              <a:rPr b="0" lang="en-US" sz="3300" spc="-1" strike="noStrike" u="sng">
                <a:uFillTx/>
                <a:latin typeface="Arial"/>
              </a:rPr>
              <a:t>Solution towards unemployment and economic uncertainty</a:t>
            </a:r>
            <a:endParaRPr b="0" lang="en-US" sz="3300" spc="-1" strike="noStrike">
              <a:latin typeface="Arial"/>
            </a:endParaRPr>
          </a:p>
        </p:txBody>
      </p:sp>
      <p:sp>
        <p:nvSpPr>
          <p:cNvPr id="169" name="PlaceHolder 2"/>
          <p:cNvSpPr>
            <a:spLocks noGrp="1"/>
          </p:cNvSpPr>
          <p:nvPr>
            <p:ph/>
          </p:nvPr>
        </p:nvSpPr>
        <p:spPr>
          <a:xfrm>
            <a:off x="529560" y="1371600"/>
            <a:ext cx="9071640" cy="3288240"/>
          </a:xfrm>
          <a:prstGeom prst="rect">
            <a:avLst/>
          </a:prstGeom>
          <a:noFill/>
          <a:ln w="0">
            <a:noFill/>
          </a:ln>
        </p:spPr>
        <p:txBody>
          <a:bodyPr lIns="0" rIns="0" tIns="0" bIns="0" anchor="t">
            <a:normAutofit fontScale="81000"/>
          </a:bodyPr>
          <a:p>
            <a:pPr marL="432000" indent="-324000">
              <a:spcBef>
                <a:spcPts val="1060"/>
              </a:spcBef>
              <a:buClr>
                <a:srgbClr val="000000"/>
              </a:buClr>
              <a:buSzPct val="45000"/>
              <a:buFont typeface="Wingdings" charset="2"/>
              <a:buChar char=""/>
            </a:pPr>
            <a:endParaRPr b="0" lang="en-US" sz="24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The challenge of unemployment and economic uncertainty can be addressed in various ways such as </a:t>
            </a:r>
            <a:endParaRPr b="0" lang="en-US" sz="15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Invest education and skills training</a:t>
            </a:r>
            <a:endParaRPr b="0" lang="en-US" sz="15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 </a:t>
            </a:r>
            <a:r>
              <a:rPr b="0" lang="en-US" sz="1500" spc="-1" strike="noStrike">
                <a:latin typeface="Arial"/>
              </a:rPr>
              <a:t>Due to technology advancement students should be provided with necessary skills that align with the modern technology thus reducing unemployment</a:t>
            </a:r>
            <a:endParaRPr b="0" lang="en-US" sz="15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Support small and medium sized business</a:t>
            </a:r>
            <a:endParaRPr b="0" lang="en-US" sz="15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Through  financial support can result job creation  and also cater for economic uncertainty</a:t>
            </a:r>
            <a:endParaRPr b="0" lang="en-US" sz="15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Promoting innovation</a:t>
            </a:r>
            <a:endParaRPr b="0" lang="en-US" sz="15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Encouraging students to be innovative in their field of study can help in creating job opportunities thus reducing unemployment</a:t>
            </a:r>
            <a:endParaRPr b="0" lang="en-US" sz="15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Invest in infrastructure</a:t>
            </a:r>
            <a:endParaRPr b="0" lang="en-US" sz="1500" spc="-1" strike="noStrike">
              <a:latin typeface="Arial"/>
            </a:endParaRPr>
          </a:p>
          <a:p>
            <a:pPr marL="432000" indent="-324000">
              <a:spcBef>
                <a:spcPts val="1060"/>
              </a:spcBef>
              <a:buClr>
                <a:srgbClr val="000000"/>
              </a:buClr>
              <a:buSzPct val="45000"/>
              <a:buFont typeface="Wingdings" charset="2"/>
              <a:buChar char=""/>
            </a:pPr>
            <a:r>
              <a:rPr b="0" lang="en-US" sz="1500" spc="-1" strike="noStrike">
                <a:latin typeface="Arial"/>
              </a:rPr>
              <a:t>Infrastructure projects such as building roads, bridges, ports, railways, and airports require a significant amount of labor. When governments invest in these projects, they create jobs directly related to construction,engineering, and maintenance. </a:t>
            </a:r>
            <a:endParaRPr b="0" lang="en-US" sz="1500" spc="-1" strike="noStrike">
              <a:latin typeface="Arial"/>
            </a:endParaRPr>
          </a:p>
          <a:p>
            <a:pPr marL="432000" indent="-324000">
              <a:spcBef>
                <a:spcPts val="1060"/>
              </a:spcBef>
              <a:buClr>
                <a:srgbClr val="000000"/>
              </a:buClr>
              <a:buSzPct val="45000"/>
              <a:buFont typeface="Wingdings" charset="2"/>
              <a:buChar char=""/>
            </a:pPr>
            <a:endParaRPr b="0" lang="en-US" sz="2400" spc="-1" strike="noStrike">
              <a:latin typeface="Arial"/>
            </a:endParaRPr>
          </a:p>
          <a:p>
            <a:pPr marL="432000" indent="-324000">
              <a:spcBef>
                <a:spcPts val="1060"/>
              </a:spcBef>
              <a:buClr>
                <a:srgbClr val="000000"/>
              </a:buClr>
              <a:buSzPct val="45000"/>
              <a:buFont typeface="Wingdings" charset="2"/>
              <a:buChar char=""/>
            </a:pPr>
            <a:endParaRPr b="0" lang="en-US" sz="2400" spc="-1" strike="noStrike">
              <a:latin typeface="Arial"/>
            </a:endParaRPr>
          </a:p>
          <a:p>
            <a:pPr marL="432000" indent="-324000">
              <a:spcBef>
                <a:spcPts val="1060"/>
              </a:spcBef>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2024-03-19T14:53:31Z</dcterms:created>
  <dc:creator/>
  <dc:description/>
  <dc:language>en-US</dc:language>
  <cp:lastModifiedBy/>
  <dcterms:modified xsi:type="dcterms:W3CDTF">2024-03-19T15:01:18Z</dcterms:modified>
  <cp:revision>2</cp:revision>
  <dc:subject/>
  <dc:title>Blueprint Plans</dc:title>
</cp:coreProperties>
</file>