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38"/>
  </p:notesMasterIdLst>
  <p:sldIdLst>
    <p:sldId id="256" r:id="rId2"/>
    <p:sldId id="258" r:id="rId3"/>
    <p:sldId id="259" r:id="rId4"/>
    <p:sldId id="296" r:id="rId5"/>
    <p:sldId id="261" r:id="rId6"/>
    <p:sldId id="265" r:id="rId7"/>
    <p:sldId id="262" r:id="rId8"/>
    <p:sldId id="263" r:id="rId9"/>
    <p:sldId id="264" r:id="rId10"/>
    <p:sldId id="266" r:id="rId11"/>
    <p:sldId id="270" r:id="rId12"/>
    <p:sldId id="269" r:id="rId13"/>
    <p:sldId id="271" r:id="rId14"/>
    <p:sldId id="297" r:id="rId15"/>
    <p:sldId id="272" r:id="rId16"/>
    <p:sldId id="274" r:id="rId17"/>
    <p:sldId id="275" r:id="rId18"/>
    <p:sldId id="276" r:id="rId19"/>
    <p:sldId id="278" r:id="rId20"/>
    <p:sldId id="279" r:id="rId21"/>
    <p:sldId id="277" r:id="rId22"/>
    <p:sldId id="282" r:id="rId23"/>
    <p:sldId id="280" r:id="rId24"/>
    <p:sldId id="283" r:id="rId25"/>
    <p:sldId id="281" r:id="rId26"/>
    <p:sldId id="284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9"/>
    <p:restoredTop sz="86399"/>
  </p:normalViewPr>
  <p:slideViewPr>
    <p:cSldViewPr snapToGrid="0" snapToObjects="1">
      <p:cViewPr varScale="1">
        <p:scale>
          <a:sx n="133" d="100"/>
          <a:sy n="133" d="100"/>
        </p:scale>
        <p:origin x="1488" y="192"/>
      </p:cViewPr>
      <p:guideLst>
        <p:guide orient="horz" pos="1434"/>
        <p:guide pos="3840"/>
      </p:guideLst>
    </p:cSldViewPr>
  </p:slideViewPr>
  <p:outlineViewPr>
    <p:cViewPr>
      <p:scale>
        <a:sx n="33" d="100"/>
        <a:sy n="33" d="100"/>
      </p:scale>
      <p:origin x="0" y="-53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F8AA8-9ADA-A449-944B-75F195D12B3B}" type="datetimeFigureOut">
              <a:rPr kumimoji="1" lang="ko-KR" altLang="en-US" smtClean="0"/>
              <a:t>2019. 10. 17.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25EB6-B46B-9844-8C42-AAFA0D4145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241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ko/glossa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allbackhell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218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UML diagram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77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75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598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Event Channel – Event Bus – Message Broker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Topic based system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917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731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91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리엑티브</a:t>
            </a:r>
            <a:r>
              <a:rPr kumimoji="1" lang="ko-KR" altLang="en-US" dirty="0"/>
              <a:t> 선언문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https://www.reactivemanifesto.org/ko/glossary</a:t>
            </a: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38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기존의 전통적인 접근 방식의 문제점을 살펴보도록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코드를 보면 가장 널리 알려진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MVC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RestTemplate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8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위의 방식이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Service2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 할 경우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Service1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응답이 올 때 까지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그림으로 나타내면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en-US" altLang="ko-KR" dirty="0"/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붉은 색의 시간 동안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멈춰있습니다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 비동기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논블로킹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01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현실 세계에서의 이런 방식의 예는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이메일 통신입니다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오면 읽고 답장을 보냅니다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보통은 다시 답장이 올 때까지 기다리지 않고 다른 작업을 수행합니다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오면 그 때 또 처리하게 되죠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하나의 중요한 점은 통신이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방식이라는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수신인의 이메일 주소만 알면 메일을 발송할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클라이언트를 쓰는지는 중요하지 않습니다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수신자는 또한 하나의 장비가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고장났다거나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해서 이메일을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못받는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것은 아닙니다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컴퓨터나 핸드폰으로 볼 수 있는 것이죠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4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모던 마이크로서비스 패턴을 적용한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웹스토어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개선 버전</a:t>
            </a:r>
          </a:p>
          <a:p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여기까지의 예제는 아키텍처 관점에서 살펴보았습니다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06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명령형 프로그래밍 </a:t>
            </a:r>
            <a:r>
              <a:rPr kumimoji="1" lang="en-US" altLang="ko-KR" dirty="0"/>
              <a:t>(Imperative Programming)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73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Callback hell: </a:t>
            </a:r>
            <a:r>
              <a:rPr lang="en" altLang="ko-KR" dirty="0">
                <a:hlinkClick r:id="rId3"/>
              </a:rPr>
              <a:t>http://callbackhell.com/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ListenableFuture</a:t>
            </a:r>
            <a:r>
              <a:rPr kumimoji="1" lang="en-US" altLang="ko-KR" dirty="0"/>
              <a:t>:</a:t>
            </a:r>
            <a:r>
              <a:rPr kumimoji="1" lang="ko-KR" altLang="en-US" dirty="0"/>
              <a:t> 매우 최적화가 덜 된 모델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70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Reactive Programming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5EB6-B46B-9844-8C42-AAFA0D41452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080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580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827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573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83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7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3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3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0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rt.spring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documentation/operators/filter.html" TargetMode="External"/><Relationship Id="rId2" Type="http://schemas.openxmlformats.org/officeDocument/2006/relationships/hyperlink" Target="http://reactivex.io/documentation/operators/m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activex.io/documentation/operators/zip.html" TargetMode="External"/><Relationship Id="rId4" Type="http://schemas.openxmlformats.org/officeDocument/2006/relationships/hyperlink" Target="http://reactivex.io/documentation/operators/count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ellyclay/2013/08/19/amazon-com-goes-down-loses-66240-per-minute/#3fd8db37495c" TargetMode="External"/><Relationship Id="rId2" Type="http://schemas.openxmlformats.org/officeDocument/2006/relationships/hyperlink" Target="https://www.cnet.com/news/amazon-com-hit-with-out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crunch.com/2011/11/25/walmart-black-frida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B0388-5AB6-1846-93AF-0CD8BF5F1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Reactive Programming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14E26-DB9F-E149-9766-8934DED2B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Basic Concept, </a:t>
            </a:r>
            <a:r>
              <a:rPr kumimoji="1" lang="en-US" altLang="ko-KR" dirty="0" err="1"/>
              <a:t>RxJava</a:t>
            </a:r>
            <a:endParaRPr kumimoji="1" lang="en-US" altLang="ko-KR" dirty="0"/>
          </a:p>
          <a:p>
            <a:r>
              <a:rPr kumimoji="1" lang="ko-KR" altLang="en-US" sz="1100" dirty="0" err="1"/>
              <a:t>여행개발백앤드파트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김은택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7058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F620-1281-2E4F-B062-5F9C4F6B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ko-KR" dirty="0"/>
              <a:t>Reactive System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F91F06-29BE-FA44-A528-D9121DC00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7832" y="1317600"/>
            <a:ext cx="5627934" cy="5186359"/>
          </a:xfrm>
        </p:spPr>
      </p:pic>
    </p:spTree>
    <p:extLst>
      <p:ext uri="{BB962C8B-B14F-4D97-AF65-F5344CB8AC3E}">
        <p14:creationId xmlns:p14="http://schemas.microsoft.com/office/powerpoint/2010/main" val="335509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C5F16-94CD-0643-AF4F-EA801D9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Web-store sample code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A01A39-50C1-F848-B5E6-20F7D3332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4918172" cy="38814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02470E-640A-5848-A1A6-01EB58C5C2F1}"/>
              </a:ext>
            </a:extLst>
          </p:cNvPr>
          <p:cNvSpPr txBox="1"/>
          <p:nvPr/>
        </p:nvSpPr>
        <p:spPr>
          <a:xfrm>
            <a:off x="5784783" y="4807919"/>
            <a:ext cx="3874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dirty="0"/>
              <a:t>Start from “</a:t>
            </a:r>
            <a:r>
              <a:rPr lang="en-US" dirty="0">
                <a:hlinkClick r:id="rId4"/>
              </a:rPr>
              <a:t>http://start.spring.io</a:t>
            </a:r>
            <a:r>
              <a:rPr lang="en-US" dirty="0"/>
              <a:t>”</a:t>
            </a:r>
          </a:p>
          <a:p>
            <a:pPr latinLnBrk="1"/>
            <a:r>
              <a:rPr lang="en-US" dirty="0"/>
              <a:t>- Spring Web</a:t>
            </a:r>
          </a:p>
          <a:p>
            <a:pPr latinLnBrk="1"/>
            <a:r>
              <a:rPr lang="en-US" dirty="0"/>
              <a:t>- Lombok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4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19D1-CD23-8A4F-9670-7176C137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Non-Blocking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5D70-150B-F647-9828-7860A56D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/>
              <a:t>(Imperative Programming)</a:t>
            </a:r>
          </a:p>
          <a:p>
            <a:r>
              <a:rPr kumimoji="1" lang="en-US" altLang="ko-KR" dirty="0"/>
              <a:t>Callback</a:t>
            </a:r>
          </a:p>
          <a:p>
            <a:pPr lvl="1"/>
            <a:r>
              <a:rPr kumimoji="1" lang="ko-KR" altLang="en-US" dirty="0"/>
              <a:t>결합이 끊김</a:t>
            </a:r>
            <a:r>
              <a:rPr kumimoji="1" lang="en-US" altLang="ko-KR" dirty="0"/>
              <a:t>: Non-Blocking</a:t>
            </a:r>
          </a:p>
          <a:p>
            <a:pPr lvl="1"/>
            <a:r>
              <a:rPr kumimoji="1" lang="en-US" altLang="ko-KR" dirty="0"/>
              <a:t>Multi Threading,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Shared Memory Modification,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Callback hell</a:t>
            </a:r>
          </a:p>
          <a:p>
            <a:r>
              <a:rPr kumimoji="1" lang="en-US" altLang="ko-KR" dirty="0"/>
              <a:t>Future</a:t>
            </a:r>
          </a:p>
          <a:p>
            <a:pPr lvl="1"/>
            <a:r>
              <a:rPr kumimoji="1" lang="en-US" altLang="ko-KR" dirty="0"/>
              <a:t>Callback hell </a:t>
            </a:r>
            <a:r>
              <a:rPr kumimoji="1" lang="ko-KR" altLang="en-US" dirty="0"/>
              <a:t>을 피할 수 있음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 Threading </a:t>
            </a:r>
            <a:r>
              <a:rPr kumimoji="1" lang="ko-KR" altLang="en-US" dirty="0"/>
              <a:t>의 복잡성을 </a:t>
            </a:r>
            <a:r>
              <a:rPr kumimoji="1" lang="ko-KR" altLang="en-US" dirty="0" err="1"/>
              <a:t>캡슐화함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현재 </a:t>
            </a:r>
            <a:r>
              <a:rPr kumimoji="1" lang="en-US" altLang="ko-KR" dirty="0"/>
              <a:t>Thread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Blocking </a:t>
            </a:r>
            <a:r>
              <a:rPr kumimoji="1" lang="ko-KR" altLang="en-US" dirty="0"/>
              <a:t>하여 결과를 동기화 하여야 함</a:t>
            </a:r>
            <a:endParaRPr kumimoji="1" lang="en-US" altLang="ko-KR" dirty="0"/>
          </a:p>
          <a:p>
            <a:r>
              <a:rPr kumimoji="1" lang="en-US" altLang="ko-KR" dirty="0" err="1"/>
              <a:t>CompletableFuture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Functional, Declarative </a:t>
            </a:r>
            <a:r>
              <a:rPr kumimoji="1" lang="ko-KR" altLang="en-US" dirty="0"/>
              <a:t>스타일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가독성이</a:t>
            </a:r>
            <a:r>
              <a:rPr kumimoji="1" lang="ko-KR" altLang="en-US" dirty="0"/>
              <a:t> 좋고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효율적임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Spring 4 MVC </a:t>
            </a:r>
            <a:r>
              <a:rPr kumimoji="1" lang="ko-KR" altLang="en-US" dirty="0"/>
              <a:t>에서 지원하지 않음</a:t>
            </a:r>
            <a:r>
              <a:rPr kumimoji="1" lang="en-US" altLang="ko-KR" dirty="0"/>
              <a:t> // For </a:t>
            </a:r>
            <a:r>
              <a:rPr kumimoji="1" lang="ko-KR" altLang="en-US" dirty="0"/>
              <a:t>하위 호환성</a:t>
            </a:r>
            <a:endParaRPr kumimoji="1" lang="en-US" altLang="ko-KR" dirty="0"/>
          </a:p>
          <a:p>
            <a:r>
              <a:rPr lang="en" altLang="ko-KR" dirty="0" err="1"/>
              <a:t>ListenableFuture</a:t>
            </a:r>
            <a:endParaRPr lang="en" altLang="ko-KR" dirty="0"/>
          </a:p>
          <a:p>
            <a:pPr lvl="1"/>
            <a:r>
              <a:rPr kumimoji="1" lang="en-US" altLang="ko-KR" dirty="0"/>
              <a:t>Spring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Callback style library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23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3F0CB-3C8F-1749-8B69-9FF4D8B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Non-Blocking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CCFF9-0463-8A46-B421-FF78D009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Multi-threading </a:t>
            </a:r>
            <a:r>
              <a:rPr kumimoji="1" lang="ko-KR" altLang="en-US" dirty="0"/>
              <a:t>은 매우 복잡한 기술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많은 것을 고려하여야 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Shared-memory from the different threads,</a:t>
            </a:r>
            <a:r>
              <a:rPr kumimoji="1" lang="ko-KR" altLang="en-US" dirty="0"/>
              <a:t> 동기화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에러 핸들링 등</a:t>
            </a:r>
            <a:endParaRPr kumimoji="1" lang="en-US" altLang="ko-KR" dirty="0"/>
          </a:p>
          <a:p>
            <a:r>
              <a:rPr kumimoji="1" lang="en-US" altLang="ko-KR" dirty="0"/>
              <a:t>Context switching</a:t>
            </a:r>
            <a:r>
              <a:rPr kumimoji="1" lang="ko-KR" altLang="en-US" dirty="0"/>
              <a:t> 을 수반함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메모리 맵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기타 정보를 저장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로딩하여야</a:t>
            </a:r>
            <a:r>
              <a:rPr kumimoji="1" lang="ko-KR" altLang="en-US" dirty="0"/>
              <a:t> 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결과적으로 적은 </a:t>
            </a:r>
            <a:r>
              <a:rPr kumimoji="1" lang="en-US" altLang="ko-KR" dirty="0"/>
              <a:t>CPU </a:t>
            </a:r>
            <a:r>
              <a:rPr kumimoji="1" lang="ko-KR" altLang="en-US" dirty="0"/>
              <a:t>로 많은 수의 </a:t>
            </a:r>
            <a:r>
              <a:rPr kumimoji="1" lang="ko-KR" altLang="en-US" dirty="0" err="1"/>
              <a:t>쓰레드를</a:t>
            </a:r>
            <a:r>
              <a:rPr kumimoji="1" lang="ko-KR" altLang="en-US" dirty="0"/>
              <a:t> 사용하는 것은 매우 비효율 적임</a:t>
            </a:r>
            <a:endParaRPr kumimoji="1" lang="en-US" altLang="ko-KR" dirty="0"/>
          </a:p>
          <a:p>
            <a:r>
              <a:rPr kumimoji="1" lang="en-US" altLang="ko-KR" dirty="0"/>
              <a:t>Thread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64bit </a:t>
            </a:r>
            <a:r>
              <a:rPr kumimoji="1" lang="ko-KR" altLang="en-US" dirty="0"/>
              <a:t>시스템에서 개당 </a:t>
            </a:r>
            <a:r>
              <a:rPr kumimoji="1" lang="en-US" altLang="ko-KR" dirty="0"/>
              <a:t>1mb </a:t>
            </a:r>
            <a:r>
              <a:rPr kumimoji="1" lang="ko-KR" altLang="en-US" dirty="0"/>
              <a:t>의 메모리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메모리 문제 발생 가능성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큐 사이즈 조절에 실패하면 복원력이 떨어짐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332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9D3-9072-7B4E-B38E-1A1702A9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B7619D-187A-9D47-B569-B83533943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19" y="2380456"/>
            <a:ext cx="8356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B571D-0626-6A4F-BFB2-B8769867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5?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7DE81-3D79-1145-8144-C3B88672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87580" cy="3880773"/>
          </a:xfrm>
        </p:spPr>
        <p:txBody>
          <a:bodyPr/>
          <a:lstStyle/>
          <a:p>
            <a:r>
              <a:rPr kumimoji="1" lang="ko-KR" altLang="en-US" dirty="0" err="1"/>
              <a:t>리엑티브</a:t>
            </a:r>
            <a:r>
              <a:rPr kumimoji="1" lang="ko-KR" altLang="en-US" dirty="0"/>
              <a:t> 선언문</a:t>
            </a:r>
            <a:r>
              <a:rPr kumimoji="1" lang="en-US" altLang="ko-KR" dirty="0"/>
              <a:t> (Reactive </a:t>
            </a:r>
            <a:r>
              <a:rPr kumimoji="1" lang="en-US" altLang="ko-KR" dirty="0" err="1"/>
              <a:t>Menifesto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Non-blocking </a:t>
            </a:r>
            <a:r>
              <a:rPr kumimoji="1" lang="ko-KR" altLang="en-US" dirty="0"/>
              <a:t>작업 필요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4 Web MVC</a:t>
            </a:r>
            <a:r>
              <a:rPr kumimoji="1" lang="ko-KR" altLang="en-US" dirty="0"/>
              <a:t>에서는 지원하지 않음</a:t>
            </a:r>
            <a:endParaRPr kumimoji="1" lang="en-US" altLang="ko-KR" dirty="0"/>
          </a:p>
          <a:p>
            <a:r>
              <a:rPr kumimoji="1" lang="en-US" altLang="ko-KR" dirty="0"/>
              <a:t>Spring Framework 4</a:t>
            </a:r>
            <a:r>
              <a:rPr kumimoji="1" lang="ko-KR" altLang="en-US" dirty="0"/>
              <a:t> 는 </a:t>
            </a:r>
            <a:r>
              <a:rPr kumimoji="1" lang="en-US" altLang="ko-KR" dirty="0" err="1"/>
              <a:t>Netty</a:t>
            </a:r>
            <a:r>
              <a:rPr kumimoji="1" lang="ko-KR" altLang="en-US" dirty="0"/>
              <a:t>와 통합이 완벽히 되지 않음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Netty</a:t>
            </a:r>
            <a:r>
              <a:rPr kumimoji="1" lang="en-US" altLang="ko-KR" dirty="0"/>
              <a:t>: Network Framework / Context-switching </a:t>
            </a:r>
            <a:r>
              <a:rPr kumimoji="1" lang="ko-KR" altLang="en-US" dirty="0"/>
              <a:t>문제 해결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Non-blocking</a:t>
            </a:r>
            <a:r>
              <a:rPr kumimoji="1" lang="ko-KR" altLang="en-US" dirty="0"/>
              <a:t> 방식</a:t>
            </a:r>
            <a:endParaRPr kumimoji="1" lang="en-US" altLang="ko-KR" dirty="0"/>
          </a:p>
          <a:p>
            <a:r>
              <a:rPr kumimoji="1" lang="ko-KR" altLang="en-US" dirty="0"/>
              <a:t>지속적인 </a:t>
            </a:r>
            <a:r>
              <a:rPr kumimoji="1" lang="en-US" altLang="ko-KR" dirty="0"/>
              <a:t>Data Stream </a:t>
            </a:r>
            <a:r>
              <a:rPr kumimoji="1" lang="ko-KR" altLang="en-US" dirty="0"/>
              <a:t>에 대한 처리와 배압 기능의 필요성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Spring Framework 5 – Core is Reactive!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6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24817D-A479-794A-B671-F618BFA8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 and </a:t>
            </a:r>
            <a:r>
              <a:rPr kumimoji="1" lang="en-US" altLang="ko-KR" dirty="0" err="1"/>
              <a:t>RxJava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8F5CA-2EAB-AC46-9BCD-2E14ADF16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7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D5AB1B-65D1-E346-BF9E-1B2344F0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74830-7DFD-734A-8024-26C84C3C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Subject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Observer (GOF)</a:t>
            </a:r>
          </a:p>
          <a:p>
            <a:r>
              <a:rPr lang="en-US" altLang="ko-KR" dirty="0"/>
              <a:t>MVC </a:t>
            </a:r>
            <a:r>
              <a:rPr lang="ko-KR" altLang="en-US" dirty="0"/>
              <a:t>패턴의 핵심 파트</a:t>
            </a:r>
          </a:p>
        </p:txBody>
      </p:sp>
    </p:spTree>
    <p:extLst>
      <p:ext uri="{BB962C8B-B14F-4D97-AF65-F5344CB8AC3E}">
        <p14:creationId xmlns:p14="http://schemas.microsoft.com/office/powerpoint/2010/main" val="138573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7C26-8F73-B948-A1D3-F2B008D3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</a:t>
            </a:r>
            <a:endParaRPr kumimoji="1" lang="ko-KR" altLang="en-US" dirty="0"/>
          </a:p>
        </p:txBody>
      </p:sp>
      <p:pic>
        <p:nvPicPr>
          <p:cNvPr id="2050" name="Picture 2" descr="Attachment.jpeg">
            <a:extLst>
              <a:ext uri="{FF2B5EF4-FFF2-40B4-BE49-F238E27FC236}">
                <a16:creationId xmlns:a16="http://schemas.microsoft.com/office/drawing/2014/main" id="{190FC657-55CF-694D-81E0-6BC86F8D0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128589"/>
            <a:ext cx="8596312" cy="34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5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D5AB1B-65D1-E346-BF9E-1B2344F0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</a:t>
            </a:r>
            <a:endParaRPr kumimoji="1" lang="ko-KR" altLang="en-US" dirty="0"/>
          </a:p>
        </p:txBody>
      </p:sp>
      <p:pic>
        <p:nvPicPr>
          <p:cNvPr id="1026" name="Picture 2" descr="Attachment.jpeg">
            <a:extLst>
              <a:ext uri="{FF2B5EF4-FFF2-40B4-BE49-F238E27FC236}">
                <a16:creationId xmlns:a16="http://schemas.microsoft.com/office/drawing/2014/main" id="{B857D243-F0D9-1543-AF0A-61B9ADF76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56" y="2160588"/>
            <a:ext cx="551572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3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44C63-078F-0F43-B41C-D3A70EED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8BBB-ECE5-0A42-861F-DD8F839D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 규모의 </a:t>
            </a:r>
            <a:r>
              <a:rPr lang="ko-KR" altLang="en-US" dirty="0" err="1"/>
              <a:t>웹스토어</a:t>
            </a:r>
            <a:endParaRPr lang="ko-KR" altLang="en-US" dirty="0"/>
          </a:p>
          <a:p>
            <a:pPr lvl="1"/>
            <a:r>
              <a:rPr lang="ko-KR" altLang="en-US" dirty="0"/>
              <a:t>전통적인 개발방식</a:t>
            </a:r>
          </a:p>
          <a:p>
            <a:pPr lvl="1"/>
            <a:r>
              <a:rPr lang="ko-KR" altLang="en-US" dirty="0"/>
              <a:t>평균 시간당 </a:t>
            </a:r>
            <a:r>
              <a:rPr lang="en-US" altLang="ko-KR" dirty="0"/>
              <a:t>1,000 </a:t>
            </a:r>
            <a:r>
              <a:rPr lang="ko-KR" altLang="en-US" dirty="0"/>
              <a:t>명의 고객 방문</a:t>
            </a:r>
          </a:p>
          <a:p>
            <a:pPr lvl="1"/>
            <a:r>
              <a:rPr lang="ko-KR" altLang="en-US" dirty="0" err="1"/>
              <a:t>톰켓</a:t>
            </a:r>
            <a:r>
              <a:rPr lang="ko-KR" altLang="en-US" dirty="0"/>
              <a:t> 서버의 </a:t>
            </a:r>
            <a:r>
              <a:rPr lang="en-US" altLang="ko-KR" dirty="0"/>
              <a:t>500 </a:t>
            </a:r>
            <a:r>
              <a:rPr lang="ko-KR" altLang="en-US" dirty="0"/>
              <a:t>개의 </a:t>
            </a:r>
            <a:r>
              <a:rPr lang="ko-KR" altLang="en-US" dirty="0" err="1"/>
              <a:t>쓰레드</a:t>
            </a:r>
            <a:r>
              <a:rPr lang="ko-KR" altLang="en-US" dirty="0"/>
              <a:t> 풀</a:t>
            </a:r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250 </a:t>
            </a:r>
            <a:r>
              <a:rPr lang="en" altLang="ko-KR" dirty="0" err="1"/>
              <a:t>ms</a:t>
            </a:r>
            <a:r>
              <a:rPr lang="en" altLang="ko-KR" dirty="0"/>
              <a:t> </a:t>
            </a:r>
            <a:r>
              <a:rPr lang="ko-KR" altLang="en-US" dirty="0"/>
              <a:t>의 요청 당 처리 시간</a:t>
            </a:r>
          </a:p>
          <a:p>
            <a:pPr lvl="1"/>
            <a:r>
              <a:rPr lang="ko-KR" altLang="en-US" dirty="0"/>
              <a:t>초당 약 </a:t>
            </a:r>
            <a:r>
              <a:rPr lang="en-US" altLang="ko-KR" dirty="0"/>
              <a:t>2,000 </a:t>
            </a:r>
            <a:r>
              <a:rPr lang="ko-KR" altLang="en-US" dirty="0"/>
              <a:t>개의 요청을 처리할 수 있음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452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72148-5D58-EC42-A625-F131F72C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Observer pattern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DED6F-C802-AB4E-AA41-AC37A6C1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Observer Pattern :</a:t>
            </a:r>
            <a:r>
              <a:rPr kumimoji="1" lang="ko-KR" altLang="en-US" dirty="0"/>
              <a:t> 대기 시간이 긴 관찰자를 위해 병렬 처리 할 경우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Thread Pool </a:t>
            </a:r>
            <a:r>
              <a:rPr kumimoji="1" lang="ko-KR" altLang="en-US" dirty="0"/>
              <a:t>제한 없이 사용할 경우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OutOfMemoryError</a:t>
            </a:r>
            <a:r>
              <a:rPr kumimoji="1" lang="ko-KR" altLang="en-US" dirty="0"/>
              <a:t> </a:t>
            </a:r>
            <a:r>
              <a:rPr kumimoji="1" lang="en-US" altLang="ko-KR" dirty="0"/>
              <a:t>(1mb / 64bit JVM)</a:t>
            </a:r>
          </a:p>
          <a:p>
            <a:pPr lvl="1"/>
            <a:r>
              <a:rPr kumimoji="1" lang="ko-KR" altLang="en-US" dirty="0"/>
              <a:t>사용 가능한 모든 </a:t>
            </a:r>
            <a:r>
              <a:rPr kumimoji="1" lang="ko-KR" altLang="en-US" dirty="0" err="1"/>
              <a:t>쓰레드가</a:t>
            </a:r>
            <a:r>
              <a:rPr kumimoji="1" lang="ko-KR" altLang="en-US" dirty="0"/>
              <a:t> 특정 이벤트를 기능이 둔화된 한 개의 관찰자로 보낼 때 발생</a:t>
            </a:r>
            <a:endParaRPr kumimoji="1" lang="en-US" altLang="ko-KR" dirty="0"/>
          </a:p>
          <a:p>
            <a:r>
              <a:rPr kumimoji="1" lang="ko-KR" altLang="en-US" dirty="0"/>
              <a:t>직접 구현하였을 경우의 어려움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오류 처리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비동기 실행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쓰레드</a:t>
            </a:r>
            <a:r>
              <a:rPr kumimoji="1" lang="ko-KR" altLang="en-US" dirty="0"/>
              <a:t> 안정성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 요구사항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05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1339-C989-F04D-AC8A-BEF73EBD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Publish-Subscribe pattern</a:t>
            </a:r>
            <a:endParaRPr kumimoji="1"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E360A-9B28-654D-A3E0-800A752D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 4.2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 패턴을 자체적으로 구현한</a:t>
            </a:r>
            <a:r>
              <a:rPr lang="en-US" altLang="ko-KR" dirty="0"/>
              <a:t> API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EventListener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ApplicationEventPublisher</a:t>
            </a:r>
            <a:endParaRPr lang="en-US" altLang="ko-KR" dirty="0"/>
          </a:p>
          <a:p>
            <a:r>
              <a:rPr lang="ko-KR" altLang="en-US" dirty="0"/>
              <a:t>발행</a:t>
            </a:r>
            <a:r>
              <a:rPr lang="en-US" altLang="ko-KR" dirty="0"/>
              <a:t>–</a:t>
            </a:r>
            <a:r>
              <a:rPr lang="ko-KR" altLang="en-US" dirty="0"/>
              <a:t>구독 패턴</a:t>
            </a:r>
            <a:endParaRPr lang="en-US" altLang="ko-KR" dirty="0"/>
          </a:p>
          <a:p>
            <a:pPr lvl="1"/>
            <a:r>
              <a:rPr lang="en-US" altLang="ko-KR" dirty="0"/>
              <a:t>Observer </a:t>
            </a:r>
            <a:r>
              <a:rPr lang="ko-KR" altLang="en-US" dirty="0"/>
              <a:t>패턴과는 다름</a:t>
            </a:r>
            <a:endParaRPr lang="en-US" altLang="ko-KR" dirty="0"/>
          </a:p>
          <a:p>
            <a:pPr lvl="1"/>
            <a:r>
              <a:rPr lang="ko-KR" altLang="en-US" dirty="0" err="1"/>
              <a:t>게시자와</a:t>
            </a:r>
            <a:r>
              <a:rPr lang="ko-KR" altLang="en-US" dirty="0"/>
              <a:t> 구독자 간의 간접적인 계층 제공</a:t>
            </a:r>
            <a:endParaRPr lang="en-US" altLang="ko-KR" dirty="0"/>
          </a:p>
          <a:p>
            <a:pPr lvl="1"/>
            <a:r>
              <a:rPr lang="ko-KR" altLang="en-US" dirty="0"/>
              <a:t>토픽 기반 시스템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2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1339-C989-F04D-AC8A-BEF73EBD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Publish-Subscribe pattern</a:t>
            </a:r>
            <a:endParaRPr kumimoji="1" lang="ko-KR" altLang="en-US" dirty="0"/>
          </a:p>
        </p:txBody>
      </p:sp>
      <p:pic>
        <p:nvPicPr>
          <p:cNvPr id="3074" name="Picture 2" descr="Attachment.png">
            <a:extLst>
              <a:ext uri="{FF2B5EF4-FFF2-40B4-BE49-F238E27FC236}">
                <a16:creationId xmlns:a16="http://schemas.microsoft.com/office/drawing/2014/main" id="{DA41D48B-D387-6D43-90F5-4E5568688D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91" y="2160588"/>
            <a:ext cx="634225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0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743C-0E71-5A4A-B727-FF0E5887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</a:t>
            </a:r>
            <a:r>
              <a:rPr kumimoji="1" lang="en-US" altLang="ko-KR" dirty="0" err="1"/>
              <a:t>EventListener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43C25-3A5C-7F4B-BB4C-95D3CC17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온도계 예제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주기적으로 온도를 측정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가상 측정치 제공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Reactive design : No pulling Model</a:t>
            </a:r>
          </a:p>
          <a:p>
            <a:pPr lvl="2"/>
            <a:r>
              <a:rPr kumimoji="1" lang="en-US" altLang="ko-KR" dirty="0"/>
              <a:t>Server-Sent Events</a:t>
            </a:r>
          </a:p>
          <a:p>
            <a:pPr lvl="1"/>
            <a:r>
              <a:rPr kumimoji="1" lang="en-US" altLang="ko-KR" dirty="0"/>
              <a:t>HTML5 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EventSource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포함함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Event Stream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제공받음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서버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클라이언트 </a:t>
            </a:r>
            <a:r>
              <a:rPr kumimoji="1" lang="ko-KR" altLang="en-US" dirty="0" err="1"/>
              <a:t>단방향</a:t>
            </a:r>
            <a:r>
              <a:rPr kumimoji="1" lang="ko-KR" altLang="en-US" dirty="0"/>
              <a:t> 통신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연결에 문제가 생겼을 때 </a:t>
            </a:r>
            <a:r>
              <a:rPr kumimoji="1" lang="ko-KR" altLang="en-US" dirty="0" err="1"/>
              <a:t>재연결</a:t>
            </a:r>
            <a:r>
              <a:rPr kumimoji="1" lang="ko-KR" altLang="en-US" dirty="0"/>
              <a:t> 시도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Fallback </a:t>
            </a:r>
            <a:r>
              <a:rPr kumimoji="1" lang="ko-KR" altLang="en-US" dirty="0"/>
              <a:t>에 신경 쓸 필요 없음</a:t>
            </a:r>
            <a:r>
              <a:rPr kumimoji="1" lang="en-US" altLang="ko-KR" dirty="0"/>
              <a:t>(Client </a:t>
            </a:r>
            <a:r>
              <a:rPr kumimoji="1" lang="ko-KR" altLang="en-US" dirty="0"/>
              <a:t>기술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824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5C38-7D16-1C41-8C9A-A3ADB18A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@</a:t>
            </a:r>
            <a:r>
              <a:rPr kumimoji="1" lang="en-US" altLang="ko-KR" dirty="0" err="1"/>
              <a:t>EventListener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FC4E-D7C5-584D-B126-54EB9D64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Framework</a:t>
            </a:r>
            <a:r>
              <a:rPr lang="ko-KR" altLang="en-US" dirty="0"/>
              <a:t> 의 발행</a:t>
            </a:r>
            <a:r>
              <a:rPr lang="en-US" altLang="ko-KR" dirty="0"/>
              <a:t>-</a:t>
            </a:r>
            <a:r>
              <a:rPr lang="ko-KR" altLang="en-US" dirty="0"/>
              <a:t>구독 모델을 이용</a:t>
            </a:r>
            <a:endParaRPr lang="en-US" altLang="ko-KR" dirty="0"/>
          </a:p>
          <a:p>
            <a:r>
              <a:rPr lang="ko-KR" altLang="en-US" dirty="0"/>
              <a:t>태생이 </a:t>
            </a:r>
            <a:r>
              <a:rPr lang="en-US" altLang="ko-KR" dirty="0"/>
              <a:t>Application Lifecycle </a:t>
            </a:r>
            <a:r>
              <a:rPr lang="ko-KR" altLang="en-US" dirty="0"/>
              <a:t>관리를 위한 것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대용량</a:t>
            </a:r>
            <a:r>
              <a:rPr lang="en-US" altLang="ko-KR" dirty="0"/>
              <a:t>/</a:t>
            </a:r>
            <a:r>
              <a:rPr lang="ko-KR" altLang="en-US" dirty="0"/>
              <a:t>고성능 시나리오를 위한 것이 아님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EventListener</a:t>
            </a:r>
            <a:r>
              <a:rPr lang="en-US" altLang="ko-KR" dirty="0"/>
              <a:t> </a:t>
            </a:r>
            <a:r>
              <a:rPr lang="ko-KR" altLang="en-US" dirty="0"/>
              <a:t>는 스트림 종료 또는 오류 처리가 어려움</a:t>
            </a:r>
            <a:endParaRPr lang="en-US" altLang="ko-KR" dirty="0"/>
          </a:p>
          <a:p>
            <a:r>
              <a:rPr lang="ko-KR" altLang="en-US" dirty="0"/>
              <a:t>비동기 처리를 위해 </a:t>
            </a:r>
            <a:r>
              <a:rPr lang="en-US" altLang="ko-KR" dirty="0" err="1"/>
              <a:t>ThreadPool</a:t>
            </a:r>
            <a:r>
              <a:rPr lang="en-US" altLang="ko-KR" dirty="0"/>
              <a:t> 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ko-KR" altLang="en-US" dirty="0"/>
              <a:t>구독자가 없음에도 이벤트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Reactive Programming </a:t>
            </a:r>
            <a:r>
              <a:rPr lang="ko-KR" altLang="en-US" dirty="0"/>
              <a:t>을 위한 전용 </a:t>
            </a:r>
            <a:r>
              <a:rPr lang="en-US" altLang="ko-KR" dirty="0"/>
              <a:t>library </a:t>
            </a:r>
            <a:r>
              <a:rPr lang="ko-KR" altLang="en-US" dirty="0"/>
              <a:t>가 필요함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660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53D7-5389-B645-80D2-EF6343DC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Reactive Extensions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D340-34E1-3940-93A1-68E55A7A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한동안 표준적인 라이브러리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가장 많이 쓰임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RxJava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ReactiveX</a:t>
            </a:r>
            <a:r>
              <a:rPr kumimoji="1" lang="ko-KR" altLang="en-US" dirty="0"/>
              <a:t> </a:t>
            </a:r>
            <a:r>
              <a:rPr kumimoji="1" lang="en-US" altLang="ko-KR" dirty="0"/>
              <a:t>(Reactive</a:t>
            </a:r>
            <a:r>
              <a:rPr kumimoji="1" lang="ko-KR" altLang="en-US" dirty="0"/>
              <a:t> </a:t>
            </a:r>
            <a:r>
              <a:rPr kumimoji="1" lang="en-US" altLang="ko-KR" dirty="0"/>
              <a:t>Extensions)</a:t>
            </a:r>
            <a:r>
              <a:rPr kumimoji="1" lang="ko-KR" altLang="en-US" dirty="0"/>
              <a:t> 의 구현체</a:t>
            </a:r>
            <a:endParaRPr kumimoji="1" lang="en-US" altLang="ko-KR" dirty="0"/>
          </a:p>
          <a:p>
            <a:r>
              <a:rPr kumimoji="1" lang="en-US" altLang="ko-KR" dirty="0"/>
              <a:t>Observer, Iterator, Functional Programming </a:t>
            </a:r>
            <a:r>
              <a:rPr kumimoji="1" lang="ko-KR" altLang="en-US" dirty="0"/>
              <a:t>의 결합</a:t>
            </a:r>
            <a:endParaRPr kumimoji="1" lang="en-US" altLang="ko-KR" dirty="0"/>
          </a:p>
          <a:p>
            <a:r>
              <a:rPr lang="en-US" dirty="0">
                <a:hlinkClick r:id="rId2"/>
              </a:rPr>
              <a:t>http://reactivex.io</a:t>
            </a:r>
            <a:r>
              <a:rPr lang="en-US" dirty="0"/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106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01B-2C79-E048-8FB1-6CB88F4E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ko-KR" dirty="0"/>
              <a:t>Reactive Stream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397B63-4D00-8447-A636-B08224CC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367"/>
            <a:ext cx="8596668" cy="3880773"/>
          </a:xfrm>
        </p:spPr>
        <p:txBody>
          <a:bodyPr/>
          <a:lstStyle/>
          <a:p>
            <a:r>
              <a:rPr lang="en-US" dirty="0"/>
              <a:t>Observer + Iterator = Reactive Stream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AD57CE-9D85-7647-AF8C-98C99C808F3B}"/>
              </a:ext>
            </a:extLst>
          </p:cNvPr>
          <p:cNvGrpSpPr/>
          <p:nvPr/>
        </p:nvGrpSpPr>
        <p:grpSpPr>
          <a:xfrm>
            <a:off x="1058354" y="2133600"/>
            <a:ext cx="7834627" cy="4039684"/>
            <a:chOff x="677334" y="2294021"/>
            <a:chExt cx="7834627" cy="4039684"/>
          </a:xfrm>
        </p:grpSpPr>
        <p:pic>
          <p:nvPicPr>
            <p:cNvPr id="8" name="Content Placeholder 3">
              <a:extLst>
                <a:ext uri="{FF2B5EF4-FFF2-40B4-BE49-F238E27FC236}">
                  <a16:creationId xmlns:a16="http://schemas.microsoft.com/office/drawing/2014/main" id="{4FCCB9D3-1EE3-DD45-B1CC-44D51C83F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4" y="2427705"/>
              <a:ext cx="2832100" cy="88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BE289F-01E3-B543-A0FE-692F6F42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334" y="3561555"/>
              <a:ext cx="4597400" cy="1358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9F2A8A-6E75-0149-AA90-9BA57722F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5165305"/>
              <a:ext cx="2921000" cy="1168400"/>
            </a:xfrm>
            <a:prstGeom prst="rect">
              <a:avLst/>
            </a:prstGeom>
          </p:spPr>
        </p:pic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3975093-FD4E-264C-9A5B-75977C13EEBE}"/>
                </a:ext>
              </a:extLst>
            </p:cNvPr>
            <p:cNvSpPr/>
            <p:nvPr/>
          </p:nvSpPr>
          <p:spPr>
            <a:xfrm>
              <a:off x="5743074" y="2294021"/>
              <a:ext cx="240631" cy="262643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83C394-BB8F-A44E-93A0-65727C69DE91}"/>
                </a:ext>
              </a:extLst>
            </p:cNvPr>
            <p:cNvSpPr txBox="1"/>
            <p:nvPr/>
          </p:nvSpPr>
          <p:spPr>
            <a:xfrm>
              <a:off x="5983705" y="3376405"/>
              <a:ext cx="2528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Observer Pattern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961EC98-C10C-EA42-B8B5-6E013BADA973}"/>
                </a:ext>
              </a:extLst>
            </p:cNvPr>
            <p:cNvSpPr/>
            <p:nvPr/>
          </p:nvSpPr>
          <p:spPr>
            <a:xfrm>
              <a:off x="5743074" y="5165305"/>
              <a:ext cx="240631" cy="1168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016BD6-1E46-DC42-8AB9-BFC4DA3BE0FC}"/>
                </a:ext>
              </a:extLst>
            </p:cNvPr>
            <p:cNvSpPr txBox="1"/>
            <p:nvPr/>
          </p:nvSpPr>
          <p:spPr>
            <a:xfrm>
              <a:off x="5983705" y="5518672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Iterator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81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01B-2C79-E048-8FB1-6CB88F4E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Reactive Stream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397B63-4D00-8447-A636-B08224CC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367"/>
            <a:ext cx="8596668" cy="3880773"/>
          </a:xfrm>
        </p:spPr>
        <p:txBody>
          <a:bodyPr/>
          <a:lstStyle/>
          <a:p>
            <a:r>
              <a:rPr lang="en-US" dirty="0"/>
              <a:t>Observer + Iterator = Reactive Stream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78DDB-381A-7E40-9215-F02A5E47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4" y="2267370"/>
            <a:ext cx="3022600" cy="99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BF3210-E256-FC46-A7CC-E286B6B0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43" y="3931909"/>
            <a:ext cx="3505200" cy="11557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ABBA040F-7998-5B47-A66F-73D4BA2ABCC2}"/>
              </a:ext>
            </a:extLst>
          </p:cNvPr>
          <p:cNvSpPr/>
          <p:nvPr/>
        </p:nvSpPr>
        <p:spPr>
          <a:xfrm>
            <a:off x="2294264" y="3375800"/>
            <a:ext cx="449179" cy="43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74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7969-5C8A-CB46-95EA-8A9D641E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RxJava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F1E0A-EE7C-954C-80AC-8D7B876B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97" y="2276475"/>
            <a:ext cx="920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1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98A8-2836-054D-BB62-FB8EB7B6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F0FA-70E2-754B-810F-694BA405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Observable&lt;T&gt; create(</a:t>
            </a:r>
            <a:r>
              <a:rPr lang="en-US" dirty="0" err="1"/>
              <a:t>ObservableOnSubscribe</a:t>
            </a:r>
            <a:r>
              <a:rPr lang="en-US" dirty="0"/>
              <a:t>&lt;T&gt; source);</a:t>
            </a:r>
          </a:p>
          <a:p>
            <a:r>
              <a:rPr lang="en-US" dirty="0"/>
              <a:t>Observable&lt;T&gt; just(T item1, T item2, T item3, …);</a:t>
            </a:r>
          </a:p>
          <a:p>
            <a:r>
              <a:rPr lang="en-US" dirty="0"/>
              <a:t>Observable&lt;T&gt; </a:t>
            </a:r>
            <a:r>
              <a:rPr lang="en-US" dirty="0" err="1"/>
              <a:t>fromArray</a:t>
            </a:r>
            <a:r>
              <a:rPr lang="en-US" dirty="0"/>
              <a:t>(T... items);</a:t>
            </a:r>
          </a:p>
          <a:p>
            <a:r>
              <a:rPr lang="en-US" dirty="0"/>
              <a:t>Observable&lt;T&gt; </a:t>
            </a:r>
            <a:r>
              <a:rPr lang="en-US" dirty="0" err="1"/>
              <a:t>fromFuture</a:t>
            </a:r>
            <a:r>
              <a:rPr lang="en-US" dirty="0"/>
              <a:t>(Future&lt;? extends T&gt; future);</a:t>
            </a:r>
          </a:p>
          <a:p>
            <a:r>
              <a:rPr lang="en-US" dirty="0"/>
              <a:t>Observable&lt;T&gt;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ObservableSource</a:t>
            </a:r>
            <a:r>
              <a:rPr lang="en-US" dirty="0"/>
              <a:t>&lt;? extends T&gt; source1, </a:t>
            </a:r>
            <a:r>
              <a:rPr lang="en-US" dirty="0" err="1"/>
              <a:t>ObservableSource</a:t>
            </a:r>
            <a:r>
              <a:rPr lang="en-US" dirty="0"/>
              <a:t>&lt;? extends T&gt; source2);</a:t>
            </a:r>
          </a:p>
          <a:p>
            <a:r>
              <a:rPr lang="en-US" dirty="0"/>
              <a:t>Observable&lt;Long&gt; interval(long period, </a:t>
            </a:r>
            <a:r>
              <a:rPr lang="en-US" dirty="0" err="1"/>
              <a:t>TimeUnit</a:t>
            </a:r>
            <a:r>
              <a:rPr lang="en-US" dirty="0"/>
              <a:t> unit);</a:t>
            </a:r>
          </a:p>
          <a:p>
            <a:pPr lvl="1"/>
            <a:r>
              <a:rPr lang="en-US" dirty="0"/>
              <a:t>Daemon Thread </a:t>
            </a:r>
            <a:r>
              <a:rPr lang="ko-KR" altLang="en-US" dirty="0"/>
              <a:t>로 동작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91D0-3E38-714A-A2F1-60850636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3C257-1B7C-F048-8891-468B9FB2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Black Friday!</a:t>
            </a:r>
          </a:p>
          <a:p>
            <a:r>
              <a:rPr kumimoji="1" lang="ko-KR" altLang="en-US" dirty="0"/>
              <a:t>실패</a:t>
            </a:r>
            <a:endParaRPr kumimoji="1"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쓰레드</a:t>
            </a:r>
            <a:r>
              <a:rPr lang="ko-KR" altLang="en-US" dirty="0"/>
              <a:t> 풀 사용</a:t>
            </a:r>
            <a:endParaRPr lang="en-US" altLang="ko-KR" dirty="0"/>
          </a:p>
          <a:p>
            <a:pPr lvl="1"/>
            <a:r>
              <a:rPr lang="ko-KR" altLang="en-US" dirty="0"/>
              <a:t>백업 서버도 처리량을 감당할 수 없음</a:t>
            </a:r>
          </a:p>
          <a:p>
            <a:pPr lvl="1"/>
            <a:r>
              <a:rPr lang="ko-KR" altLang="en-US" dirty="0"/>
              <a:t>데이터의 누수가 발생</a:t>
            </a:r>
          </a:p>
          <a:p>
            <a:pPr lvl="1"/>
            <a:r>
              <a:rPr lang="ko-KR" altLang="en-US" dirty="0"/>
              <a:t>매출 하락</a:t>
            </a:r>
            <a:r>
              <a:rPr lang="en-US" altLang="ko-KR" dirty="0"/>
              <a:t>,</a:t>
            </a:r>
            <a:r>
              <a:rPr lang="ko-KR" altLang="en-US" dirty="0"/>
              <a:t> 잠재 고객을 잃음</a:t>
            </a:r>
          </a:p>
          <a:p>
            <a:pPr lvl="1"/>
            <a:r>
              <a:rPr lang="ko-KR" altLang="en-US" dirty="0"/>
              <a:t>매장 평가 점수 하락</a:t>
            </a:r>
            <a:endParaRPr lang="en-US" altLang="ko-KR" dirty="0"/>
          </a:p>
          <a:p>
            <a:r>
              <a:rPr lang="ko-KR" altLang="en-US" dirty="0"/>
              <a:t>요청 증가에 대해 </a:t>
            </a:r>
            <a:r>
              <a:rPr lang="ko-KR" altLang="en-US" dirty="0" err="1"/>
              <a:t>응답성을</a:t>
            </a:r>
            <a:r>
              <a:rPr lang="ko-KR" altLang="en-US" dirty="0"/>
              <a:t> 보장하지 못한 결과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890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E40A-3C74-5849-B4FC-A22A9FC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596A-7F0D-DA4A-B762-BEACC8A4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Deamon</a:t>
            </a:r>
            <a:r>
              <a:rPr lang="en-US" dirty="0"/>
              <a:t> Thread(</a:t>
            </a:r>
            <a:r>
              <a:rPr lang="ko-KR" altLang="en-US" dirty="0" err="1"/>
              <a:t>데몬쓰레드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다른 일반 </a:t>
            </a:r>
            <a:r>
              <a:rPr lang="ko-KR" altLang="en-US" dirty="0" err="1"/>
              <a:t>쓰레드</a:t>
            </a:r>
            <a:r>
              <a:rPr lang="en-US" altLang="ko-KR" dirty="0"/>
              <a:t>(</a:t>
            </a:r>
            <a:r>
              <a:rPr lang="ko-KR" altLang="en-US" dirty="0"/>
              <a:t>데몬 </a:t>
            </a:r>
            <a:r>
              <a:rPr lang="ko-KR" altLang="en-US" dirty="0" err="1"/>
              <a:t>쓰레드가</a:t>
            </a:r>
            <a:r>
              <a:rPr lang="ko-KR" altLang="en-US" dirty="0"/>
              <a:t> 아닌</a:t>
            </a:r>
            <a:r>
              <a:rPr lang="en-US" altLang="ko-KR" dirty="0"/>
              <a:t>)</a:t>
            </a:r>
            <a:r>
              <a:rPr lang="ko-KR" altLang="en-US" dirty="0"/>
              <a:t>의 작업을 돕는 보조적인 역할을 수행하는 </a:t>
            </a:r>
            <a:r>
              <a:rPr lang="ko-KR" altLang="en-US" dirty="0" err="1"/>
              <a:t>쓰레드이다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 </a:t>
            </a:r>
            <a:r>
              <a:rPr lang="ko-KR" altLang="en-US" dirty="0" err="1"/>
              <a:t>쓰레드가</a:t>
            </a:r>
            <a:r>
              <a:rPr lang="ko-KR" altLang="en-US" dirty="0"/>
              <a:t> 모두 종료되면 데몬 </a:t>
            </a:r>
            <a:r>
              <a:rPr lang="ko-KR" altLang="en-US" dirty="0" err="1"/>
              <a:t>쓰레드는</a:t>
            </a:r>
            <a:r>
              <a:rPr lang="ko-KR" altLang="en-US" dirty="0"/>
              <a:t> 강제적으로 </a:t>
            </a:r>
            <a:r>
              <a:rPr lang="ko-KR" altLang="en-US" dirty="0" err="1"/>
              <a:t>자동종료된다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데몬쓰레드가</a:t>
            </a:r>
            <a:r>
              <a:rPr lang="ko-KR" altLang="en-US" dirty="0"/>
              <a:t> 생성한 </a:t>
            </a:r>
            <a:r>
              <a:rPr lang="ko-KR" altLang="en-US" dirty="0" err="1"/>
              <a:t>쓰레드는</a:t>
            </a:r>
            <a:r>
              <a:rPr lang="ko-KR" altLang="en-US" dirty="0"/>
              <a:t> 자동으로 데몬 </a:t>
            </a:r>
            <a:r>
              <a:rPr lang="ko-KR" altLang="en-US" dirty="0" err="1"/>
              <a:t>쓰레드가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가비지컬렉터</a:t>
            </a:r>
            <a:r>
              <a:rPr lang="en-US" altLang="ko-KR" dirty="0"/>
              <a:t>, </a:t>
            </a:r>
            <a:r>
              <a:rPr lang="ko-KR" altLang="en-US" dirty="0"/>
              <a:t>워드프로세서의 자동저장</a:t>
            </a:r>
            <a:r>
              <a:rPr lang="en-US" altLang="ko-KR" dirty="0"/>
              <a:t>, </a:t>
            </a:r>
            <a:r>
              <a:rPr lang="ko-KR" altLang="en-US" dirty="0"/>
              <a:t>화면자동갱신 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0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E40A-3C74-5849-B4FC-A22A9FC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596A-7F0D-DA4A-B762-BEACC8A4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>
                <a:hlinkClick r:id="rId2"/>
              </a:rPr>
              <a:t>Map operator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Filter operator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Count operator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Zip operator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5850-DBFB-FD4D-A8DF-7EBA5720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F9EA-C140-7045-A2A9-D1525E27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RxJava</a:t>
            </a:r>
            <a:r>
              <a:rPr lang="en-US" altLang="ko-KR" dirty="0"/>
              <a:t>, </a:t>
            </a:r>
            <a:r>
              <a:rPr lang="en-US" altLang="ko-KR" dirty="0" err="1"/>
              <a:t>Akka</a:t>
            </a:r>
            <a:r>
              <a:rPr lang="en-US" altLang="ko-KR" dirty="0"/>
              <a:t>, Reactor</a:t>
            </a:r>
          </a:p>
          <a:p>
            <a:r>
              <a:rPr lang="ko-KR" altLang="en-US" dirty="0"/>
              <a:t>구현은 전부 다를지라도 개념은 같음</a:t>
            </a:r>
            <a:endParaRPr lang="en-US" altLang="ko-KR" dirty="0"/>
          </a:p>
          <a:p>
            <a:pPr lvl="1"/>
            <a:r>
              <a:rPr lang="ko-KR" altLang="en-US" dirty="0"/>
              <a:t>구독자가 구독 가능한 스트림을 구독하면 비동기적으로 이벤트가 생성됨 </a:t>
            </a:r>
            <a:endParaRPr lang="en-US" altLang="ko-KR" dirty="0"/>
          </a:p>
          <a:p>
            <a:r>
              <a:rPr lang="en-US" dirty="0"/>
              <a:t>Producer – Subscriber </a:t>
            </a:r>
            <a:r>
              <a:rPr lang="ko-KR" altLang="en-US" dirty="0"/>
              <a:t>사이에 </a:t>
            </a:r>
            <a:r>
              <a:rPr lang="en-US" altLang="ko-KR" dirty="0"/>
              <a:t>Subscription </a:t>
            </a:r>
            <a:r>
              <a:rPr lang="ko-KR" altLang="en-US" dirty="0"/>
              <a:t>이 포함됨</a:t>
            </a:r>
            <a:endParaRPr lang="en-US" altLang="ko-KR" dirty="0"/>
          </a:p>
          <a:p>
            <a:pPr lvl="1"/>
            <a:r>
              <a:rPr lang="en-US" dirty="0"/>
              <a:t>Producer </a:t>
            </a:r>
            <a:r>
              <a:rPr lang="ko-KR" altLang="en-US" dirty="0"/>
              <a:t>와 </a:t>
            </a:r>
            <a:r>
              <a:rPr lang="en-US" altLang="ko-KR" dirty="0"/>
              <a:t>Subscriber </a:t>
            </a:r>
            <a:r>
              <a:rPr lang="ko-KR" altLang="en-US" dirty="0"/>
              <a:t>의 관계를 분리시킴</a:t>
            </a:r>
            <a:endParaRPr lang="en-US" altLang="ko-KR" dirty="0"/>
          </a:p>
          <a:p>
            <a:pPr lvl="1"/>
            <a:r>
              <a:rPr lang="ko-KR" altLang="en-US" dirty="0"/>
              <a:t>이 방식은 매우 유연하며</a:t>
            </a:r>
            <a:r>
              <a:rPr lang="en-US" altLang="ko-KR" dirty="0"/>
              <a:t>,</a:t>
            </a:r>
            <a:r>
              <a:rPr lang="ko-KR" altLang="en-US" dirty="0"/>
              <a:t> 흐름을 제어할 수 있음</a:t>
            </a:r>
            <a:endParaRPr lang="en-US" altLang="ko-KR" dirty="0"/>
          </a:p>
          <a:p>
            <a:pPr lvl="1"/>
            <a:r>
              <a:rPr lang="ko-KR" altLang="en-US" dirty="0"/>
              <a:t>미사용 데이터를 생성시키지 않아 </a:t>
            </a:r>
            <a:r>
              <a:rPr lang="en-US" altLang="ko-KR" dirty="0"/>
              <a:t>CPU </a:t>
            </a:r>
            <a:r>
              <a:rPr lang="ko-KR" altLang="en-US" dirty="0"/>
              <a:t>사용을 감소시킴</a:t>
            </a:r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80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AA75-4312-6B47-985D-CD2910AD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4F1E9-9830-3548-9461-C07E089CE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176" y="1594726"/>
            <a:ext cx="58928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4EA55-A076-5D46-97E5-D2DA6D14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76" y="5301582"/>
            <a:ext cx="5041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34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0148-4670-644F-9BA4-881C905C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Rebuilding our application with </a:t>
            </a:r>
            <a:r>
              <a:rPr lang="en-US" dirty="0" err="1"/>
              <a:t>RxJava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CE2C-240B-D246-9148-BFFB43C1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rebuilding!</a:t>
            </a:r>
          </a:p>
        </p:txBody>
      </p:sp>
    </p:spTree>
    <p:extLst>
      <p:ext uri="{BB962C8B-B14F-4D97-AF65-F5344CB8AC3E}">
        <p14:creationId xmlns:p14="http://schemas.microsoft.com/office/powerpoint/2010/main" val="1003128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33EA-236B-E345-B82E-57242F0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RxJava</a:t>
            </a:r>
            <a:r>
              <a:rPr lang="en-US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4F56-F920-4042-A606-68A04B28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2005, Microsoft </a:t>
            </a:r>
            <a:r>
              <a:rPr lang="ko-KR" altLang="en-US" dirty="0"/>
              <a:t>에서 시작 </a:t>
            </a:r>
            <a:r>
              <a:rPr lang="en-US" altLang="ko-KR" dirty="0"/>
              <a:t>(</a:t>
            </a:r>
            <a:r>
              <a:rPr lang="ko-KR" altLang="en-US" dirty="0"/>
              <a:t>에릭 </a:t>
            </a:r>
            <a:r>
              <a:rPr lang="ko-KR" altLang="en-US" dirty="0" err="1"/>
              <a:t>마이어와</a:t>
            </a:r>
            <a:r>
              <a:rPr lang="ko-KR" altLang="en-US" dirty="0"/>
              <a:t> 그의 </a:t>
            </a:r>
            <a:r>
              <a:rPr lang="ko-KR" altLang="en-US" dirty="0" err="1"/>
              <a:t>클라우드</a:t>
            </a:r>
            <a:r>
              <a:rPr lang="ko-KR" altLang="en-US" dirty="0"/>
              <a:t> 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대용량의 비동기</a:t>
            </a:r>
            <a:r>
              <a:rPr lang="en-US" altLang="ko-KR" dirty="0"/>
              <a:t>,</a:t>
            </a:r>
            <a:r>
              <a:rPr lang="ko-KR" altLang="en-US" dirty="0"/>
              <a:t> 데이터 중점의 인터넷 서비스 </a:t>
            </a:r>
            <a:r>
              <a:rPr lang="ko-KR" altLang="en-US" dirty="0" err="1"/>
              <a:t>인프라스트럭쳐</a:t>
            </a:r>
            <a:r>
              <a:rPr lang="ko-KR" altLang="en-US" dirty="0"/>
              <a:t> 개발 목표</a:t>
            </a:r>
            <a:endParaRPr lang="en-US" altLang="ko-KR" dirty="0"/>
          </a:p>
          <a:p>
            <a:r>
              <a:rPr lang="en-US" altLang="ko-KR" dirty="0"/>
              <a:t>2007, </a:t>
            </a:r>
            <a:r>
              <a:rPr lang="ko-KR" altLang="en-US" dirty="0"/>
              <a:t>첫 번째 버전의</a:t>
            </a:r>
            <a:r>
              <a:rPr lang="en-US" altLang="ko-KR" dirty="0"/>
              <a:t> Rx library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en-US" altLang="ko-KR" dirty="0"/>
              <a:t>2009,</a:t>
            </a:r>
            <a:r>
              <a:rPr lang="ko-KR" altLang="en-US" dirty="0"/>
              <a:t> 최초 구현 버전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Rx.NET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  <a:endParaRPr lang="en-US" altLang="ko-KR" dirty="0"/>
          </a:p>
          <a:p>
            <a:r>
              <a:rPr lang="ko-KR" altLang="en-US" dirty="0"/>
              <a:t>곧 다른 언어로 </a:t>
            </a:r>
            <a:r>
              <a:rPr lang="ko-KR" altLang="en-US" dirty="0" err="1"/>
              <a:t>포팅됨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JavaScript, C++, Ruby, Object-C, Windows</a:t>
            </a:r>
            <a:r>
              <a:rPr lang="ko-KR" altLang="en-US" dirty="0"/>
              <a:t> </a:t>
            </a:r>
            <a:r>
              <a:rPr lang="en-US" altLang="ko-KR" dirty="0"/>
              <a:t>Phone</a:t>
            </a:r>
          </a:p>
          <a:p>
            <a:r>
              <a:rPr lang="en-US" altLang="ko-KR" dirty="0"/>
              <a:t>2012, </a:t>
            </a:r>
            <a:r>
              <a:rPr lang="en-US" altLang="ko-KR" dirty="0" err="1"/>
              <a:t>Rx.NET</a:t>
            </a:r>
            <a:r>
              <a:rPr lang="en-US" altLang="ko-KR" dirty="0"/>
              <a:t> </a:t>
            </a:r>
            <a:r>
              <a:rPr lang="ko-KR" altLang="en-US" dirty="0"/>
              <a:t>을 오픈소스로 전환</a:t>
            </a:r>
            <a:endParaRPr lang="en-US" altLang="ko-KR" dirty="0"/>
          </a:p>
          <a:p>
            <a:r>
              <a:rPr lang="en-US" altLang="ko-KR" dirty="0"/>
              <a:t>2013,</a:t>
            </a:r>
            <a:r>
              <a:rPr lang="ko-KR" altLang="en-US" dirty="0"/>
              <a:t> </a:t>
            </a:r>
            <a:r>
              <a:rPr lang="en-US" altLang="ko-KR" dirty="0"/>
              <a:t>Netflix </a:t>
            </a:r>
            <a:r>
              <a:rPr lang="ko-KR" altLang="en-US" dirty="0"/>
              <a:t>에서 </a:t>
            </a:r>
            <a:r>
              <a:rPr lang="en-US" altLang="ko-KR" dirty="0" err="1"/>
              <a:t>Rx.NET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Java </a:t>
            </a:r>
            <a:r>
              <a:rPr lang="ko-KR" altLang="en-US" dirty="0"/>
              <a:t>플랫폼으로 </a:t>
            </a:r>
            <a:r>
              <a:rPr lang="ko-KR" altLang="en-US" dirty="0" err="1"/>
              <a:t>포팅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 err="1"/>
              <a:t>오픈소스화</a:t>
            </a:r>
            <a:endParaRPr lang="en-US" altLang="ko-KR" dirty="0"/>
          </a:p>
          <a:p>
            <a:r>
              <a:rPr lang="en-US" altLang="ko-KR" dirty="0"/>
              <a:t>2015,</a:t>
            </a:r>
            <a:r>
              <a:rPr lang="ko-KR" altLang="en-US" dirty="0"/>
              <a:t> </a:t>
            </a:r>
            <a:r>
              <a:rPr lang="en-US" altLang="ko-KR" dirty="0"/>
              <a:t>Netflix </a:t>
            </a:r>
            <a:r>
              <a:rPr lang="ko-KR" altLang="en-US" dirty="0"/>
              <a:t>의 미 북부의 </a:t>
            </a:r>
            <a:r>
              <a:rPr lang="en-US" altLang="ko-KR" dirty="0"/>
              <a:t>37%</a:t>
            </a:r>
            <a:r>
              <a:rPr lang="ko-KR" altLang="en-US" dirty="0"/>
              <a:t> 인터넷 트래픽이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로 처리됨</a:t>
            </a:r>
            <a:endParaRPr lang="en-US" altLang="ko-KR" dirty="0"/>
          </a:p>
          <a:p>
            <a:r>
              <a:rPr lang="en-US" altLang="ko-KR" dirty="0"/>
              <a:t>Android </a:t>
            </a:r>
            <a:r>
              <a:rPr lang="ko-KR" altLang="en-US" dirty="0"/>
              <a:t>개발에서 특히 각광을 받음 </a:t>
            </a:r>
            <a:r>
              <a:rPr lang="en-US" altLang="ko-KR" dirty="0" err="1"/>
              <a:t>RxAndroid</a:t>
            </a:r>
            <a:r>
              <a:rPr lang="en-US" altLang="ko-KR" dirty="0"/>
              <a:t>, </a:t>
            </a:r>
            <a:r>
              <a:rPr lang="ko-KR" altLang="en-US" dirty="0"/>
              <a:t>곧 </a:t>
            </a:r>
            <a:r>
              <a:rPr lang="en-US" altLang="ko-KR" dirty="0" err="1"/>
              <a:t>RxSwift</a:t>
            </a:r>
            <a:r>
              <a:rPr lang="ko-KR" altLang="en-US" dirty="0"/>
              <a:t> 로 </a:t>
            </a:r>
            <a:r>
              <a:rPr lang="ko-KR" altLang="en-US" dirty="0" err="1"/>
              <a:t>포팅됨</a:t>
            </a:r>
            <a:endParaRPr lang="en-US" altLang="ko-KR" dirty="0"/>
          </a:p>
          <a:p>
            <a:r>
              <a:rPr lang="ko-KR" altLang="en-US" dirty="0"/>
              <a:t>인기있는 언어 중 현재 </a:t>
            </a:r>
            <a:r>
              <a:rPr lang="ko-KR" altLang="en-US" dirty="0" err="1"/>
              <a:t>포팅되지</a:t>
            </a:r>
            <a:r>
              <a:rPr lang="ko-KR" altLang="en-US" dirty="0"/>
              <a:t> 않은 것을 찾기 어려움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54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F006D-1EA5-B44A-89B1-01C963FC6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DA8CCE-24A1-F242-9FF6-427F3F268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FCE-DCEF-D24A-A780-377F36D2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Giants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27D6-D515-334E-AD0A-D2D15A34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Amazon.com</a:t>
            </a:r>
            <a:r>
              <a:rPr lang="en-US" dirty="0"/>
              <a:t> hit with outages  (</a:t>
            </a:r>
            <a:r>
              <a:rPr lang="en-US" dirty="0">
                <a:hlinkClick r:id="rId2"/>
              </a:rPr>
              <a:t>https://www.cnet.com/news/amazon-com-hit-with-outages/</a:t>
            </a:r>
            <a:r>
              <a:rPr lang="en-US" dirty="0"/>
              <a:t>)</a:t>
            </a:r>
          </a:p>
          <a:p>
            <a:r>
              <a:rPr lang="en-US" dirty="0" err="1"/>
              <a:t>Amazon.com</a:t>
            </a:r>
            <a:r>
              <a:rPr lang="en-US" dirty="0"/>
              <a:t> Goes Down, Loses $66,240 Per Minute (</a:t>
            </a:r>
            <a:r>
              <a:rPr lang="en-US" dirty="0">
                <a:hlinkClick r:id="rId3"/>
              </a:rPr>
              <a:t>https://www.forbes.com/sites/kellyclay/2013/08/19/amazon-com-goes-down-loses-66240-per-minute/#3fd8db37495c</a:t>
            </a:r>
            <a:r>
              <a:rPr lang="en-US" dirty="0"/>
              <a:t>)</a:t>
            </a:r>
          </a:p>
          <a:p>
            <a:r>
              <a:rPr lang="en-US" dirty="0"/>
              <a:t>Walmart's Black Friday Disaster: Website Crippled, Violence In Stores (</a:t>
            </a:r>
            <a:r>
              <a:rPr lang="en-US" dirty="0">
                <a:hlinkClick r:id="rId4"/>
              </a:rPr>
              <a:t>https://techcrunch.com/2011/11/25/walmart-black-friday/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E4DC1-A0ED-A749-B6BD-B8668A74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23D85-A809-674C-940B-F18D0894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Amazon</a:t>
            </a:r>
            <a:r>
              <a:rPr lang="ko-KR" altLang="en-US" dirty="0"/>
              <a:t> 오류 대응</a:t>
            </a:r>
          </a:p>
          <a:p>
            <a:pPr lvl="1"/>
            <a:r>
              <a:rPr lang="ko-KR" altLang="en-US" dirty="0"/>
              <a:t>많은 기능적 구성요소로 분리되어 있음  </a:t>
            </a:r>
            <a:r>
              <a:rPr lang="en-US" altLang="ko-KR" dirty="0"/>
              <a:t>(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지불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덧글 관리 서비스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지불 서비스에 이상이 있더라도 주문은 정상적으로 수행됨</a:t>
            </a:r>
          </a:p>
          <a:p>
            <a:pPr lvl="1"/>
            <a:r>
              <a:rPr lang="ko-KR" altLang="en-US" dirty="0"/>
              <a:t>그 후 스케줄러에 의한 재시도를 통해 서비스 실패를 방지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탄력성과 복원성은 밀접한 관계를 가지고 있음</a:t>
            </a:r>
          </a:p>
          <a:p>
            <a:pPr lvl="1"/>
            <a:r>
              <a:rPr lang="ko-KR" altLang="en-US" dirty="0"/>
              <a:t>탄력성과 복원성을 모두 만족해야 </a:t>
            </a:r>
            <a:r>
              <a:rPr lang="en-US" altLang="ko-KR" dirty="0"/>
              <a:t>“</a:t>
            </a:r>
            <a:r>
              <a:rPr lang="ko-KR" altLang="en-US" dirty="0" err="1"/>
              <a:t>응답성이</a:t>
            </a:r>
            <a:r>
              <a:rPr lang="ko-KR" altLang="en-US" dirty="0"/>
              <a:t> 높다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말할 수 있음</a:t>
            </a:r>
          </a:p>
          <a:p>
            <a:endParaRPr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AACAC-79C8-8A4F-A517-A6ADA376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Reactive Manifesto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85461D-17AB-524E-81C4-7E53E5FB3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507025"/>
            <a:ext cx="8596312" cy="2684562"/>
          </a:xfrm>
        </p:spPr>
      </p:pic>
    </p:spTree>
    <p:extLst>
      <p:ext uri="{BB962C8B-B14F-4D97-AF65-F5344CB8AC3E}">
        <p14:creationId xmlns:p14="http://schemas.microsoft.com/office/powerpoint/2010/main" val="239523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7A8F-CEE7-0A49-BC89-7C359F6B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974FB6-51DF-A24D-8D9A-C8B7E2FF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024000"/>
            <a:ext cx="8596312" cy="3114924"/>
          </a:xfrm>
        </p:spPr>
      </p:pic>
    </p:spTree>
    <p:extLst>
      <p:ext uri="{BB962C8B-B14F-4D97-AF65-F5344CB8AC3E}">
        <p14:creationId xmlns:p14="http://schemas.microsoft.com/office/powerpoint/2010/main" val="167267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772B3-236A-8747-9D48-3AEB625D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Reactive?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7D4390-8F25-1A44-B49F-F72972139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1069" y="2073756"/>
            <a:ext cx="8089900" cy="3162300"/>
          </a:xfrm>
        </p:spPr>
      </p:pic>
    </p:spTree>
    <p:extLst>
      <p:ext uri="{BB962C8B-B14F-4D97-AF65-F5344CB8AC3E}">
        <p14:creationId xmlns:p14="http://schemas.microsoft.com/office/powerpoint/2010/main" val="200598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F3122-EE08-764B-9AB4-42958B6C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Non-Blocking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108B45-B46C-F84E-B10D-BFF05FE3F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6000" y="1721730"/>
            <a:ext cx="3413311" cy="4320296"/>
          </a:xfrm>
        </p:spPr>
      </p:pic>
    </p:spTree>
    <p:extLst>
      <p:ext uri="{BB962C8B-B14F-4D97-AF65-F5344CB8AC3E}">
        <p14:creationId xmlns:p14="http://schemas.microsoft.com/office/powerpoint/2010/main" val="137004924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{C36CE20B-8D98-FF49-9FA1-9382CF970649}tf10001060</Template>
  <TotalTime>3722</TotalTime>
  <Words>1022</Words>
  <Application>Microsoft Macintosh PowerPoint</Application>
  <PresentationFormat>Widescreen</PresentationFormat>
  <Paragraphs>218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HY그래픽M</vt:lpstr>
      <vt:lpstr>맑은 고딕</vt:lpstr>
      <vt:lpstr>Arial</vt:lpstr>
      <vt:lpstr>Trebuchet MS</vt:lpstr>
      <vt:lpstr>Wingdings 3</vt:lpstr>
      <vt:lpstr>패싯</vt:lpstr>
      <vt:lpstr>Reactive Programming</vt:lpstr>
      <vt:lpstr>Why Reactive?</vt:lpstr>
      <vt:lpstr>Why Reactive?</vt:lpstr>
      <vt:lpstr>Giants failures</vt:lpstr>
      <vt:lpstr>Why Reactive?</vt:lpstr>
      <vt:lpstr>Reactive Manifesto</vt:lpstr>
      <vt:lpstr>Why Reactive?</vt:lpstr>
      <vt:lpstr>Why Reactive?</vt:lpstr>
      <vt:lpstr>Non-Blocking</vt:lpstr>
      <vt:lpstr>Reactive System</vt:lpstr>
      <vt:lpstr>Web-store sample code</vt:lpstr>
      <vt:lpstr>Non-Blocking</vt:lpstr>
      <vt:lpstr>Non-Blocking</vt:lpstr>
      <vt:lpstr>Multi-Thread</vt:lpstr>
      <vt:lpstr>Why Reactive Spring 5?</vt:lpstr>
      <vt:lpstr>Observer Pattern and RxJava</vt:lpstr>
      <vt:lpstr>Observer pattern</vt:lpstr>
      <vt:lpstr>Observer pattern</vt:lpstr>
      <vt:lpstr>Observer pattern</vt:lpstr>
      <vt:lpstr>Observer pattern</vt:lpstr>
      <vt:lpstr>Publish-Subscribe pattern</vt:lpstr>
      <vt:lpstr>Publish-Subscribe pattern</vt:lpstr>
      <vt:lpstr>@EventListener</vt:lpstr>
      <vt:lpstr>@EventListener</vt:lpstr>
      <vt:lpstr>Reactive Extensions</vt:lpstr>
      <vt:lpstr>Reactive Stream</vt:lpstr>
      <vt:lpstr>Reactive Stream</vt:lpstr>
      <vt:lpstr>RxJava</vt:lpstr>
      <vt:lpstr>RxJava</vt:lpstr>
      <vt:lpstr>RxJava</vt:lpstr>
      <vt:lpstr>RxJava</vt:lpstr>
      <vt:lpstr>Reactive Libraries</vt:lpstr>
      <vt:lpstr>Search Engines</vt:lpstr>
      <vt:lpstr>Rebuilding our application with RxJava</vt:lpstr>
      <vt:lpstr>RxJava history</vt:lpstr>
      <vt:lpstr>감사합니다!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김은택</dc:creator>
  <cp:lastModifiedBy>Euntaek Kim</cp:lastModifiedBy>
  <cp:revision>103</cp:revision>
  <dcterms:created xsi:type="dcterms:W3CDTF">2019-10-08T11:39:39Z</dcterms:created>
  <dcterms:modified xsi:type="dcterms:W3CDTF">2019-10-18T04:40:09Z</dcterms:modified>
</cp:coreProperties>
</file>