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Lato Regular"/>
        <a:ea typeface="Lato Regular"/>
        <a:cs typeface="Lato Regular"/>
        <a:sym typeface="Lato Regular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Lato Regular"/>
        <a:ea typeface="Lato Regular"/>
        <a:cs typeface="Lato Regular"/>
        <a:sym typeface="Lato Regular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Lato Regular"/>
        <a:ea typeface="Lato Regular"/>
        <a:cs typeface="Lato Regular"/>
        <a:sym typeface="Lato Regular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Lato Regular"/>
        <a:ea typeface="Lato Regular"/>
        <a:cs typeface="Lato Regular"/>
        <a:sym typeface="Lato Regular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Lato Regular"/>
        <a:ea typeface="Lato Regular"/>
        <a:cs typeface="Lato Regular"/>
        <a:sym typeface="Lato Regular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Lato Regular"/>
        <a:ea typeface="Lato Regular"/>
        <a:cs typeface="Lato Regular"/>
        <a:sym typeface="Lato Regular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Lato Regular"/>
        <a:ea typeface="Lato Regular"/>
        <a:cs typeface="Lato Regular"/>
        <a:sym typeface="Lato Regular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Lato Regular"/>
        <a:ea typeface="Lato Regular"/>
        <a:cs typeface="Lato Regular"/>
        <a:sym typeface="Lato Regular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Lato Regular"/>
        <a:ea typeface="Lato Regular"/>
        <a:cs typeface="Lato Regular"/>
        <a:sym typeface="Lato Regula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Lato Regular"/>
          <a:ea typeface="Lato Regular"/>
          <a:cs typeface="Lat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Lato Regular"/>
          <a:ea typeface="Lato Regular"/>
          <a:cs typeface="Lato Regula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Lato Regular"/>
          <a:ea typeface="Lato Regular"/>
          <a:cs typeface="Lat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Lato Regular"/>
          <a:ea typeface="Lato Regular"/>
          <a:cs typeface="Lato Regula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Lato Regular"/>
          <a:ea typeface="Lato Regular"/>
          <a:cs typeface="Lato Regular"/>
        </a:font>
        <a:srgbClr val="FFFFFF"/>
      </a:tcTxStyle>
      <a:tcStyle>
        <a:tcBdr>
          <a:left>
            <a:ln w="12700" cap="flat">
              <a:solidFill>
                <a:srgbClr val="72C4B6"/>
              </a:solidFill>
              <a:prstDash val="solid"/>
              <a:round/>
            </a:ln>
          </a:left>
          <a:right>
            <a:ln w="12700" cap="flat">
              <a:solidFill>
                <a:srgbClr val="72C4B6"/>
              </a:solidFill>
              <a:prstDash val="solid"/>
              <a:round/>
            </a:ln>
          </a:right>
          <a:top>
            <a:ln w="12700" cap="flat">
              <a:solidFill>
                <a:srgbClr val="72C4B6"/>
              </a:solidFill>
              <a:prstDash val="solid"/>
              <a:round/>
            </a:ln>
          </a:top>
          <a:bottom>
            <a:ln w="12700" cap="flat">
              <a:solidFill>
                <a:srgbClr val="72C4B6"/>
              </a:solidFill>
              <a:prstDash val="solid"/>
              <a:round/>
            </a:ln>
          </a:bottom>
          <a:insideH>
            <a:ln w="12700" cap="flat">
              <a:solidFill>
                <a:srgbClr val="72C4B6"/>
              </a:solidFill>
              <a:prstDash val="solid"/>
              <a:round/>
            </a:ln>
          </a:insideH>
          <a:insideV>
            <a:ln w="12700" cap="flat">
              <a:solidFill>
                <a:srgbClr val="72C4B6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>
          <a:latin typeface="Lato Regular"/>
          <a:ea typeface="Lato Regular"/>
          <a:cs typeface="Lato Regular"/>
        </a:font>
        <a:srgbClr val="72C4B6"/>
      </a:tcTxStyle>
      <a:tcStyle>
        <a:tcBdr>
          <a:left>
            <a:ln w="12700" cap="flat">
              <a:solidFill>
                <a:srgbClr val="72C4B6"/>
              </a:solidFill>
              <a:prstDash val="solid"/>
              <a:round/>
            </a:ln>
          </a:left>
          <a:right>
            <a:ln w="12700" cap="flat">
              <a:solidFill>
                <a:srgbClr val="72C4B6"/>
              </a:solidFill>
              <a:prstDash val="solid"/>
              <a:round/>
            </a:ln>
          </a:right>
          <a:top>
            <a:ln w="12700" cap="flat">
              <a:solidFill>
                <a:srgbClr val="72C4B6"/>
              </a:solidFill>
              <a:prstDash val="solid"/>
              <a:round/>
            </a:ln>
          </a:top>
          <a:bottom>
            <a:ln w="12700" cap="flat">
              <a:solidFill>
                <a:srgbClr val="72C4B6"/>
              </a:solidFill>
              <a:prstDash val="solid"/>
              <a:round/>
            </a:ln>
          </a:bottom>
          <a:insideH>
            <a:ln w="12700" cap="flat">
              <a:solidFill>
                <a:srgbClr val="72C4B6"/>
              </a:solidFill>
              <a:prstDash val="solid"/>
              <a:round/>
            </a:ln>
          </a:insideH>
          <a:insideV>
            <a:ln w="12700" cap="flat">
              <a:solidFill>
                <a:srgbClr val="72C4B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ato Regular"/>
          <a:ea typeface="Lato Regular"/>
          <a:cs typeface="Lato Regular"/>
        </a:font>
        <a:srgbClr val="72C4B6"/>
      </a:tcTxStyle>
      <a:tcStyle>
        <a:tcBdr>
          <a:left>
            <a:ln w="12700" cap="flat">
              <a:solidFill>
                <a:srgbClr val="72C4B6"/>
              </a:solidFill>
              <a:prstDash val="solid"/>
              <a:round/>
            </a:ln>
          </a:left>
          <a:right>
            <a:ln w="12700" cap="flat">
              <a:solidFill>
                <a:srgbClr val="72C4B6"/>
              </a:solidFill>
              <a:prstDash val="solid"/>
              <a:round/>
            </a:ln>
          </a:right>
          <a:top>
            <a:ln w="38100" cap="flat">
              <a:solidFill>
                <a:srgbClr val="72C4B6"/>
              </a:solidFill>
              <a:prstDash val="solid"/>
              <a:round/>
            </a:ln>
          </a:top>
          <a:bottom>
            <a:ln w="12700" cap="flat">
              <a:solidFill>
                <a:srgbClr val="72C4B6"/>
              </a:solidFill>
              <a:prstDash val="solid"/>
              <a:round/>
            </a:ln>
          </a:bottom>
          <a:insideH>
            <a:ln w="12700" cap="flat">
              <a:solidFill>
                <a:srgbClr val="72C4B6"/>
              </a:solidFill>
              <a:prstDash val="solid"/>
              <a:round/>
            </a:ln>
          </a:insideH>
          <a:insideV>
            <a:ln w="12700" cap="flat">
              <a:solidFill>
                <a:srgbClr val="72C4B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Lato Regular"/>
          <a:ea typeface="Lato Regular"/>
          <a:cs typeface="Lato Regular"/>
        </a:font>
        <a:srgbClr val="72C4B6"/>
      </a:tcTxStyle>
      <a:tcStyle>
        <a:tcBdr>
          <a:left>
            <a:ln w="12700" cap="flat">
              <a:solidFill>
                <a:srgbClr val="72C4B6"/>
              </a:solidFill>
              <a:prstDash val="solid"/>
              <a:round/>
            </a:ln>
          </a:left>
          <a:right>
            <a:ln w="12700" cap="flat">
              <a:solidFill>
                <a:srgbClr val="72C4B6"/>
              </a:solidFill>
              <a:prstDash val="solid"/>
              <a:round/>
            </a:ln>
          </a:right>
          <a:top>
            <a:ln w="12700" cap="flat">
              <a:solidFill>
                <a:srgbClr val="72C4B6"/>
              </a:solidFill>
              <a:prstDash val="solid"/>
              <a:round/>
            </a:ln>
          </a:top>
          <a:bottom>
            <a:ln w="38100" cap="flat">
              <a:solidFill>
                <a:srgbClr val="72C4B6"/>
              </a:solidFill>
              <a:prstDash val="solid"/>
              <a:round/>
            </a:ln>
          </a:bottom>
          <a:insideH>
            <a:ln w="12700" cap="flat">
              <a:solidFill>
                <a:srgbClr val="72C4B6"/>
              </a:solidFill>
              <a:prstDash val="solid"/>
              <a:round/>
            </a:ln>
          </a:insideH>
          <a:insideV>
            <a:ln w="12700" cap="flat">
              <a:solidFill>
                <a:srgbClr val="72C4B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Lato Regular"/>
          <a:ea typeface="Lato Regular"/>
          <a:cs typeface="Lato Regular"/>
        </a:font>
        <a:srgbClr val="FFFFFF"/>
      </a:tcTxStyle>
      <a:tcStyle>
        <a:tcBdr>
          <a:left>
            <a:ln w="12700" cap="flat">
              <a:solidFill>
                <a:srgbClr val="72C4B6"/>
              </a:solidFill>
              <a:prstDash val="solid"/>
              <a:round/>
            </a:ln>
          </a:left>
          <a:right>
            <a:ln w="12700" cap="flat">
              <a:solidFill>
                <a:srgbClr val="72C4B6"/>
              </a:solidFill>
              <a:prstDash val="solid"/>
              <a:round/>
            </a:ln>
          </a:right>
          <a:top>
            <a:ln w="12700" cap="flat">
              <a:solidFill>
                <a:srgbClr val="72C4B6"/>
              </a:solidFill>
              <a:prstDash val="solid"/>
              <a:round/>
            </a:ln>
          </a:top>
          <a:bottom>
            <a:ln w="12700" cap="flat">
              <a:solidFill>
                <a:srgbClr val="72C4B6"/>
              </a:solidFill>
              <a:prstDash val="solid"/>
              <a:round/>
            </a:ln>
          </a:bottom>
          <a:insideH>
            <a:ln w="12700" cap="flat">
              <a:solidFill>
                <a:srgbClr val="72C4B6"/>
              </a:solidFill>
              <a:prstDash val="solid"/>
              <a:round/>
            </a:ln>
          </a:insideH>
          <a:insideV>
            <a:ln w="12700" cap="flat">
              <a:solidFill>
                <a:srgbClr val="72C4B6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>
          <a:latin typeface="Lato Regular"/>
          <a:ea typeface="Lato Regular"/>
          <a:cs typeface="Lato Regular"/>
        </a:font>
        <a:srgbClr val="72C4B6"/>
      </a:tcTxStyle>
      <a:tcStyle>
        <a:tcBdr>
          <a:left>
            <a:ln w="12700" cap="flat">
              <a:solidFill>
                <a:srgbClr val="72C4B6"/>
              </a:solidFill>
              <a:prstDash val="solid"/>
              <a:round/>
            </a:ln>
          </a:left>
          <a:right>
            <a:ln w="12700" cap="flat">
              <a:solidFill>
                <a:srgbClr val="72C4B6"/>
              </a:solidFill>
              <a:prstDash val="solid"/>
              <a:round/>
            </a:ln>
          </a:right>
          <a:top>
            <a:ln w="12700" cap="flat">
              <a:solidFill>
                <a:srgbClr val="72C4B6"/>
              </a:solidFill>
              <a:prstDash val="solid"/>
              <a:round/>
            </a:ln>
          </a:top>
          <a:bottom>
            <a:ln w="12700" cap="flat">
              <a:solidFill>
                <a:srgbClr val="72C4B6"/>
              </a:solidFill>
              <a:prstDash val="solid"/>
              <a:round/>
            </a:ln>
          </a:bottom>
          <a:insideH>
            <a:ln w="12700" cap="flat">
              <a:solidFill>
                <a:srgbClr val="72C4B6"/>
              </a:solidFill>
              <a:prstDash val="solid"/>
              <a:round/>
            </a:ln>
          </a:insideH>
          <a:insideV>
            <a:ln w="12700" cap="flat">
              <a:solidFill>
                <a:srgbClr val="72C4B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Lato Regular"/>
          <a:ea typeface="Lato Regular"/>
          <a:cs typeface="Lato Regular"/>
        </a:font>
        <a:srgbClr val="72C4B6"/>
      </a:tcTxStyle>
      <a:tcStyle>
        <a:tcBdr>
          <a:left>
            <a:ln w="12700" cap="flat">
              <a:solidFill>
                <a:srgbClr val="72C4B6"/>
              </a:solidFill>
              <a:prstDash val="solid"/>
              <a:round/>
            </a:ln>
          </a:left>
          <a:right>
            <a:ln w="12700" cap="flat">
              <a:solidFill>
                <a:srgbClr val="72C4B6"/>
              </a:solidFill>
              <a:prstDash val="solid"/>
              <a:round/>
            </a:ln>
          </a:right>
          <a:top>
            <a:ln w="38100" cap="flat">
              <a:solidFill>
                <a:srgbClr val="72C4B6"/>
              </a:solidFill>
              <a:prstDash val="solid"/>
              <a:round/>
            </a:ln>
          </a:top>
          <a:bottom>
            <a:ln w="12700" cap="flat">
              <a:solidFill>
                <a:srgbClr val="72C4B6"/>
              </a:solidFill>
              <a:prstDash val="solid"/>
              <a:round/>
            </a:ln>
          </a:bottom>
          <a:insideH>
            <a:ln w="12700" cap="flat">
              <a:solidFill>
                <a:srgbClr val="72C4B6"/>
              </a:solidFill>
              <a:prstDash val="solid"/>
              <a:round/>
            </a:ln>
          </a:insideH>
          <a:insideV>
            <a:ln w="12700" cap="flat">
              <a:solidFill>
                <a:srgbClr val="72C4B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Lato Regular"/>
          <a:ea typeface="Lato Regular"/>
          <a:cs typeface="Lato Regular"/>
        </a:font>
        <a:srgbClr val="72C4B6"/>
      </a:tcTxStyle>
      <a:tcStyle>
        <a:tcBdr>
          <a:left>
            <a:ln w="12700" cap="flat">
              <a:solidFill>
                <a:srgbClr val="72C4B6"/>
              </a:solidFill>
              <a:prstDash val="solid"/>
              <a:round/>
            </a:ln>
          </a:left>
          <a:right>
            <a:ln w="12700" cap="flat">
              <a:solidFill>
                <a:srgbClr val="72C4B6"/>
              </a:solidFill>
              <a:prstDash val="solid"/>
              <a:round/>
            </a:ln>
          </a:right>
          <a:top>
            <a:ln w="12700" cap="flat">
              <a:solidFill>
                <a:srgbClr val="72C4B6"/>
              </a:solidFill>
              <a:prstDash val="solid"/>
              <a:round/>
            </a:ln>
          </a:top>
          <a:bottom>
            <a:ln w="38100" cap="flat">
              <a:solidFill>
                <a:srgbClr val="72C4B6"/>
              </a:solidFill>
              <a:prstDash val="solid"/>
              <a:round/>
            </a:ln>
          </a:bottom>
          <a:insideH>
            <a:ln w="12700" cap="flat">
              <a:solidFill>
                <a:srgbClr val="72C4B6"/>
              </a:solidFill>
              <a:prstDash val="solid"/>
              <a:round/>
            </a:ln>
          </a:insideH>
          <a:insideV>
            <a:ln w="12700" cap="flat">
              <a:solidFill>
                <a:srgbClr val="72C4B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Lato Regular"/>
          <a:ea typeface="Lato Regular"/>
          <a:cs typeface="Lato Regular"/>
        </a:font>
        <a:srgbClr val="FFFFFF"/>
      </a:tcTxStyle>
      <a:tcStyle>
        <a:tcBdr>
          <a:left>
            <a:ln w="12700" cap="flat">
              <a:solidFill>
                <a:srgbClr val="72C4B6"/>
              </a:solidFill>
              <a:prstDash val="solid"/>
              <a:round/>
            </a:ln>
          </a:left>
          <a:right>
            <a:ln w="12700" cap="flat">
              <a:solidFill>
                <a:srgbClr val="72C4B6"/>
              </a:solidFill>
              <a:prstDash val="solid"/>
              <a:round/>
            </a:ln>
          </a:right>
          <a:top>
            <a:ln w="12700" cap="flat">
              <a:solidFill>
                <a:srgbClr val="72C4B6"/>
              </a:solidFill>
              <a:prstDash val="solid"/>
              <a:round/>
            </a:ln>
          </a:top>
          <a:bottom>
            <a:ln w="12700" cap="flat">
              <a:solidFill>
                <a:srgbClr val="72C4B6"/>
              </a:solidFill>
              <a:prstDash val="solid"/>
              <a:round/>
            </a:ln>
          </a:bottom>
          <a:insideH>
            <a:ln w="12700" cap="flat">
              <a:solidFill>
                <a:srgbClr val="72C4B6"/>
              </a:solidFill>
              <a:prstDash val="solid"/>
              <a:round/>
            </a:ln>
          </a:insideH>
          <a:insideV>
            <a:ln w="12700" cap="flat">
              <a:solidFill>
                <a:srgbClr val="72C4B6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>
          <a:latin typeface="Lato Regular"/>
          <a:ea typeface="Lato Regular"/>
          <a:cs typeface="Lato Regular"/>
        </a:font>
        <a:srgbClr val="72C4B6"/>
      </a:tcTxStyle>
      <a:tcStyle>
        <a:tcBdr>
          <a:left>
            <a:ln w="12700" cap="flat">
              <a:solidFill>
                <a:srgbClr val="72C4B6"/>
              </a:solidFill>
              <a:prstDash val="solid"/>
              <a:round/>
            </a:ln>
          </a:left>
          <a:right>
            <a:ln w="12700" cap="flat">
              <a:solidFill>
                <a:srgbClr val="72C4B6"/>
              </a:solidFill>
              <a:prstDash val="solid"/>
              <a:round/>
            </a:ln>
          </a:right>
          <a:top>
            <a:ln w="12700" cap="flat">
              <a:solidFill>
                <a:srgbClr val="72C4B6"/>
              </a:solidFill>
              <a:prstDash val="solid"/>
              <a:round/>
            </a:ln>
          </a:top>
          <a:bottom>
            <a:ln w="12700" cap="flat">
              <a:solidFill>
                <a:srgbClr val="72C4B6"/>
              </a:solidFill>
              <a:prstDash val="solid"/>
              <a:round/>
            </a:ln>
          </a:bottom>
          <a:insideH>
            <a:ln w="12700" cap="flat">
              <a:solidFill>
                <a:srgbClr val="72C4B6"/>
              </a:solidFill>
              <a:prstDash val="solid"/>
              <a:round/>
            </a:ln>
          </a:insideH>
          <a:insideV>
            <a:ln w="12700" cap="flat">
              <a:solidFill>
                <a:srgbClr val="72C4B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Lato Regular"/>
          <a:ea typeface="Lato Regular"/>
          <a:cs typeface="Lato Regular"/>
        </a:font>
        <a:srgbClr val="72C4B6"/>
      </a:tcTxStyle>
      <a:tcStyle>
        <a:tcBdr>
          <a:left>
            <a:ln w="12700" cap="flat">
              <a:solidFill>
                <a:srgbClr val="72C4B6"/>
              </a:solidFill>
              <a:prstDash val="solid"/>
              <a:round/>
            </a:ln>
          </a:left>
          <a:right>
            <a:ln w="12700" cap="flat">
              <a:solidFill>
                <a:srgbClr val="72C4B6"/>
              </a:solidFill>
              <a:prstDash val="solid"/>
              <a:round/>
            </a:ln>
          </a:right>
          <a:top>
            <a:ln w="38100" cap="flat">
              <a:solidFill>
                <a:srgbClr val="72C4B6"/>
              </a:solidFill>
              <a:prstDash val="solid"/>
              <a:round/>
            </a:ln>
          </a:top>
          <a:bottom>
            <a:ln w="12700" cap="flat">
              <a:solidFill>
                <a:srgbClr val="72C4B6"/>
              </a:solidFill>
              <a:prstDash val="solid"/>
              <a:round/>
            </a:ln>
          </a:bottom>
          <a:insideH>
            <a:ln w="12700" cap="flat">
              <a:solidFill>
                <a:srgbClr val="72C4B6"/>
              </a:solidFill>
              <a:prstDash val="solid"/>
              <a:round/>
            </a:ln>
          </a:insideH>
          <a:insideV>
            <a:ln w="12700" cap="flat">
              <a:solidFill>
                <a:srgbClr val="72C4B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Lato Regular"/>
          <a:ea typeface="Lato Regular"/>
          <a:cs typeface="Lato Regular"/>
        </a:font>
        <a:srgbClr val="72C4B6"/>
      </a:tcTxStyle>
      <a:tcStyle>
        <a:tcBdr>
          <a:left>
            <a:ln w="12700" cap="flat">
              <a:solidFill>
                <a:srgbClr val="72C4B6"/>
              </a:solidFill>
              <a:prstDash val="solid"/>
              <a:round/>
            </a:ln>
          </a:left>
          <a:right>
            <a:ln w="12700" cap="flat">
              <a:solidFill>
                <a:srgbClr val="72C4B6"/>
              </a:solidFill>
              <a:prstDash val="solid"/>
              <a:round/>
            </a:ln>
          </a:right>
          <a:top>
            <a:ln w="12700" cap="flat">
              <a:solidFill>
                <a:srgbClr val="72C4B6"/>
              </a:solidFill>
              <a:prstDash val="solid"/>
              <a:round/>
            </a:ln>
          </a:top>
          <a:bottom>
            <a:ln w="38100" cap="flat">
              <a:solidFill>
                <a:srgbClr val="72C4B6"/>
              </a:solidFill>
              <a:prstDash val="solid"/>
              <a:round/>
            </a:ln>
          </a:bottom>
          <a:insideH>
            <a:ln w="12700" cap="flat">
              <a:solidFill>
                <a:srgbClr val="72C4B6"/>
              </a:solidFill>
              <a:prstDash val="solid"/>
              <a:round/>
            </a:ln>
          </a:insideH>
          <a:insideV>
            <a:ln w="12700" cap="flat">
              <a:solidFill>
                <a:srgbClr val="72C4B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Lato Regular"/>
          <a:ea typeface="Lato Regular"/>
          <a:cs typeface="Lato Regula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72C4B6"/>
          </a:solidFill>
        </a:fill>
      </a:tcStyle>
    </a:band2H>
    <a:firstCol>
      <a:tcTxStyle b="on" i="off">
        <a:font>
          <a:latin typeface="Lato Regular"/>
          <a:ea typeface="Lato Regular"/>
          <a:cs typeface="Lato Regular"/>
        </a:font>
        <a:srgbClr val="72C4B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ato Regular"/>
          <a:ea typeface="Lato Regular"/>
          <a:cs typeface="Lato Regula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2C4B6"/>
          </a:solidFill>
        </a:fill>
      </a:tcStyle>
    </a:lastRow>
    <a:firstRow>
      <a:tcTxStyle b="on" i="off">
        <a:font>
          <a:latin typeface="Lato Regular"/>
          <a:ea typeface="Lato Regular"/>
          <a:cs typeface="Lato Regular"/>
        </a:font>
        <a:srgbClr val="72C4B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Lato Regular"/>
          <a:ea typeface="Lato Regular"/>
          <a:cs typeface="Lato Regular"/>
        </a:font>
        <a:srgbClr val="FFFFFF"/>
      </a:tcTxStyle>
      <a:tcStyle>
        <a:tcBdr>
          <a:left>
            <a:ln w="12700" cap="flat">
              <a:solidFill>
                <a:srgbClr val="72C4B6"/>
              </a:solidFill>
              <a:prstDash val="solid"/>
              <a:round/>
            </a:ln>
          </a:left>
          <a:right>
            <a:ln w="12700" cap="flat">
              <a:solidFill>
                <a:srgbClr val="72C4B6"/>
              </a:solidFill>
              <a:prstDash val="solid"/>
              <a:round/>
            </a:ln>
          </a:right>
          <a:top>
            <a:ln w="12700" cap="flat">
              <a:solidFill>
                <a:srgbClr val="72C4B6"/>
              </a:solidFill>
              <a:prstDash val="solid"/>
              <a:round/>
            </a:ln>
          </a:top>
          <a:bottom>
            <a:ln w="12700" cap="flat">
              <a:solidFill>
                <a:srgbClr val="72C4B6"/>
              </a:solidFill>
              <a:prstDash val="solid"/>
              <a:round/>
            </a:ln>
          </a:bottom>
          <a:insideH>
            <a:ln w="12700" cap="flat">
              <a:solidFill>
                <a:srgbClr val="72C4B6"/>
              </a:solidFill>
              <a:prstDash val="solid"/>
              <a:round/>
            </a:ln>
          </a:insideH>
          <a:insideV>
            <a:ln w="12700" cap="flat">
              <a:solidFill>
                <a:srgbClr val="72C4B6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Lato Regular"/>
          <a:ea typeface="Lato Regular"/>
          <a:cs typeface="Lato Regular"/>
        </a:font>
        <a:srgbClr val="72C4B6"/>
      </a:tcTxStyle>
      <a:tcStyle>
        <a:tcBdr>
          <a:left>
            <a:ln w="12700" cap="flat">
              <a:solidFill>
                <a:srgbClr val="72C4B6"/>
              </a:solidFill>
              <a:prstDash val="solid"/>
              <a:round/>
            </a:ln>
          </a:left>
          <a:right>
            <a:ln w="12700" cap="flat">
              <a:solidFill>
                <a:srgbClr val="72C4B6"/>
              </a:solidFill>
              <a:prstDash val="solid"/>
              <a:round/>
            </a:ln>
          </a:right>
          <a:top>
            <a:ln w="12700" cap="flat">
              <a:solidFill>
                <a:srgbClr val="72C4B6"/>
              </a:solidFill>
              <a:prstDash val="solid"/>
              <a:round/>
            </a:ln>
          </a:top>
          <a:bottom>
            <a:ln w="12700" cap="flat">
              <a:solidFill>
                <a:srgbClr val="72C4B6"/>
              </a:solidFill>
              <a:prstDash val="solid"/>
              <a:round/>
            </a:ln>
          </a:bottom>
          <a:insideH>
            <a:ln w="12700" cap="flat">
              <a:solidFill>
                <a:srgbClr val="72C4B6"/>
              </a:solidFill>
              <a:prstDash val="solid"/>
              <a:round/>
            </a:ln>
          </a:insideH>
          <a:insideV>
            <a:ln w="12700" cap="flat">
              <a:solidFill>
                <a:srgbClr val="72C4B6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Lato Regular"/>
          <a:ea typeface="Lato Regular"/>
          <a:cs typeface="Lato Regular"/>
        </a:font>
        <a:srgbClr val="72C4B6"/>
      </a:tcTxStyle>
      <a:tcStyle>
        <a:tcBdr>
          <a:left>
            <a:ln w="12700" cap="flat">
              <a:solidFill>
                <a:srgbClr val="72C4B6"/>
              </a:solidFill>
              <a:prstDash val="solid"/>
              <a:round/>
            </a:ln>
          </a:left>
          <a:right>
            <a:ln w="12700" cap="flat">
              <a:solidFill>
                <a:srgbClr val="72C4B6"/>
              </a:solidFill>
              <a:prstDash val="solid"/>
              <a:round/>
            </a:ln>
          </a:right>
          <a:top>
            <a:ln w="38100" cap="flat">
              <a:solidFill>
                <a:srgbClr val="72C4B6"/>
              </a:solidFill>
              <a:prstDash val="solid"/>
              <a:round/>
            </a:ln>
          </a:top>
          <a:bottom>
            <a:ln w="12700" cap="flat">
              <a:solidFill>
                <a:srgbClr val="72C4B6"/>
              </a:solidFill>
              <a:prstDash val="solid"/>
              <a:round/>
            </a:ln>
          </a:bottom>
          <a:insideH>
            <a:ln w="12700" cap="flat">
              <a:solidFill>
                <a:srgbClr val="72C4B6"/>
              </a:solidFill>
              <a:prstDash val="solid"/>
              <a:round/>
            </a:ln>
          </a:insideH>
          <a:insideV>
            <a:ln w="12700" cap="flat">
              <a:solidFill>
                <a:srgbClr val="72C4B6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Lato Regular"/>
          <a:ea typeface="Lato Regular"/>
          <a:cs typeface="Lato Regular"/>
        </a:font>
        <a:srgbClr val="72C4B6"/>
      </a:tcTxStyle>
      <a:tcStyle>
        <a:tcBdr>
          <a:left>
            <a:ln w="12700" cap="flat">
              <a:solidFill>
                <a:srgbClr val="72C4B6"/>
              </a:solidFill>
              <a:prstDash val="solid"/>
              <a:round/>
            </a:ln>
          </a:left>
          <a:right>
            <a:ln w="12700" cap="flat">
              <a:solidFill>
                <a:srgbClr val="72C4B6"/>
              </a:solidFill>
              <a:prstDash val="solid"/>
              <a:round/>
            </a:ln>
          </a:right>
          <a:top>
            <a:ln w="12700" cap="flat">
              <a:solidFill>
                <a:srgbClr val="72C4B6"/>
              </a:solidFill>
              <a:prstDash val="solid"/>
              <a:round/>
            </a:ln>
          </a:top>
          <a:bottom>
            <a:ln w="38100" cap="flat">
              <a:solidFill>
                <a:srgbClr val="72C4B6"/>
              </a:solidFill>
              <a:prstDash val="solid"/>
              <a:round/>
            </a:ln>
          </a:bottom>
          <a:insideH>
            <a:ln w="12700" cap="flat">
              <a:solidFill>
                <a:srgbClr val="72C4B6"/>
              </a:solidFill>
              <a:prstDash val="solid"/>
              <a:round/>
            </a:ln>
          </a:insideH>
          <a:insideV>
            <a:ln w="12700" cap="flat">
              <a:solidFill>
                <a:srgbClr val="72C4B6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4218"/>
  </p:normalViewPr>
  <p:slideViewPr>
    <p:cSldViewPr snapToGrid="0" snapToObjects="1">
      <p:cViewPr varScale="1">
        <p:scale>
          <a:sx n="52" d="100"/>
          <a:sy n="52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1791600000000001"/>
          <c:y val="4.6910599999999997E-2"/>
          <c:w val="0.81123400000000001"/>
          <c:h val="0.8780419999999999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rgbClr val="72C4B6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54393</c:v>
                </c:pt>
                <c:pt idx="1">
                  <c:v>289342</c:v>
                </c:pt>
                <c:pt idx="2">
                  <c:v>848369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E8-224A-88CB-177EFE294AC2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6">
                <a:lumOff val="-8549"/>
              </a:schemeClr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107679</c:v>
                </c:pt>
                <c:pt idx="1">
                  <c:v>274668</c:v>
                </c:pt>
                <c:pt idx="2">
                  <c:v>386474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E8-224A-88CB-177EFE294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2094734552"/>
        <c:axId val="2094734553"/>
      </c:barChart>
      <c:catAx>
        <c:axId val="209473455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2000" b="0" i="0" u="none" strike="noStrike">
                <a:solidFill>
                  <a:srgbClr val="53585F"/>
                </a:solidFill>
                <a:latin typeface="Lato Light"/>
              </a:defRPr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t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numFmt formatCode="#,##0" sourceLinked="0"/>
        <c:majorTickMark val="none"/>
        <c:minorTickMark val="none"/>
        <c:tickLblPos val="high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2000" b="0" i="0" u="none" strike="noStrike">
                <a:solidFill>
                  <a:srgbClr val="53585F"/>
                </a:solidFill>
                <a:latin typeface="Lato Light"/>
              </a:defRPr>
            </a:pPr>
            <a:endParaRPr lang="en-US"/>
          </a:p>
        </c:txPr>
        <c:crossAx val="2094734552"/>
        <c:crosses val="autoZero"/>
        <c:crossBetween val="between"/>
        <c:majorUnit val="225000"/>
        <c:minorUnit val="112500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-165100" y="0"/>
            <a:ext cx="13335000" cy="9753600"/>
          </a:xfrm>
          <a:prstGeom prst="rect">
            <a:avLst/>
          </a:prstGeom>
          <a:solidFill>
            <a:srgbClr val="72C4B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>
                <a:latin typeface="Lato Bold"/>
                <a:ea typeface="Lato Bold"/>
                <a:cs typeface="Lato Bold"/>
                <a:sym typeface="Lato Bold"/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-165100" y="0"/>
            <a:ext cx="13335000" cy="9753600"/>
          </a:xfrm>
          <a:prstGeom prst="rect">
            <a:avLst/>
          </a:prstGeom>
          <a:solidFill>
            <a:srgbClr val="72C4B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>
                <a:latin typeface="Lato Bold"/>
                <a:ea typeface="Lato Bold"/>
                <a:cs typeface="Lato Bold"/>
                <a:sym typeface="Lato Bold"/>
              </a:defRPr>
            </a:pPr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5400000">
            <a:off x="6182785" y="3006963"/>
            <a:ext cx="741989" cy="8567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800">
                <a:latin typeface="Lato Bold"/>
                <a:ea typeface="Lato Bold"/>
                <a:cs typeface="Lato Bold"/>
                <a:sym typeface="Lato Bold"/>
              </a:defRPr>
            </a:pPr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65100" y="0"/>
            <a:ext cx="13335000" cy="9753600"/>
          </a:xfrm>
          <a:prstGeom prst="rect">
            <a:avLst/>
          </a:prstGeom>
          <a:solidFill>
            <a:srgbClr val="000000">
              <a:alpha val="3493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>
                <a:latin typeface="Lato Bold"/>
                <a:ea typeface="Lato Bold"/>
                <a:cs typeface="Lato Bold"/>
                <a:sym typeface="Lato Bold"/>
              </a:defRPr>
            </a:pPr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285653" y="8779792"/>
            <a:ext cx="3034454" cy="5207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72C4B6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Lato Bold"/>
          <a:ea typeface="Lato Bold"/>
          <a:cs typeface="Lato Bold"/>
          <a:sym typeface="Lato 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Lato Bold"/>
          <a:ea typeface="Lato Bold"/>
          <a:cs typeface="Lato Bold"/>
          <a:sym typeface="Lato 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Lato Bold"/>
          <a:ea typeface="Lato Bold"/>
          <a:cs typeface="Lato Bold"/>
          <a:sym typeface="Lato 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Lato Bold"/>
          <a:ea typeface="Lato Bold"/>
          <a:cs typeface="Lato Bold"/>
          <a:sym typeface="Lato 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Lato Bold"/>
          <a:ea typeface="Lato Bold"/>
          <a:cs typeface="Lato Bold"/>
          <a:sym typeface="Lato 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Lato Bold"/>
          <a:ea typeface="Lato Bold"/>
          <a:cs typeface="Lato Bold"/>
          <a:sym typeface="Lato 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Lato Bold"/>
          <a:ea typeface="Lato Bold"/>
          <a:cs typeface="Lato Bold"/>
          <a:sym typeface="Lato 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Lato Bold"/>
          <a:ea typeface="Lato Bold"/>
          <a:cs typeface="Lato Bold"/>
          <a:sym typeface="Lato 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Lato Bold"/>
          <a:ea typeface="Lato Bold"/>
          <a:cs typeface="Lato Bold"/>
          <a:sym typeface="Lato Bold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Lato Regular"/>
          <a:ea typeface="Lato Regular"/>
          <a:cs typeface="Lato Regular"/>
          <a:sym typeface="Lato Regular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Lato Regular"/>
          <a:ea typeface="Lato Regular"/>
          <a:cs typeface="Lato Regular"/>
          <a:sym typeface="Lato Regular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Lato Regular"/>
          <a:ea typeface="Lato Regular"/>
          <a:cs typeface="Lato Regular"/>
          <a:sym typeface="Lato Regular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Lato Regular"/>
          <a:ea typeface="Lato Regular"/>
          <a:cs typeface="Lato Regular"/>
          <a:sym typeface="Lato Regular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Lato Regular"/>
          <a:ea typeface="Lato Regular"/>
          <a:cs typeface="Lato Regular"/>
          <a:sym typeface="Lato Regular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Lato Regular"/>
          <a:ea typeface="Lato Regular"/>
          <a:cs typeface="Lato Regular"/>
          <a:sym typeface="Lato Regular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Lato Regular"/>
          <a:ea typeface="Lato Regular"/>
          <a:cs typeface="Lato Regular"/>
          <a:sym typeface="Lato Regular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Lato Regular"/>
          <a:ea typeface="Lato Regular"/>
          <a:cs typeface="Lato Regular"/>
          <a:sym typeface="Lato Regular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Lato Regular"/>
          <a:ea typeface="Lato Regular"/>
          <a:cs typeface="Lato Regular"/>
          <a:sym typeface="Lato Regular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Bold"/>
        </a:defRPr>
      </a:lvl1pPr>
      <a:lvl2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Bold"/>
        </a:defRPr>
      </a:lvl2pPr>
      <a:lvl3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Bold"/>
        </a:defRPr>
      </a:lvl3pPr>
      <a:lvl4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Bold"/>
        </a:defRPr>
      </a:lvl4pPr>
      <a:lvl5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Bold"/>
        </a:defRPr>
      </a:lvl5pPr>
      <a:lvl6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Bold"/>
        </a:defRPr>
      </a:lvl6pPr>
      <a:lvl7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Bold"/>
        </a:defRPr>
      </a:lvl7pPr>
      <a:lvl8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Bold"/>
        </a:defRPr>
      </a:lvl8pPr>
      <a:lvl9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12800" y="0"/>
            <a:ext cx="146304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/>
          <p:nvPr/>
        </p:nvSpPr>
        <p:spPr>
          <a:xfrm>
            <a:off x="-330200" y="0"/>
            <a:ext cx="13335000" cy="9753600"/>
          </a:xfrm>
          <a:prstGeom prst="rect">
            <a:avLst/>
          </a:prstGeom>
          <a:solidFill>
            <a:srgbClr val="000000">
              <a:alpha val="3493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>
                <a:latin typeface="Lato Bold"/>
                <a:ea typeface="Lato Bold"/>
                <a:cs typeface="Lato Bold"/>
                <a:sym typeface="Lato Bold"/>
              </a:defRPr>
            </a:pPr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1270000" y="5676415"/>
            <a:ext cx="10464800" cy="11303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3600"/>
              <a:t>Reshape your cooking experience from fridge to stove </a:t>
            </a:r>
          </a:p>
        </p:txBody>
      </p:sp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1270000" y="4389944"/>
            <a:ext cx="10464800" cy="1311872"/>
          </a:xfrm>
          <a:prstGeom prst="rect">
            <a:avLst/>
          </a:prstGeom>
        </p:spPr>
        <p:txBody>
          <a:bodyPr>
            <a:noAutofit/>
          </a:bodyPr>
          <a:lstStyle>
            <a:lvl1pPr defTabSz="578358">
              <a:defRPr sz="7900">
                <a:solidFill>
                  <a:srgbClr val="FFFFFF"/>
                </a:solidFill>
              </a:defRPr>
            </a:lvl1pPr>
          </a:lstStyle>
          <a:p>
            <a:r>
              <a:rPr sz="8800" dirty="0"/>
              <a:t>Chef-Mate</a:t>
            </a:r>
          </a:p>
        </p:txBody>
      </p:sp>
      <p:grpSp>
        <p:nvGrpSpPr>
          <p:cNvPr id="90" name="Group 90"/>
          <p:cNvGrpSpPr/>
          <p:nvPr/>
        </p:nvGrpSpPr>
        <p:grpSpPr>
          <a:xfrm>
            <a:off x="5930898" y="2946884"/>
            <a:ext cx="1397004" cy="1397002"/>
            <a:chOff x="0" y="0"/>
            <a:chExt cx="1397003" cy="1397000"/>
          </a:xfrm>
        </p:grpSpPr>
        <p:grpSp>
          <p:nvGrpSpPr>
            <p:cNvPr id="88" name="Group 88"/>
            <p:cNvGrpSpPr/>
            <p:nvPr/>
          </p:nvGrpSpPr>
          <p:grpSpPr>
            <a:xfrm>
              <a:off x="93581" y="-1"/>
              <a:ext cx="1209840" cy="1397002"/>
              <a:chOff x="0" y="0"/>
              <a:chExt cx="1209839" cy="1397000"/>
            </a:xfrm>
          </p:grpSpPr>
          <p:sp>
            <p:nvSpPr>
              <p:cNvPr id="86" name="Shape 86"/>
              <p:cNvSpPr/>
              <p:nvPr/>
            </p:nvSpPr>
            <p:spPr>
              <a:xfrm>
                <a:off x="0" y="-1"/>
                <a:ext cx="1209840" cy="13970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5400"/>
                    </a:lnTo>
                    <a:lnTo>
                      <a:pt x="21600" y="16200"/>
                    </a:lnTo>
                    <a:lnTo>
                      <a:pt x="10800" y="21600"/>
                    </a:lnTo>
                    <a:lnTo>
                      <a:pt x="0" y="16200"/>
                    </a:lnTo>
                    <a:lnTo>
                      <a:pt x="0" y="5400"/>
                    </a:lnTo>
                    <a:close/>
                  </a:path>
                </a:pathLst>
              </a:custGeom>
              <a:noFill/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Lato Bold"/>
                    <a:ea typeface="Lato Bold"/>
                    <a:cs typeface="Lato Bold"/>
                    <a:sym typeface="Lato Bold"/>
                  </a:defRPr>
                </a:pPr>
                <a:endParaRPr/>
              </a:p>
            </p:txBody>
          </p:sp>
          <p:sp>
            <p:nvSpPr>
              <p:cNvPr id="87" name="Shape 87"/>
              <p:cNvSpPr/>
              <p:nvPr/>
            </p:nvSpPr>
            <p:spPr>
              <a:xfrm>
                <a:off x="0" y="330200"/>
                <a:ext cx="1209839" cy="736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defRPr sz="4800">
                    <a:latin typeface="Lato Bold"/>
                    <a:ea typeface="Lato Bold"/>
                    <a:cs typeface="Lato Bold"/>
                    <a:sym typeface="Lato Bold"/>
                  </a:defRPr>
                </a:lvl1pPr>
              </a:lstStyle>
              <a:p>
                <a:r>
                  <a:t>CM</a:t>
                </a:r>
              </a:p>
            </p:txBody>
          </p:sp>
        </p:grpSp>
        <p:sp>
          <p:nvSpPr>
            <p:cNvPr id="89" name="Shape 89"/>
            <p:cNvSpPr/>
            <p:nvPr/>
          </p:nvSpPr>
          <p:spPr>
            <a:xfrm rot="5400000">
              <a:off x="93581" y="-2"/>
              <a:ext cx="1209840" cy="1397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800">
                  <a:latin typeface="Lato Bold"/>
                  <a:ea typeface="Lato Bold"/>
                  <a:cs typeface="Lato Bold"/>
                  <a:sym typeface="Lato Bold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/>
        </p:nvSpPr>
        <p:spPr>
          <a:xfrm>
            <a:off x="745331" y="609599"/>
            <a:ext cx="441068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500">
                <a:solidFill>
                  <a:srgbClr val="72C4B6"/>
                </a:solidFill>
                <a:latin typeface="Lato Bold"/>
                <a:ea typeface="Lato Bold"/>
                <a:cs typeface="Lato Bold"/>
                <a:sym typeface="Lato Bold"/>
              </a:defRPr>
            </a:pPr>
            <a:r>
              <a:t>How We</a:t>
            </a:r>
            <a:r>
              <a:rPr>
                <a:solidFill>
                  <a:srgbClr val="9EC9D1"/>
                </a:solidFill>
              </a:rPr>
              <a:t> </a:t>
            </a:r>
            <a:r>
              <a:rPr>
                <a:solidFill>
                  <a:srgbClr val="53585F"/>
                </a:solidFill>
              </a:rPr>
              <a:t>Earn</a:t>
            </a:r>
          </a:p>
        </p:txBody>
      </p:sp>
      <p:sp>
        <p:nvSpPr>
          <p:cNvPr id="280" name="Shape 280"/>
          <p:cNvSpPr/>
          <p:nvPr/>
        </p:nvSpPr>
        <p:spPr>
          <a:xfrm>
            <a:off x="14951022" y="-1441450"/>
            <a:ext cx="4375256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4200"/>
              </a:spcBef>
              <a:defRPr sz="2100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t>Lorem ipsum dolor sit amet, consectetur adipiscing elit, sed do eiusmod tempor incididunt</a:t>
            </a:r>
          </a:p>
        </p:txBody>
      </p:sp>
      <p:graphicFrame>
        <p:nvGraphicFramePr>
          <p:cNvPr id="281" name="Chart 281"/>
          <p:cNvGraphicFramePr/>
          <p:nvPr/>
        </p:nvGraphicFramePr>
        <p:xfrm>
          <a:off x="6032607" y="1981199"/>
          <a:ext cx="6569105" cy="6497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2" name="Shape 282"/>
          <p:cNvSpPr/>
          <p:nvPr/>
        </p:nvSpPr>
        <p:spPr>
          <a:xfrm>
            <a:off x="892037" y="2235200"/>
            <a:ext cx="4277405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5000">
                <a:solidFill>
                  <a:srgbClr val="72C4B6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t>2018</a:t>
            </a:r>
          </a:p>
        </p:txBody>
      </p:sp>
      <p:sp>
        <p:nvSpPr>
          <p:cNvPr id="283" name="Shape 283"/>
          <p:cNvSpPr/>
          <p:nvPr/>
        </p:nvSpPr>
        <p:spPr>
          <a:xfrm>
            <a:off x="868511" y="3105150"/>
            <a:ext cx="4375256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2100">
                <a:solidFill>
                  <a:srgbClr val="53585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t>Product design and development, acquire users and establish partnerships with grocery stores</a:t>
            </a:r>
          </a:p>
        </p:txBody>
      </p:sp>
      <p:sp>
        <p:nvSpPr>
          <p:cNvPr id="284" name="Shape 284"/>
          <p:cNvSpPr/>
          <p:nvPr/>
        </p:nvSpPr>
        <p:spPr>
          <a:xfrm>
            <a:off x="892037" y="4454525"/>
            <a:ext cx="4277405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5000">
                <a:solidFill>
                  <a:srgbClr val="72C4B6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t>2019</a:t>
            </a:r>
          </a:p>
        </p:txBody>
      </p:sp>
      <p:sp>
        <p:nvSpPr>
          <p:cNvPr id="285" name="Shape 285"/>
          <p:cNvSpPr/>
          <p:nvPr/>
        </p:nvSpPr>
        <p:spPr>
          <a:xfrm>
            <a:off x="868511" y="5324475"/>
            <a:ext cx="4375256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2100">
                <a:solidFill>
                  <a:srgbClr val="53585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t>Improve product, market expansion, expand team, increase spending on advertisements</a:t>
            </a:r>
          </a:p>
        </p:txBody>
      </p:sp>
      <p:sp>
        <p:nvSpPr>
          <p:cNvPr id="286" name="Shape 286"/>
          <p:cNvSpPr/>
          <p:nvPr/>
        </p:nvSpPr>
        <p:spPr>
          <a:xfrm>
            <a:off x="892037" y="6673850"/>
            <a:ext cx="4277405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5000">
                <a:solidFill>
                  <a:srgbClr val="72C4B6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t>2020</a:t>
            </a:r>
          </a:p>
        </p:txBody>
      </p:sp>
      <p:sp>
        <p:nvSpPr>
          <p:cNvPr id="287" name="Shape 287"/>
          <p:cNvSpPr/>
          <p:nvPr/>
        </p:nvSpPr>
        <p:spPr>
          <a:xfrm>
            <a:off x="868511" y="7543800"/>
            <a:ext cx="4375257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2100">
                <a:solidFill>
                  <a:srgbClr val="53585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t>Continue market expansion, introduce more features, expand tech and marketing team</a:t>
            </a:r>
          </a:p>
        </p:txBody>
      </p:sp>
      <p:grpSp>
        <p:nvGrpSpPr>
          <p:cNvPr id="290" name="Group 290"/>
          <p:cNvGrpSpPr/>
          <p:nvPr/>
        </p:nvGrpSpPr>
        <p:grpSpPr>
          <a:xfrm>
            <a:off x="5354981" y="609598"/>
            <a:ext cx="7705857" cy="939805"/>
            <a:chOff x="0" y="0"/>
            <a:chExt cx="7705856" cy="939803"/>
          </a:xfrm>
        </p:grpSpPr>
        <p:sp>
          <p:nvSpPr>
            <p:cNvPr id="288" name="Shape 288"/>
            <p:cNvSpPr/>
            <p:nvPr/>
          </p:nvSpPr>
          <p:spPr>
            <a:xfrm>
              <a:off x="761733" y="0"/>
              <a:ext cx="6944123" cy="939804"/>
            </a:xfrm>
            <a:prstGeom prst="rect">
              <a:avLst/>
            </a:prstGeom>
            <a:solidFill>
              <a:srgbClr val="72C4B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800">
                  <a:latin typeface="Lato Bold"/>
                  <a:ea typeface="Lato Bold"/>
                  <a:cs typeface="Lato Bold"/>
                  <a:sym typeface="Lato Bold"/>
                </a:defRPr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 rot="10800000">
              <a:off x="-1" y="-1"/>
              <a:ext cx="762464" cy="939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72C4B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800">
                  <a:latin typeface="Lato Bold"/>
                  <a:ea typeface="Lato Bold"/>
                  <a:cs typeface="Lato Bold"/>
                  <a:sym typeface="Lato Bold"/>
                </a:defRPr>
              </a:pPr>
              <a:endParaRPr/>
            </a:p>
          </p:txBody>
        </p:sp>
      </p:grpSp>
      <p:sp>
        <p:nvSpPr>
          <p:cNvPr id="291" name="Shape 291"/>
          <p:cNvSpPr/>
          <p:nvPr/>
        </p:nvSpPr>
        <p:spPr>
          <a:xfrm>
            <a:off x="-235219" y="609600"/>
            <a:ext cx="762464" cy="939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72C4B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>
                <a:latin typeface="Lato Bold"/>
                <a:ea typeface="Lato Bold"/>
                <a:cs typeface="Lato Bold"/>
                <a:sym typeface="Lato Bold"/>
              </a:defRPr>
            </a:pP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-65121" y="9271041"/>
            <a:ext cx="13134580" cy="508002"/>
          </a:xfrm>
          <a:prstGeom prst="rect">
            <a:avLst/>
          </a:prstGeom>
          <a:solidFill>
            <a:srgbClr val="72C4B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>
                <a:latin typeface="Lato Bold"/>
                <a:ea typeface="Lato Bold"/>
                <a:cs typeface="Lato Bold"/>
                <a:sym typeface="Lato Bold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/>
        </p:nvSpPr>
        <p:spPr>
          <a:xfrm>
            <a:off x="745331" y="609599"/>
            <a:ext cx="5005847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500">
                <a:solidFill>
                  <a:srgbClr val="72C4B6"/>
                </a:solidFill>
                <a:latin typeface="Lato Bold"/>
                <a:ea typeface="Lato Bold"/>
                <a:cs typeface="Lato Bold"/>
                <a:sym typeface="Lato Bold"/>
              </a:defRPr>
            </a:pPr>
            <a:r>
              <a:t>Market</a:t>
            </a:r>
            <a:r>
              <a:rPr>
                <a:solidFill>
                  <a:srgbClr val="9EC9D1"/>
                </a:solidFill>
              </a:rPr>
              <a:t> </a:t>
            </a:r>
            <a:r>
              <a:rPr>
                <a:solidFill>
                  <a:srgbClr val="53585F"/>
                </a:solidFill>
              </a:rPr>
              <a:t>Analysis</a:t>
            </a:r>
          </a:p>
        </p:txBody>
      </p:sp>
      <p:sp>
        <p:nvSpPr>
          <p:cNvPr id="295" name="Shape 295"/>
          <p:cNvSpPr/>
          <p:nvPr/>
        </p:nvSpPr>
        <p:spPr>
          <a:xfrm>
            <a:off x="14951022" y="-1441450"/>
            <a:ext cx="4375256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4200"/>
              </a:spcBef>
              <a:defRPr sz="2100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t>Lorem ipsum dolor sit amet, consectetur adipiscing elit, sed do eiusmod tempor incididunt</a:t>
            </a:r>
          </a:p>
        </p:txBody>
      </p:sp>
      <p:grpSp>
        <p:nvGrpSpPr>
          <p:cNvPr id="298" name="Group 298"/>
          <p:cNvGrpSpPr/>
          <p:nvPr/>
        </p:nvGrpSpPr>
        <p:grpSpPr>
          <a:xfrm>
            <a:off x="5832058" y="609598"/>
            <a:ext cx="7705857" cy="939805"/>
            <a:chOff x="0" y="0"/>
            <a:chExt cx="7705856" cy="939803"/>
          </a:xfrm>
        </p:grpSpPr>
        <p:sp>
          <p:nvSpPr>
            <p:cNvPr id="296" name="Shape 296"/>
            <p:cNvSpPr/>
            <p:nvPr/>
          </p:nvSpPr>
          <p:spPr>
            <a:xfrm>
              <a:off x="761733" y="0"/>
              <a:ext cx="6944123" cy="939804"/>
            </a:xfrm>
            <a:prstGeom prst="rect">
              <a:avLst/>
            </a:prstGeom>
            <a:solidFill>
              <a:srgbClr val="72C4B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800">
                  <a:latin typeface="Lato Bold"/>
                  <a:ea typeface="Lato Bold"/>
                  <a:cs typeface="Lato Bold"/>
                  <a:sym typeface="Lato Bold"/>
                </a:defRPr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 rot="10800000">
              <a:off x="-1" y="-1"/>
              <a:ext cx="762464" cy="939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72C4B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800">
                  <a:latin typeface="Lato Bold"/>
                  <a:ea typeface="Lato Bold"/>
                  <a:cs typeface="Lato Bold"/>
                  <a:sym typeface="Lato Bold"/>
                </a:defRPr>
              </a:pPr>
              <a:endParaRPr/>
            </a:p>
          </p:txBody>
        </p:sp>
      </p:grpSp>
      <p:sp>
        <p:nvSpPr>
          <p:cNvPr id="299" name="Shape 299"/>
          <p:cNvSpPr/>
          <p:nvPr/>
        </p:nvSpPr>
        <p:spPr>
          <a:xfrm>
            <a:off x="-235219" y="609600"/>
            <a:ext cx="762464" cy="939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72C4B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>
                <a:latin typeface="Lato Bold"/>
                <a:ea typeface="Lato Bold"/>
                <a:cs typeface="Lato Bold"/>
                <a:sym typeface="Lato Bold"/>
              </a:defRPr>
            </a:pP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-65121" y="9271041"/>
            <a:ext cx="13134580" cy="508002"/>
          </a:xfrm>
          <a:prstGeom prst="rect">
            <a:avLst/>
          </a:prstGeom>
          <a:solidFill>
            <a:srgbClr val="72C4B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>
                <a:latin typeface="Lato Bold"/>
                <a:ea typeface="Lato Bold"/>
                <a:cs typeface="Lato Bold"/>
                <a:sym typeface="Lato Bold"/>
              </a:defRPr>
            </a:pPr>
            <a:endParaRPr/>
          </a:p>
        </p:txBody>
      </p:sp>
      <p:graphicFrame>
        <p:nvGraphicFramePr>
          <p:cNvPr id="301" name="Table 301"/>
          <p:cNvGraphicFramePr/>
          <p:nvPr/>
        </p:nvGraphicFramePr>
        <p:xfrm>
          <a:off x="920800" y="2730576"/>
          <a:ext cx="13412350" cy="6800983"/>
        </p:xfrm>
        <a:graphic>
          <a:graphicData uri="http://schemas.openxmlformats.org/drawingml/2006/table">
            <a:tbl>
              <a:tblPr firstRow="1" firstCol="1" bandRow="1">
                <a:tableStyleId>{2708684C-4D16-4618-839F-0558EEFCDFE6}</a:tableStyleId>
              </a:tblPr>
              <a:tblGrid>
                <a:gridCol w="223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8059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FFFFFF"/>
                          </a:solidFill>
                          <a:sym typeface="Lato Regular"/>
                        </a:rPr>
                        <a:t>Name</a:t>
                      </a:r>
                    </a:p>
                  </a:txBody>
                  <a:tcPr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1651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6510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2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FFFFFF"/>
                          </a:solidFill>
                          <a:sym typeface="Lato Regular"/>
                        </a:rPr>
                        <a:t>Data 
Scanning</a:t>
                      </a:r>
                    </a:p>
                  </a:txBody>
                  <a:tcPr marT="0" marB="0" anchor="ctr" horzOverflow="overflow">
                    <a:lnL w="16510">
                      <a:solidFill>
                        <a:srgbClr val="000000"/>
                      </a:solidFill>
                      <a:miter lim="400000"/>
                    </a:lnL>
                    <a:lnR w="1651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6510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2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FFFFFF"/>
                          </a:solidFill>
                          <a:sym typeface="Lato Regular"/>
                        </a:rPr>
                        <a:t>Expiration Tracking</a:t>
                      </a:r>
                    </a:p>
                  </a:txBody>
                  <a:tcPr marT="0" marB="0" anchor="ctr" horzOverflow="overflow">
                    <a:lnL w="16510">
                      <a:solidFill>
                        <a:srgbClr val="000000"/>
                      </a:solidFill>
                      <a:miter lim="400000"/>
                    </a:lnL>
                    <a:lnR w="1651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6510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2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FFFFFF"/>
                          </a:solidFill>
                          <a:sym typeface="Lato Regular"/>
                        </a:rPr>
                        <a:t>Grocery-based Recipe</a:t>
                      </a:r>
                    </a:p>
                  </a:txBody>
                  <a:tcPr marT="0" marB="0" anchor="ctr" horzOverflow="overflow">
                    <a:lnL w="16510">
                      <a:solidFill>
                        <a:srgbClr val="000000"/>
                      </a:solidFill>
                      <a:miter lim="400000"/>
                    </a:lnL>
                    <a:lnR w="1651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6510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2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FFFFFF"/>
                          </a:solidFill>
                          <a:sym typeface="Lato Regular"/>
                        </a:rPr>
                        <a:t>Nutrition Analytics</a:t>
                      </a:r>
                    </a:p>
                  </a:txBody>
                  <a:tcPr marT="0" marB="0" anchor="ctr" horzOverflow="overflow">
                    <a:lnL w="1651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6510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2"/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059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4D857B"/>
                          </a:solidFill>
                          <a:latin typeface="Lato Bold"/>
                          <a:ea typeface="Lato Bold"/>
                          <a:cs typeface="Lato Bold"/>
                        </a:rPr>
                        <a:t>Fresh Box</a:t>
                      </a:r>
                    </a:p>
                  </a:txBody>
                  <a:tcPr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16510">
                      <a:solidFill>
                        <a:srgbClr val="000000"/>
                      </a:solidFill>
                      <a:miter lim="400000"/>
                    </a:lnR>
                    <a:lnT w="16510">
                      <a:solidFill>
                        <a:srgbClr val="000000"/>
                      </a:solidFill>
                      <a:miter lim="400000"/>
                    </a:lnT>
                    <a:lnB w="16510">
                      <a:solidFill>
                        <a:srgbClr val="000000"/>
                      </a:solidFill>
                      <a:miter lim="400000"/>
                    </a:lnB>
                    <a:solidFill>
                      <a:srgbClr val="DDDDDD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defRPr sz="2100">
                          <a:solidFill>
                            <a:srgbClr val="535353"/>
                          </a:solidFill>
                          <a:sym typeface="Lato Regular"/>
                        </a:defRPr>
                      </a:pPr>
                      <a:endParaRPr/>
                    </a:p>
                  </a:txBody>
                  <a:tcPr marT="0" marB="0" anchor="ctr" horzOverflow="overflow">
                    <a:lnL w="16510">
                      <a:solidFill>
                        <a:srgbClr val="000000"/>
                      </a:solidFill>
                      <a:miter lim="400000"/>
                    </a:lnL>
                    <a:lnR w="16510">
                      <a:solidFill>
                        <a:srgbClr val="000000"/>
                      </a:solidFill>
                      <a:miter lim="400000"/>
                    </a:lnR>
                    <a:lnT w="16510">
                      <a:solidFill>
                        <a:srgbClr val="000000"/>
                      </a:solidFill>
                      <a:miter lim="400000"/>
                    </a:lnT>
                    <a:lnB w="16510">
                      <a:solidFill>
                        <a:srgbClr val="000000"/>
                      </a:solidFill>
                      <a:miter lim="400000"/>
                    </a:lnB>
                    <a:solidFill>
                      <a:srgbClr val="DDDDDD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100">
                          <a:solidFill>
                            <a:srgbClr val="535353"/>
                          </a:solidFill>
                          <a:sym typeface="Lato Regular"/>
                        </a:defRPr>
                      </a:pPr>
                      <a:endParaRPr/>
                    </a:p>
                  </a:txBody>
                  <a:tcPr marT="0" marB="0" anchor="ctr" horzOverflow="overflow">
                    <a:lnL w="16510">
                      <a:solidFill>
                        <a:srgbClr val="000000"/>
                      </a:solidFill>
                      <a:miter lim="400000"/>
                    </a:lnL>
                    <a:lnR w="16510">
                      <a:solidFill>
                        <a:srgbClr val="000000"/>
                      </a:solidFill>
                      <a:miter lim="400000"/>
                    </a:lnR>
                    <a:lnT w="16510">
                      <a:solidFill>
                        <a:srgbClr val="000000"/>
                      </a:solidFill>
                      <a:miter lim="400000"/>
                    </a:lnT>
                    <a:lnB w="16510">
                      <a:solidFill>
                        <a:srgbClr val="000000"/>
                      </a:solidFill>
                      <a:miter lim="400000"/>
                    </a:lnB>
                    <a:solidFill>
                      <a:srgbClr val="DDDDDD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defRPr sz="2100">
                          <a:solidFill>
                            <a:srgbClr val="535353"/>
                          </a:solidFill>
                          <a:sym typeface="Lato Regular"/>
                        </a:defRPr>
                      </a:pPr>
                      <a:endParaRPr/>
                    </a:p>
                  </a:txBody>
                  <a:tcPr marT="0" marB="0" anchor="ctr" horzOverflow="overflow">
                    <a:lnL w="16510">
                      <a:solidFill>
                        <a:srgbClr val="000000"/>
                      </a:solidFill>
                      <a:miter lim="400000"/>
                    </a:lnL>
                    <a:lnR w="16510">
                      <a:solidFill>
                        <a:srgbClr val="000000"/>
                      </a:solidFill>
                      <a:miter lim="400000"/>
                    </a:lnR>
                    <a:lnT w="16510">
                      <a:solidFill>
                        <a:srgbClr val="000000"/>
                      </a:solidFill>
                      <a:miter lim="400000"/>
                    </a:lnT>
                    <a:lnB w="16510">
                      <a:solidFill>
                        <a:srgbClr val="000000"/>
                      </a:solidFill>
                      <a:miter lim="400000"/>
                    </a:lnB>
                    <a:solidFill>
                      <a:srgbClr val="DDDDDD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defRPr sz="2100">
                          <a:solidFill>
                            <a:srgbClr val="535353"/>
                          </a:solidFill>
                          <a:sym typeface="Lato Regular"/>
                        </a:defRPr>
                      </a:pPr>
                      <a:endParaRPr/>
                    </a:p>
                  </a:txBody>
                  <a:tcPr marT="0" marB="0" anchor="ctr" horzOverflow="overflow">
                    <a:lnL w="1651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16510">
                      <a:solidFill>
                        <a:srgbClr val="000000"/>
                      </a:solidFill>
                      <a:miter lim="400000"/>
                    </a:lnT>
                    <a:lnB w="16510">
                      <a:solidFill>
                        <a:srgbClr val="000000"/>
                      </a:solidFill>
                      <a:miter lim="400000"/>
                    </a:lnB>
                    <a:solidFill>
                      <a:srgbClr val="DDDDDD">
                        <a:alpha val="3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8059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4D857B"/>
                          </a:solidFill>
                          <a:latin typeface="Lato Bold"/>
                          <a:ea typeface="Lato Bold"/>
                          <a:cs typeface="Lato Bold"/>
                        </a:rPr>
                        <a:t>CogZum</a:t>
                      </a:r>
                    </a:p>
                  </a:txBody>
                  <a:tcPr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16510">
                      <a:solidFill>
                        <a:srgbClr val="000000"/>
                      </a:solidFill>
                      <a:miter lim="400000"/>
                    </a:lnR>
                    <a:lnT w="16510">
                      <a:solidFill>
                        <a:srgbClr val="000000"/>
                      </a:solidFill>
                      <a:miter lim="400000"/>
                    </a:lnT>
                    <a:lnB w="1651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100">
                          <a:solidFill>
                            <a:srgbClr val="535353"/>
                          </a:solidFill>
                          <a:sym typeface="Lato Regular"/>
                        </a:defRPr>
                      </a:pPr>
                      <a:endParaRPr/>
                    </a:p>
                  </a:txBody>
                  <a:tcPr marT="0" marB="0" anchor="ctr" horzOverflow="overflow">
                    <a:lnL w="16510">
                      <a:solidFill>
                        <a:srgbClr val="000000"/>
                      </a:solidFill>
                      <a:miter lim="400000"/>
                    </a:lnL>
                    <a:lnR w="16510">
                      <a:solidFill>
                        <a:srgbClr val="000000"/>
                      </a:solidFill>
                      <a:miter lim="400000"/>
                    </a:lnR>
                    <a:lnT w="16510">
                      <a:solidFill>
                        <a:srgbClr val="000000"/>
                      </a:solidFill>
                      <a:miter lim="400000"/>
                    </a:lnT>
                    <a:lnB w="1651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100">
                          <a:solidFill>
                            <a:srgbClr val="535353"/>
                          </a:solidFill>
                          <a:sym typeface="Lato Regular"/>
                        </a:defRPr>
                      </a:pPr>
                      <a:endParaRPr/>
                    </a:p>
                  </a:txBody>
                  <a:tcPr marT="0" marB="0" anchor="ctr" horzOverflow="overflow">
                    <a:lnL w="16510">
                      <a:solidFill>
                        <a:srgbClr val="000000"/>
                      </a:solidFill>
                      <a:miter lim="400000"/>
                    </a:lnL>
                    <a:lnR w="16510">
                      <a:solidFill>
                        <a:srgbClr val="000000"/>
                      </a:solidFill>
                      <a:miter lim="400000"/>
                    </a:lnR>
                    <a:lnT w="16510">
                      <a:solidFill>
                        <a:srgbClr val="000000"/>
                      </a:solidFill>
                      <a:miter lim="400000"/>
                    </a:lnT>
                    <a:lnB w="1651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100">
                          <a:solidFill>
                            <a:srgbClr val="535353"/>
                          </a:solidFill>
                          <a:sym typeface="Lato Regular"/>
                        </a:defRPr>
                      </a:pPr>
                      <a:endParaRPr/>
                    </a:p>
                  </a:txBody>
                  <a:tcPr marT="0" marB="0" anchor="ctr" horzOverflow="overflow">
                    <a:lnL w="16510">
                      <a:solidFill>
                        <a:srgbClr val="000000"/>
                      </a:solidFill>
                      <a:miter lim="400000"/>
                    </a:lnL>
                    <a:lnR w="16510">
                      <a:solidFill>
                        <a:srgbClr val="000000"/>
                      </a:solidFill>
                      <a:miter lim="400000"/>
                    </a:lnR>
                    <a:lnT w="16510">
                      <a:solidFill>
                        <a:srgbClr val="000000"/>
                      </a:solidFill>
                      <a:miter lim="400000"/>
                    </a:lnT>
                    <a:lnB w="1651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100">
                          <a:solidFill>
                            <a:srgbClr val="535353"/>
                          </a:solidFill>
                          <a:sym typeface="Lato Regular"/>
                        </a:defRPr>
                      </a:pPr>
                      <a:endParaRPr/>
                    </a:p>
                  </a:txBody>
                  <a:tcPr marT="0" marB="0" anchor="ctr" horzOverflow="overflow">
                    <a:lnL w="16510">
                      <a:solidFill>
                        <a:srgbClr val="000000"/>
                      </a:solidFill>
                      <a:miter lim="400000"/>
                    </a:lnL>
                    <a:lnR w="16510">
                      <a:solidFill>
                        <a:srgbClr val="000000"/>
                      </a:solidFill>
                      <a:miter lim="400000"/>
                    </a:lnR>
                    <a:lnT w="16510">
                      <a:solidFill>
                        <a:srgbClr val="000000"/>
                      </a:solidFill>
                      <a:miter lim="400000"/>
                    </a:lnT>
                    <a:lnB w="1651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8059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4D857B"/>
                          </a:solidFill>
                          <a:latin typeface="Lato Bold"/>
                          <a:ea typeface="Lato Bold"/>
                          <a:cs typeface="Lato Bold"/>
                        </a:rPr>
                        <a:t>Yummly</a:t>
                      </a:r>
                    </a:p>
                  </a:txBody>
                  <a:tcPr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16510">
                      <a:solidFill>
                        <a:srgbClr val="000000"/>
                      </a:solidFill>
                      <a:miter lim="400000"/>
                    </a:lnR>
                    <a:lnT w="16510">
                      <a:solidFill>
                        <a:srgbClr val="000000"/>
                      </a:solidFill>
                      <a:miter lim="400000"/>
                    </a:lnT>
                    <a:lnB w="16510">
                      <a:solidFill>
                        <a:srgbClr val="000000"/>
                      </a:solidFill>
                      <a:miter lim="400000"/>
                    </a:lnB>
                    <a:solidFill>
                      <a:srgbClr val="DDDDDD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defRPr sz="2100">
                          <a:solidFill>
                            <a:srgbClr val="535353"/>
                          </a:solidFill>
                          <a:sym typeface="Lato Regular"/>
                        </a:defRPr>
                      </a:pPr>
                      <a:endParaRPr/>
                    </a:p>
                  </a:txBody>
                  <a:tcPr marT="0" marB="0" anchor="ctr" horzOverflow="overflow">
                    <a:lnL w="16510">
                      <a:solidFill>
                        <a:srgbClr val="000000"/>
                      </a:solidFill>
                      <a:miter lim="400000"/>
                    </a:lnL>
                    <a:lnR w="16510">
                      <a:solidFill>
                        <a:srgbClr val="000000"/>
                      </a:solidFill>
                      <a:miter lim="400000"/>
                    </a:lnR>
                    <a:lnT w="16510">
                      <a:solidFill>
                        <a:srgbClr val="000000"/>
                      </a:solidFill>
                      <a:miter lim="400000"/>
                    </a:lnT>
                    <a:lnB w="16510">
                      <a:solidFill>
                        <a:srgbClr val="000000"/>
                      </a:solidFill>
                      <a:miter lim="400000"/>
                    </a:lnB>
                    <a:solidFill>
                      <a:srgbClr val="DDDDDD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defRPr sz="2100">
                          <a:solidFill>
                            <a:srgbClr val="535353"/>
                          </a:solidFill>
                          <a:sym typeface="Lato Regular"/>
                        </a:defRPr>
                      </a:pPr>
                      <a:endParaRPr/>
                    </a:p>
                  </a:txBody>
                  <a:tcPr marT="0" marB="0" anchor="ctr" horzOverflow="overflow">
                    <a:lnL w="16510">
                      <a:solidFill>
                        <a:srgbClr val="000000"/>
                      </a:solidFill>
                      <a:miter lim="400000"/>
                    </a:lnL>
                    <a:lnR w="16510">
                      <a:solidFill>
                        <a:srgbClr val="000000"/>
                      </a:solidFill>
                      <a:miter lim="400000"/>
                    </a:lnR>
                    <a:lnT w="16510">
                      <a:solidFill>
                        <a:srgbClr val="000000"/>
                      </a:solidFill>
                      <a:miter lim="400000"/>
                    </a:lnT>
                    <a:lnB w="16510">
                      <a:solidFill>
                        <a:srgbClr val="000000"/>
                      </a:solidFill>
                      <a:miter lim="400000"/>
                    </a:lnB>
                    <a:solidFill>
                      <a:srgbClr val="DDDDDD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defRPr sz="2100">
                          <a:solidFill>
                            <a:srgbClr val="535353"/>
                          </a:solidFill>
                          <a:sym typeface="Lato Regular"/>
                        </a:defRPr>
                      </a:pPr>
                      <a:endParaRPr/>
                    </a:p>
                  </a:txBody>
                  <a:tcPr marT="0" marB="0" anchor="ctr" horzOverflow="overflow">
                    <a:lnL w="16510">
                      <a:solidFill>
                        <a:srgbClr val="000000"/>
                      </a:solidFill>
                      <a:miter lim="400000"/>
                    </a:lnL>
                    <a:lnR w="16510">
                      <a:solidFill>
                        <a:srgbClr val="000000"/>
                      </a:solidFill>
                      <a:miter lim="400000"/>
                    </a:lnR>
                    <a:lnT w="16510">
                      <a:solidFill>
                        <a:srgbClr val="000000"/>
                      </a:solidFill>
                      <a:miter lim="400000"/>
                    </a:lnT>
                    <a:lnB w="16510">
                      <a:solidFill>
                        <a:srgbClr val="000000"/>
                      </a:solidFill>
                      <a:miter lim="400000"/>
                    </a:lnB>
                    <a:solidFill>
                      <a:srgbClr val="DDDDDD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35353"/>
                          </a:solidFill>
                          <a:sym typeface="Lato Regular"/>
                        </a:rPr>
                        <a:t>
</a:t>
                      </a:r>
                    </a:p>
                  </a:txBody>
                  <a:tcPr marT="0" marB="0" anchor="ctr" horzOverflow="overflow">
                    <a:lnL w="1651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16510">
                      <a:solidFill>
                        <a:srgbClr val="000000"/>
                      </a:solidFill>
                      <a:miter lim="400000"/>
                    </a:lnT>
                    <a:lnB w="16510">
                      <a:solidFill>
                        <a:srgbClr val="000000"/>
                      </a:solidFill>
                      <a:miter lim="400000"/>
                    </a:lnB>
                    <a:solidFill>
                      <a:srgbClr val="DDDDDD">
                        <a:alpha val="3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8059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4D857B"/>
                          </a:solidFill>
                          <a:latin typeface="Lato Bold"/>
                          <a:ea typeface="Lato Bold"/>
                          <a:cs typeface="Lato Bold"/>
                        </a:rPr>
                        <a:t>Chef Watson</a:t>
                      </a:r>
                    </a:p>
                  </a:txBody>
                  <a:tcPr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16510">
                      <a:solidFill>
                        <a:srgbClr val="000000"/>
                      </a:solidFill>
                      <a:miter lim="400000"/>
                    </a:lnR>
                    <a:lnT w="16510">
                      <a:solidFill>
                        <a:srgbClr val="000000"/>
                      </a:solidFill>
                      <a:miter lim="400000"/>
                    </a:lnT>
                    <a:lnB w="1651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100">
                          <a:solidFill>
                            <a:srgbClr val="535353"/>
                          </a:solidFill>
                          <a:sym typeface="Lato Regular"/>
                        </a:defRPr>
                      </a:pPr>
                      <a:endParaRPr/>
                    </a:p>
                  </a:txBody>
                  <a:tcPr marT="0" marB="0" anchor="ctr" horzOverflow="overflow">
                    <a:lnL w="16510">
                      <a:solidFill>
                        <a:srgbClr val="000000"/>
                      </a:solidFill>
                      <a:miter lim="400000"/>
                    </a:lnL>
                    <a:lnR w="16510">
                      <a:solidFill>
                        <a:srgbClr val="000000"/>
                      </a:solidFill>
                      <a:miter lim="400000"/>
                    </a:lnR>
                    <a:lnT w="16510">
                      <a:solidFill>
                        <a:srgbClr val="000000"/>
                      </a:solidFill>
                      <a:miter lim="400000"/>
                    </a:lnT>
                    <a:lnB w="1651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defRPr sz="2100">
                          <a:solidFill>
                            <a:srgbClr val="535353"/>
                          </a:solidFill>
                          <a:sym typeface="Lato Regular"/>
                        </a:defRPr>
                      </a:pPr>
                      <a:endParaRPr/>
                    </a:p>
                  </a:txBody>
                  <a:tcPr marT="0" marB="0" anchor="ctr" horzOverflow="overflow">
                    <a:lnL w="16510">
                      <a:solidFill>
                        <a:srgbClr val="000000"/>
                      </a:solidFill>
                      <a:miter lim="400000"/>
                    </a:lnL>
                    <a:lnR w="16510">
                      <a:solidFill>
                        <a:srgbClr val="000000"/>
                      </a:solidFill>
                      <a:miter lim="400000"/>
                    </a:lnR>
                    <a:lnT w="16510">
                      <a:solidFill>
                        <a:srgbClr val="000000"/>
                      </a:solidFill>
                      <a:miter lim="400000"/>
                    </a:lnT>
                    <a:lnB w="1651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35353"/>
                          </a:solidFill>
                          <a:sym typeface="Lato Regular"/>
                        </a:rPr>
                        <a:t>
</a:t>
                      </a:r>
                    </a:p>
                  </a:txBody>
                  <a:tcPr marT="0" marB="0" anchor="ctr" horzOverflow="overflow">
                    <a:lnL w="16510">
                      <a:solidFill>
                        <a:srgbClr val="000000"/>
                      </a:solidFill>
                      <a:miter lim="400000"/>
                    </a:lnL>
                    <a:lnR w="16510">
                      <a:solidFill>
                        <a:srgbClr val="000000"/>
                      </a:solidFill>
                      <a:miter lim="400000"/>
                    </a:lnR>
                    <a:lnT w="16510">
                      <a:solidFill>
                        <a:srgbClr val="000000"/>
                      </a:solidFill>
                      <a:miter lim="400000"/>
                    </a:lnT>
                    <a:lnB w="1651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35353"/>
                          </a:solidFill>
                          <a:sym typeface="Lato Regular"/>
                        </a:rPr>
                        <a:t>
</a:t>
                      </a:r>
                    </a:p>
                  </a:txBody>
                  <a:tcPr marT="0" marB="0" anchor="ctr" horzOverflow="overflow">
                    <a:lnL w="1651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16510">
                      <a:solidFill>
                        <a:srgbClr val="000000"/>
                      </a:solidFill>
                      <a:miter lim="400000"/>
                    </a:lnT>
                    <a:lnB w="1651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8059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4D857B"/>
                          </a:solidFill>
                          <a:latin typeface="Lato Bold"/>
                          <a:ea typeface="Lato Bold"/>
                          <a:cs typeface="Lato Bold"/>
                        </a:rPr>
                        <a:t>Chef-Mate</a:t>
                      </a:r>
                    </a:p>
                  </a:txBody>
                  <a:tcPr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16510">
                      <a:solidFill>
                        <a:srgbClr val="000000"/>
                      </a:solidFill>
                      <a:miter lim="400000"/>
                    </a:lnR>
                    <a:lnT w="1651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DDDDDD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100">
                          <a:solidFill>
                            <a:srgbClr val="535353"/>
                          </a:solidFill>
                          <a:sym typeface="Lato Regular"/>
                        </a:defRPr>
                      </a:pPr>
                      <a:endParaRPr/>
                    </a:p>
                  </a:txBody>
                  <a:tcPr marT="0" marB="0" anchor="ctr" horzOverflow="overflow">
                    <a:lnL w="16510">
                      <a:solidFill>
                        <a:srgbClr val="000000"/>
                      </a:solidFill>
                      <a:miter lim="400000"/>
                    </a:lnL>
                    <a:lnR w="16510">
                      <a:solidFill>
                        <a:srgbClr val="000000"/>
                      </a:solidFill>
                      <a:miter lim="400000"/>
                    </a:lnR>
                    <a:lnT w="1651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DDDDDD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100">
                          <a:solidFill>
                            <a:srgbClr val="535353"/>
                          </a:solidFill>
                          <a:sym typeface="Lato Regular"/>
                        </a:defRPr>
                      </a:pPr>
                      <a:endParaRPr/>
                    </a:p>
                  </a:txBody>
                  <a:tcPr marT="0" marB="0" anchor="ctr" horzOverflow="overflow">
                    <a:lnL w="16510">
                      <a:solidFill>
                        <a:srgbClr val="000000"/>
                      </a:solidFill>
                      <a:miter lim="400000"/>
                    </a:lnL>
                    <a:lnR w="16510">
                      <a:solidFill>
                        <a:srgbClr val="000000"/>
                      </a:solidFill>
                      <a:miter lim="400000"/>
                    </a:lnR>
                    <a:lnT w="1651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DDDDDD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100">
                          <a:solidFill>
                            <a:srgbClr val="535353"/>
                          </a:solidFill>
                          <a:sym typeface="Lato Regular"/>
                        </a:defRPr>
                      </a:pPr>
                      <a:endParaRPr/>
                    </a:p>
                  </a:txBody>
                  <a:tcPr marT="0" marB="0" anchor="ctr" horzOverflow="overflow">
                    <a:lnL w="16510">
                      <a:solidFill>
                        <a:srgbClr val="000000"/>
                      </a:solidFill>
                      <a:miter lim="400000"/>
                    </a:lnL>
                    <a:lnR w="16510">
                      <a:solidFill>
                        <a:srgbClr val="000000"/>
                      </a:solidFill>
                      <a:miter lim="400000"/>
                    </a:lnR>
                    <a:lnT w="1651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DDDDDD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100">
                          <a:solidFill>
                            <a:srgbClr val="535353"/>
                          </a:solidFill>
                          <a:sym typeface="Lato Regular"/>
                        </a:defRPr>
                      </a:pPr>
                      <a:endParaRPr/>
                    </a:p>
                  </a:txBody>
                  <a:tcPr marT="0" marB="0" anchor="ctr" horzOverflow="overflow">
                    <a:lnL w="1651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1651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DDDDDD">
                        <a:alpha val="3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02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48399" y="3733588"/>
            <a:ext cx="508002" cy="508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48399" y="4614122"/>
            <a:ext cx="508002" cy="508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41266" y="6265122"/>
            <a:ext cx="508002" cy="508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18799" y="5426922"/>
            <a:ext cx="508002" cy="508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18799" y="6265122"/>
            <a:ext cx="508002" cy="508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18799" y="7103322"/>
            <a:ext cx="508002" cy="508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41266" y="7103322"/>
            <a:ext cx="508002" cy="508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48399" y="7103322"/>
            <a:ext cx="508002" cy="508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55532" y="7103322"/>
            <a:ext cx="508002" cy="508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55532" y="6265122"/>
            <a:ext cx="508002" cy="508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/>
        </p:nvSpPr>
        <p:spPr>
          <a:xfrm>
            <a:off x="745330" y="609599"/>
            <a:ext cx="316853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500">
                <a:solidFill>
                  <a:srgbClr val="72C4B6"/>
                </a:solidFill>
                <a:latin typeface="Lato Bold"/>
                <a:ea typeface="Lato Bold"/>
                <a:cs typeface="Lato Bold"/>
                <a:sym typeface="Lato Bold"/>
              </a:defRPr>
            </a:pPr>
            <a:r>
              <a:t>Our</a:t>
            </a:r>
            <a:r>
              <a:rPr>
                <a:solidFill>
                  <a:srgbClr val="9EC9D1"/>
                </a:solidFill>
              </a:rPr>
              <a:t> </a:t>
            </a:r>
            <a:r>
              <a:rPr>
                <a:solidFill>
                  <a:srgbClr val="53585F"/>
                </a:solidFill>
              </a:rPr>
              <a:t>Team</a:t>
            </a:r>
          </a:p>
        </p:txBody>
      </p:sp>
      <p:pic>
        <p:nvPicPr>
          <p:cNvPr id="314" name="cheryl.jpg"/>
          <p:cNvPicPr>
            <a:picLocks noChangeAspect="1"/>
          </p:cNvPicPr>
          <p:nvPr/>
        </p:nvPicPr>
        <p:blipFill>
          <a:blip r:embed="rId2">
            <a:extLst/>
          </a:blip>
          <a:srcRect l="10001" r="10001"/>
          <a:stretch>
            <a:fillRect/>
          </a:stretch>
        </p:blipFill>
        <p:spPr>
          <a:xfrm>
            <a:off x="7179142" y="1539158"/>
            <a:ext cx="4470899" cy="4471033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Shape 315"/>
          <p:cNvSpPr/>
          <p:nvPr/>
        </p:nvSpPr>
        <p:spPr>
          <a:xfrm>
            <a:off x="8044808" y="5475137"/>
            <a:ext cx="2739464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72C4B6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t>Cheryl Wang</a:t>
            </a:r>
          </a:p>
        </p:txBody>
      </p:sp>
      <p:pic>
        <p:nvPicPr>
          <p:cNvPr id="316" name="karinew.jpg"/>
          <p:cNvPicPr>
            <a:picLocks noChangeAspect="1"/>
          </p:cNvPicPr>
          <p:nvPr/>
        </p:nvPicPr>
        <p:blipFill>
          <a:blip r:embed="rId3">
            <a:extLst/>
          </a:blip>
          <a:srcRect l="9997" r="9997"/>
          <a:stretch>
            <a:fillRect/>
          </a:stretch>
        </p:blipFill>
        <p:spPr>
          <a:xfrm>
            <a:off x="1354464" y="1933751"/>
            <a:ext cx="4471520" cy="4471268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Shape 317"/>
          <p:cNvSpPr/>
          <p:nvPr/>
        </p:nvSpPr>
        <p:spPr>
          <a:xfrm>
            <a:off x="2220528" y="5475137"/>
            <a:ext cx="2739464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72C4B6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t>Kari Yu, CFA</a:t>
            </a:r>
          </a:p>
        </p:txBody>
      </p:sp>
      <p:sp>
        <p:nvSpPr>
          <p:cNvPr id="318" name="Shape 318"/>
          <p:cNvSpPr/>
          <p:nvPr/>
        </p:nvSpPr>
        <p:spPr>
          <a:xfrm>
            <a:off x="8122236" y="5818037"/>
            <a:ext cx="2572835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4200"/>
              </a:spcBef>
              <a:defRPr sz="1800">
                <a:solidFill>
                  <a:srgbClr val="53585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t>Chief Technology Officer</a:t>
            </a:r>
          </a:p>
        </p:txBody>
      </p:sp>
      <p:sp>
        <p:nvSpPr>
          <p:cNvPr id="319" name="Shape 319"/>
          <p:cNvSpPr/>
          <p:nvPr/>
        </p:nvSpPr>
        <p:spPr>
          <a:xfrm>
            <a:off x="2313162" y="5957737"/>
            <a:ext cx="257283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4200"/>
              </a:spcBef>
              <a:defRPr sz="1800">
                <a:solidFill>
                  <a:srgbClr val="53585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t>CEO</a:t>
            </a:r>
          </a:p>
        </p:txBody>
      </p:sp>
      <p:sp>
        <p:nvSpPr>
          <p:cNvPr id="320" name="Shape 320"/>
          <p:cNvSpPr/>
          <p:nvPr/>
        </p:nvSpPr>
        <p:spPr>
          <a:xfrm>
            <a:off x="2311908" y="6599087"/>
            <a:ext cx="2556703" cy="168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4200"/>
              </a:spcBef>
              <a:defRPr sz="2100">
                <a:solidFill>
                  <a:srgbClr val="53585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t>Portfolio Manager, ex GUI/Analytics developer. BMath University of Waterloo</a:t>
            </a:r>
          </a:p>
        </p:txBody>
      </p:sp>
      <p:sp>
        <p:nvSpPr>
          <p:cNvPr id="321" name="Shape 321"/>
          <p:cNvSpPr/>
          <p:nvPr/>
        </p:nvSpPr>
        <p:spPr>
          <a:xfrm>
            <a:off x="8136189" y="6599087"/>
            <a:ext cx="2556703" cy="168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4200"/>
              </a:spcBef>
              <a:defRPr sz="2100">
                <a:solidFill>
                  <a:srgbClr val="53585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t>McGill Master of CS student, ex full-stack developer. BCS, University of Waterloo</a:t>
            </a:r>
          </a:p>
        </p:txBody>
      </p:sp>
      <p:grpSp>
        <p:nvGrpSpPr>
          <p:cNvPr id="324" name="Group 324"/>
          <p:cNvGrpSpPr/>
          <p:nvPr/>
        </p:nvGrpSpPr>
        <p:grpSpPr>
          <a:xfrm>
            <a:off x="4066422" y="609597"/>
            <a:ext cx="8989178" cy="939806"/>
            <a:chOff x="-1" y="0"/>
            <a:chExt cx="8989176" cy="939804"/>
          </a:xfrm>
        </p:grpSpPr>
        <p:sp>
          <p:nvSpPr>
            <p:cNvPr id="322" name="Shape 322"/>
            <p:cNvSpPr/>
            <p:nvPr/>
          </p:nvSpPr>
          <p:spPr>
            <a:xfrm>
              <a:off x="761856" y="-1"/>
              <a:ext cx="8227320" cy="939804"/>
            </a:xfrm>
            <a:prstGeom prst="rect">
              <a:avLst/>
            </a:prstGeom>
            <a:solidFill>
              <a:srgbClr val="72C4B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800">
                  <a:latin typeface="Lato Bold"/>
                  <a:ea typeface="Lato Bold"/>
                  <a:cs typeface="Lato Bold"/>
                  <a:sym typeface="Lato Bold"/>
                </a:defRPr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 rot="10800000">
              <a:off x="-1" y="-1"/>
              <a:ext cx="762464" cy="939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72C4B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800">
                  <a:latin typeface="Lato Bold"/>
                  <a:ea typeface="Lato Bold"/>
                  <a:cs typeface="Lato Bold"/>
                  <a:sym typeface="Lato Bold"/>
                </a:defRPr>
              </a:pPr>
              <a:endParaRPr/>
            </a:p>
          </p:txBody>
        </p:sp>
      </p:grpSp>
      <p:sp>
        <p:nvSpPr>
          <p:cNvPr id="325" name="Shape 325"/>
          <p:cNvSpPr/>
          <p:nvPr/>
        </p:nvSpPr>
        <p:spPr>
          <a:xfrm>
            <a:off x="-235220" y="609600"/>
            <a:ext cx="762465" cy="939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72C4B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>
                <a:latin typeface="Lato Bold"/>
                <a:ea typeface="Lato Bold"/>
                <a:cs typeface="Lato Bold"/>
                <a:sym typeface="Lato Bold"/>
              </a:defRPr>
            </a:pP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-65121" y="9271041"/>
            <a:ext cx="13134580" cy="508002"/>
          </a:xfrm>
          <a:prstGeom prst="rect">
            <a:avLst/>
          </a:prstGeom>
          <a:solidFill>
            <a:srgbClr val="72C4B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>
                <a:latin typeface="Lato Bold"/>
                <a:ea typeface="Lato Bold"/>
                <a:cs typeface="Lato Bold"/>
                <a:sym typeface="Lato Bold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image7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688209" y="0"/>
            <a:ext cx="14628617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Shape 329"/>
          <p:cNvSpPr/>
          <p:nvPr/>
        </p:nvSpPr>
        <p:spPr>
          <a:xfrm>
            <a:off x="-165100" y="0"/>
            <a:ext cx="13335000" cy="9753600"/>
          </a:xfrm>
          <a:prstGeom prst="rect">
            <a:avLst/>
          </a:prstGeom>
          <a:solidFill>
            <a:srgbClr val="000000">
              <a:alpha val="3493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>
                <a:latin typeface="Lato Bold"/>
                <a:ea typeface="Lato Bold"/>
                <a:cs typeface="Lato Bold"/>
                <a:sym typeface="Lato Bold"/>
              </a:defRPr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14951022" y="-1441450"/>
            <a:ext cx="4375256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4200"/>
              </a:spcBef>
              <a:defRPr sz="2100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t>Lorem ipsum dolor sit amet, consectetur adipiscing elit, sed do eiusmod tempor incididunt</a:t>
            </a:r>
          </a:p>
        </p:txBody>
      </p:sp>
      <p:grpSp>
        <p:nvGrpSpPr>
          <p:cNvPr id="335" name="Group 335"/>
          <p:cNvGrpSpPr/>
          <p:nvPr/>
        </p:nvGrpSpPr>
        <p:grpSpPr>
          <a:xfrm>
            <a:off x="5930898" y="3499334"/>
            <a:ext cx="1397004" cy="1397002"/>
            <a:chOff x="0" y="0"/>
            <a:chExt cx="1397003" cy="1397000"/>
          </a:xfrm>
        </p:grpSpPr>
        <p:grpSp>
          <p:nvGrpSpPr>
            <p:cNvPr id="333" name="Group 333"/>
            <p:cNvGrpSpPr/>
            <p:nvPr/>
          </p:nvGrpSpPr>
          <p:grpSpPr>
            <a:xfrm>
              <a:off x="93581" y="-1"/>
              <a:ext cx="1209840" cy="1397002"/>
              <a:chOff x="0" y="0"/>
              <a:chExt cx="1209839" cy="1397000"/>
            </a:xfrm>
          </p:grpSpPr>
          <p:sp>
            <p:nvSpPr>
              <p:cNvPr id="331" name="Shape 331"/>
              <p:cNvSpPr/>
              <p:nvPr/>
            </p:nvSpPr>
            <p:spPr>
              <a:xfrm>
                <a:off x="0" y="-1"/>
                <a:ext cx="1209840" cy="13970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5400"/>
                    </a:lnTo>
                    <a:lnTo>
                      <a:pt x="21600" y="16200"/>
                    </a:lnTo>
                    <a:lnTo>
                      <a:pt x="10800" y="21600"/>
                    </a:lnTo>
                    <a:lnTo>
                      <a:pt x="0" y="16200"/>
                    </a:lnTo>
                    <a:lnTo>
                      <a:pt x="0" y="5400"/>
                    </a:lnTo>
                    <a:close/>
                  </a:path>
                </a:pathLst>
              </a:custGeom>
              <a:noFill/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Lato Bold"/>
                    <a:ea typeface="Lato Bold"/>
                    <a:cs typeface="Lato Bold"/>
                    <a:sym typeface="Lato Bold"/>
                  </a:defRPr>
                </a:pPr>
                <a:endParaRPr/>
              </a:p>
            </p:txBody>
          </p:sp>
          <p:sp>
            <p:nvSpPr>
              <p:cNvPr id="332" name="Shape 332"/>
              <p:cNvSpPr/>
              <p:nvPr/>
            </p:nvSpPr>
            <p:spPr>
              <a:xfrm>
                <a:off x="0" y="330200"/>
                <a:ext cx="1209839" cy="736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defRPr sz="4800">
                    <a:latin typeface="Lato Bold"/>
                    <a:ea typeface="Lato Bold"/>
                    <a:cs typeface="Lato Bold"/>
                    <a:sym typeface="Lato Bold"/>
                  </a:defRPr>
                </a:lvl1pPr>
              </a:lstStyle>
              <a:p>
                <a:r>
                  <a:t>CM</a:t>
                </a:r>
              </a:p>
            </p:txBody>
          </p:sp>
        </p:grpSp>
        <p:sp>
          <p:nvSpPr>
            <p:cNvPr id="334" name="Shape 334"/>
            <p:cNvSpPr/>
            <p:nvPr/>
          </p:nvSpPr>
          <p:spPr>
            <a:xfrm rot="5400000">
              <a:off x="93581" y="-2"/>
              <a:ext cx="1209840" cy="1397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800">
                  <a:latin typeface="Lato Bold"/>
                  <a:ea typeface="Lato Bold"/>
                  <a:cs typeface="Lato Bold"/>
                  <a:sym typeface="Lato Bold"/>
                </a:defRPr>
              </a:pPr>
              <a:endParaRPr/>
            </a:p>
          </p:txBody>
        </p:sp>
      </p:grpSp>
      <p:sp>
        <p:nvSpPr>
          <p:cNvPr id="336" name="Shape 336"/>
          <p:cNvSpPr>
            <a:spLocks noGrp="1"/>
          </p:cNvSpPr>
          <p:nvPr>
            <p:ph type="title" idx="4294967295"/>
          </p:nvPr>
        </p:nvSpPr>
        <p:spPr>
          <a:xfrm>
            <a:off x="1270000" y="4942394"/>
            <a:ext cx="10464800" cy="1311872"/>
          </a:xfrm>
          <a:prstGeom prst="rect">
            <a:avLst/>
          </a:prstGeom>
        </p:spPr>
        <p:txBody>
          <a:bodyPr/>
          <a:lstStyle>
            <a:lvl1pPr defTabSz="578358">
              <a:defRPr sz="7900">
                <a:solidFill>
                  <a:srgbClr val="FFFFFF"/>
                </a:solidFill>
              </a:defRPr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745331" y="609599"/>
            <a:ext cx="446219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500">
                <a:solidFill>
                  <a:srgbClr val="72C4B6"/>
                </a:solidFill>
                <a:latin typeface="Lato Bold"/>
                <a:ea typeface="Lato Bold"/>
                <a:cs typeface="Lato Bold"/>
                <a:sym typeface="Lato Bold"/>
              </a:defRPr>
            </a:pPr>
            <a:r>
              <a:t>The</a:t>
            </a:r>
            <a:r>
              <a:rPr>
                <a:solidFill>
                  <a:srgbClr val="9EC9D1"/>
                </a:solidFill>
              </a:rPr>
              <a:t> </a:t>
            </a:r>
            <a:r>
              <a:rPr>
                <a:solidFill>
                  <a:srgbClr val="53585F"/>
                </a:solidFill>
              </a:rPr>
              <a:t>Problems</a:t>
            </a:r>
          </a:p>
        </p:txBody>
      </p:sp>
      <p:sp>
        <p:nvSpPr>
          <p:cNvPr id="93" name="Shape 93"/>
          <p:cNvSpPr/>
          <p:nvPr/>
        </p:nvSpPr>
        <p:spPr>
          <a:xfrm>
            <a:off x="958537" y="2764397"/>
            <a:ext cx="3111968" cy="3111969"/>
          </a:xfrm>
          <a:prstGeom prst="ellipse">
            <a:avLst/>
          </a:prstGeom>
          <a:solidFill>
            <a:srgbClr val="9EC9D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>
                <a:latin typeface="Lato Bold"/>
                <a:ea typeface="Lato Bold"/>
                <a:cs typeface="Lato Bold"/>
                <a:sym typeface="Lato Bold"/>
              </a:defRPr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541122" y="6887561"/>
            <a:ext cx="394695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4200"/>
              </a:spcBef>
              <a:defRPr sz="2100">
                <a:solidFill>
                  <a:srgbClr val="53585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t>Despite of being aware of the importance of home cooking</a:t>
            </a:r>
          </a:p>
        </p:txBody>
      </p:sp>
      <p:sp>
        <p:nvSpPr>
          <p:cNvPr id="95" name="Shape 95"/>
          <p:cNvSpPr/>
          <p:nvPr/>
        </p:nvSpPr>
        <p:spPr>
          <a:xfrm>
            <a:off x="541122" y="6377680"/>
            <a:ext cx="3946956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72C4B6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t>Lack of cookings skills</a:t>
            </a:r>
          </a:p>
        </p:txBody>
      </p:sp>
      <p:sp>
        <p:nvSpPr>
          <p:cNvPr id="96" name="Shape 96"/>
          <p:cNvSpPr/>
          <p:nvPr/>
        </p:nvSpPr>
        <p:spPr>
          <a:xfrm>
            <a:off x="4946337" y="2764397"/>
            <a:ext cx="3111968" cy="3111969"/>
          </a:xfrm>
          <a:prstGeom prst="ellipse">
            <a:avLst/>
          </a:prstGeom>
          <a:solidFill>
            <a:srgbClr val="72C4B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>
                <a:latin typeface="Lato Bold"/>
                <a:ea typeface="Lato Bold"/>
                <a:cs typeface="Lato Bold"/>
                <a:sym typeface="Lato Bold"/>
              </a:defRPr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8934137" y="2764397"/>
            <a:ext cx="3111968" cy="3111969"/>
          </a:xfrm>
          <a:prstGeom prst="ellipse">
            <a:avLst/>
          </a:prstGeom>
          <a:solidFill>
            <a:schemeClr val="accent6">
              <a:lumOff val="-854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>
                <a:latin typeface="Lato Bold"/>
                <a:ea typeface="Lato Bold"/>
                <a:cs typeface="Lato Bold"/>
                <a:sym typeface="Lato Bold"/>
              </a:defRPr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4528922" y="6887560"/>
            <a:ext cx="394695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4200"/>
              </a:spcBef>
              <a:defRPr sz="2100">
                <a:solidFill>
                  <a:srgbClr val="53585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t>Unavoidable food waste especially in small households</a:t>
            </a:r>
          </a:p>
        </p:txBody>
      </p:sp>
      <p:sp>
        <p:nvSpPr>
          <p:cNvPr id="99" name="Shape 99"/>
          <p:cNvSpPr/>
          <p:nvPr/>
        </p:nvSpPr>
        <p:spPr>
          <a:xfrm>
            <a:off x="4528922" y="6377680"/>
            <a:ext cx="3946956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72C4B6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t>Grocery waste</a:t>
            </a:r>
          </a:p>
        </p:txBody>
      </p:sp>
      <p:sp>
        <p:nvSpPr>
          <p:cNvPr id="100" name="Shape 100"/>
          <p:cNvSpPr/>
          <p:nvPr/>
        </p:nvSpPr>
        <p:spPr>
          <a:xfrm>
            <a:off x="8516722" y="6887560"/>
            <a:ext cx="394695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4200"/>
              </a:spcBef>
              <a:defRPr sz="2100">
                <a:solidFill>
                  <a:srgbClr val="53585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t>Unwilling to spend time on cooking due to busy schedule </a:t>
            </a:r>
          </a:p>
        </p:txBody>
      </p:sp>
      <p:sp>
        <p:nvSpPr>
          <p:cNvPr id="101" name="Shape 101"/>
          <p:cNvSpPr/>
          <p:nvPr/>
        </p:nvSpPr>
        <p:spPr>
          <a:xfrm>
            <a:off x="8516722" y="6377680"/>
            <a:ext cx="3946956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1">
              <a:defRPr>
                <a:solidFill>
                  <a:srgbClr val="72C4B6"/>
                </a:solidFill>
                <a:latin typeface="Lato Bold"/>
                <a:ea typeface="Lato Bold"/>
                <a:cs typeface="Lato Bold"/>
                <a:sym typeface="Lato Bold"/>
              </a:defRPr>
            </a:pPr>
            <a:r>
              <a:t>Limited time</a:t>
            </a:r>
          </a:p>
        </p:txBody>
      </p:sp>
      <p:grpSp>
        <p:nvGrpSpPr>
          <p:cNvPr id="104" name="Group 104"/>
          <p:cNvGrpSpPr/>
          <p:nvPr/>
        </p:nvGrpSpPr>
        <p:grpSpPr>
          <a:xfrm>
            <a:off x="5385292" y="609598"/>
            <a:ext cx="7670309" cy="939805"/>
            <a:chOff x="-1" y="0"/>
            <a:chExt cx="7670308" cy="939803"/>
          </a:xfrm>
        </p:grpSpPr>
        <p:sp>
          <p:nvSpPr>
            <p:cNvPr id="102" name="Shape 102"/>
            <p:cNvSpPr/>
            <p:nvPr/>
          </p:nvSpPr>
          <p:spPr>
            <a:xfrm>
              <a:off x="765722" y="0"/>
              <a:ext cx="6904585" cy="939804"/>
            </a:xfrm>
            <a:prstGeom prst="rect">
              <a:avLst/>
            </a:prstGeom>
            <a:solidFill>
              <a:srgbClr val="72C4B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800">
                  <a:latin typeface="Lato Bold"/>
                  <a:ea typeface="Lato Bold"/>
                  <a:cs typeface="Lato Bold"/>
                  <a:sym typeface="Lato Bold"/>
                </a:defRPr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 rot="10800000">
              <a:off x="-2" y="-1"/>
              <a:ext cx="762465" cy="939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72C4B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800">
                  <a:latin typeface="Lato Bold"/>
                  <a:ea typeface="Lato Bold"/>
                  <a:cs typeface="Lato Bold"/>
                  <a:sym typeface="Lato Bold"/>
                </a:defRPr>
              </a:pPr>
              <a:endParaRPr/>
            </a:p>
          </p:txBody>
        </p:sp>
      </p:grpSp>
      <p:sp>
        <p:nvSpPr>
          <p:cNvPr id="105" name="Shape 105"/>
          <p:cNvSpPr/>
          <p:nvPr/>
        </p:nvSpPr>
        <p:spPr>
          <a:xfrm>
            <a:off x="-235219" y="609600"/>
            <a:ext cx="762464" cy="939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72C4B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>
                <a:latin typeface="Lato Bold"/>
                <a:ea typeface="Lato Bold"/>
                <a:cs typeface="Lato Bold"/>
                <a:sym typeface="Lato Bold"/>
              </a:defRPr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-65121" y="9271041"/>
            <a:ext cx="13134580" cy="508002"/>
          </a:xfrm>
          <a:prstGeom prst="rect">
            <a:avLst/>
          </a:prstGeom>
          <a:solidFill>
            <a:srgbClr val="72C4B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>
                <a:latin typeface="Lato Bold"/>
                <a:ea typeface="Lato Bold"/>
                <a:cs typeface="Lato Bold"/>
                <a:sym typeface="Lato Bold"/>
              </a:defRPr>
            </a:pPr>
            <a:endParaRPr/>
          </a:p>
        </p:txBody>
      </p:sp>
      <p:pic>
        <p:nvPicPr>
          <p:cNvPr id="107" name="pasted-image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2020" y="3367881"/>
            <a:ext cx="1905001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pasted-image-filter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51800" y="3469782"/>
            <a:ext cx="1701200" cy="17011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pasted-image-filtered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18166" y="3548426"/>
            <a:ext cx="1543911" cy="15439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745331" y="609599"/>
            <a:ext cx="446219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500">
                <a:solidFill>
                  <a:srgbClr val="72C4B6"/>
                </a:solidFill>
                <a:latin typeface="Lato Bold"/>
                <a:ea typeface="Lato Bold"/>
                <a:cs typeface="Lato Bold"/>
                <a:sym typeface="Lato Bold"/>
              </a:defRPr>
            </a:pPr>
            <a:r>
              <a:t>The</a:t>
            </a:r>
            <a:r>
              <a:rPr>
                <a:solidFill>
                  <a:srgbClr val="9EC9D1"/>
                </a:solidFill>
              </a:rPr>
              <a:t> </a:t>
            </a:r>
            <a:r>
              <a:rPr>
                <a:solidFill>
                  <a:srgbClr val="53585F"/>
                </a:solidFill>
              </a:rPr>
              <a:t>Problems</a:t>
            </a:r>
          </a:p>
        </p:txBody>
      </p:sp>
      <p:pic>
        <p:nvPicPr>
          <p:cNvPr id="112" name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4085" y="3638877"/>
            <a:ext cx="1221029" cy="13631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image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21003" y="3781288"/>
            <a:ext cx="1338392" cy="1078346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hape 114"/>
          <p:cNvSpPr/>
          <p:nvPr/>
        </p:nvSpPr>
        <p:spPr>
          <a:xfrm>
            <a:off x="1002947" y="6486591"/>
            <a:ext cx="394695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72C4B6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dirty="0"/>
              <a:t>Grocery waste</a:t>
            </a:r>
          </a:p>
        </p:txBody>
      </p:sp>
      <p:grpSp>
        <p:nvGrpSpPr>
          <p:cNvPr id="117" name="Group 117"/>
          <p:cNvGrpSpPr/>
          <p:nvPr/>
        </p:nvGrpSpPr>
        <p:grpSpPr>
          <a:xfrm>
            <a:off x="5385292" y="609597"/>
            <a:ext cx="7670309" cy="939806"/>
            <a:chOff x="-1" y="0"/>
            <a:chExt cx="7670308" cy="939804"/>
          </a:xfrm>
        </p:grpSpPr>
        <p:sp>
          <p:nvSpPr>
            <p:cNvPr id="115" name="Shape 115"/>
            <p:cNvSpPr/>
            <p:nvPr/>
          </p:nvSpPr>
          <p:spPr>
            <a:xfrm>
              <a:off x="765722" y="0"/>
              <a:ext cx="6904585" cy="939804"/>
            </a:xfrm>
            <a:prstGeom prst="rect">
              <a:avLst/>
            </a:prstGeom>
            <a:solidFill>
              <a:srgbClr val="72C4B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800">
                  <a:latin typeface="Lato Bold"/>
                  <a:ea typeface="Lato Bold"/>
                  <a:cs typeface="Lato Bold"/>
                  <a:sym typeface="Lato Bold"/>
                </a:defRPr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rot="10800000">
              <a:off x="-2" y="-1"/>
              <a:ext cx="762465" cy="939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72C4B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800">
                  <a:latin typeface="Lato Bold"/>
                  <a:ea typeface="Lato Bold"/>
                  <a:cs typeface="Lato Bold"/>
                  <a:sym typeface="Lato Bold"/>
                </a:defRPr>
              </a:pPr>
              <a:endParaRPr/>
            </a:p>
          </p:txBody>
        </p:sp>
      </p:grpSp>
      <p:sp>
        <p:nvSpPr>
          <p:cNvPr id="118" name="Shape 118"/>
          <p:cNvSpPr/>
          <p:nvPr/>
        </p:nvSpPr>
        <p:spPr>
          <a:xfrm>
            <a:off x="-235220" y="609600"/>
            <a:ext cx="762465" cy="939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72C4B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>
                <a:latin typeface="Lato Bold"/>
                <a:ea typeface="Lato Bold"/>
                <a:cs typeface="Lato Bold"/>
                <a:sym typeface="Lato Bold"/>
              </a:defRPr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-65121" y="9271041"/>
            <a:ext cx="13134580" cy="508002"/>
          </a:xfrm>
          <a:prstGeom prst="rect">
            <a:avLst/>
          </a:prstGeom>
          <a:solidFill>
            <a:srgbClr val="72C4B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>
                <a:latin typeface="Lato Bold"/>
                <a:ea typeface="Lato Bold"/>
                <a:cs typeface="Lato Bold"/>
                <a:sym typeface="Lato Bold"/>
              </a:defRPr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7056344" y="2228869"/>
            <a:ext cx="4277405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5000">
                <a:solidFill>
                  <a:srgbClr val="72C4B6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t>Global</a:t>
            </a:r>
          </a:p>
        </p:txBody>
      </p:sp>
      <p:sp>
        <p:nvSpPr>
          <p:cNvPr id="121" name="Shape 121"/>
          <p:cNvSpPr/>
          <p:nvPr/>
        </p:nvSpPr>
        <p:spPr>
          <a:xfrm>
            <a:off x="7032819" y="3098819"/>
            <a:ext cx="4375255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2100">
                <a:solidFill>
                  <a:srgbClr val="53585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t>1.3 billion tonnes of food wasted in 2017, 43% of this happened at home</a:t>
            </a:r>
          </a:p>
        </p:txBody>
      </p:sp>
      <p:sp>
        <p:nvSpPr>
          <p:cNvPr id="122" name="Shape 122"/>
          <p:cNvSpPr/>
          <p:nvPr/>
        </p:nvSpPr>
        <p:spPr>
          <a:xfrm>
            <a:off x="7056344" y="4448194"/>
            <a:ext cx="4277405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5000">
                <a:solidFill>
                  <a:srgbClr val="72C4B6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t>Canada</a:t>
            </a:r>
          </a:p>
        </p:txBody>
      </p:sp>
      <p:sp>
        <p:nvSpPr>
          <p:cNvPr id="123" name="Shape 123"/>
          <p:cNvSpPr/>
          <p:nvPr/>
        </p:nvSpPr>
        <p:spPr>
          <a:xfrm>
            <a:off x="7032819" y="5318144"/>
            <a:ext cx="4375255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2100">
                <a:solidFill>
                  <a:srgbClr val="53585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t>On average, each Canadian wastes183 kg of food each year, $1,456 on groceries</a:t>
            </a:r>
          </a:p>
        </p:txBody>
      </p:sp>
      <p:sp>
        <p:nvSpPr>
          <p:cNvPr id="124" name="Shape 124"/>
          <p:cNvSpPr/>
          <p:nvPr/>
        </p:nvSpPr>
        <p:spPr>
          <a:xfrm>
            <a:off x="7056344" y="6667519"/>
            <a:ext cx="4277405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5000">
                <a:solidFill>
                  <a:srgbClr val="72C4B6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t>Montreal</a:t>
            </a:r>
          </a:p>
        </p:txBody>
      </p:sp>
      <p:sp>
        <p:nvSpPr>
          <p:cNvPr id="125" name="Shape 125"/>
          <p:cNvSpPr/>
          <p:nvPr/>
        </p:nvSpPr>
        <p:spPr>
          <a:xfrm>
            <a:off x="7032819" y="7537469"/>
            <a:ext cx="4375256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2100">
                <a:solidFill>
                  <a:srgbClr val="53585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t>our survey shows most people waste around 30% of the groceries, that’s around $60 per month</a:t>
            </a:r>
          </a:p>
        </p:txBody>
      </p:sp>
      <p:sp>
        <p:nvSpPr>
          <p:cNvPr id="126" name="Shape 126"/>
          <p:cNvSpPr/>
          <p:nvPr/>
        </p:nvSpPr>
        <p:spPr>
          <a:xfrm>
            <a:off x="1420442" y="2764477"/>
            <a:ext cx="3111968" cy="3111969"/>
          </a:xfrm>
          <a:prstGeom prst="ellipse">
            <a:avLst/>
          </a:prstGeom>
          <a:solidFill>
            <a:srgbClr val="72C4B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>
                <a:latin typeface="Lato Bold"/>
                <a:ea typeface="Lato Bold"/>
                <a:cs typeface="Lato Bold"/>
                <a:sym typeface="Lato Bold"/>
              </a:defRPr>
            </a:pPr>
            <a:endParaRPr/>
          </a:p>
        </p:txBody>
      </p:sp>
      <p:pic>
        <p:nvPicPr>
          <p:cNvPr id="127" name="pasted-image-filtered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25905" y="3469861"/>
            <a:ext cx="1701199" cy="1701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4987130" y="4167609"/>
            <a:ext cx="2987428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500">
                <a:solidFill>
                  <a:srgbClr val="72C4B6"/>
                </a:solidFill>
                <a:latin typeface="Lato Bold"/>
                <a:ea typeface="Lato Bold"/>
                <a:cs typeface="Lato Bold"/>
                <a:sym typeface="Lato Bold"/>
              </a:defRPr>
            </a:pPr>
            <a:r>
              <a:t>About</a:t>
            </a:r>
            <a:r>
              <a:rPr>
                <a:solidFill>
                  <a:srgbClr val="9EC9D1"/>
                </a:solidFill>
              </a:rPr>
              <a:t> </a:t>
            </a:r>
            <a:r>
              <a:rPr>
                <a:solidFill>
                  <a:srgbClr val="53585F"/>
                </a:solidFill>
              </a:rPr>
              <a:t>Us</a:t>
            </a:r>
          </a:p>
        </p:txBody>
      </p:sp>
      <p:grpSp>
        <p:nvGrpSpPr>
          <p:cNvPr id="135" name="Group 135"/>
          <p:cNvGrpSpPr/>
          <p:nvPr/>
        </p:nvGrpSpPr>
        <p:grpSpPr>
          <a:xfrm>
            <a:off x="5987522" y="2869093"/>
            <a:ext cx="1132457" cy="1132457"/>
            <a:chOff x="-14" y="-14"/>
            <a:chExt cx="1132456" cy="1132456"/>
          </a:xfrm>
        </p:grpSpPr>
        <p:sp>
          <p:nvSpPr>
            <p:cNvPr id="130" name="Shape 130"/>
            <p:cNvSpPr/>
            <p:nvPr/>
          </p:nvSpPr>
          <p:spPr>
            <a:xfrm>
              <a:off x="-15" y="-15"/>
              <a:ext cx="1132457" cy="1132457"/>
            </a:xfrm>
            <a:prstGeom prst="ellipse">
              <a:avLst/>
            </a:prstGeom>
            <a:solidFill>
              <a:srgbClr val="72C4B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800">
                  <a:latin typeface="Lato Bold"/>
                  <a:ea typeface="Lato Bold"/>
                  <a:cs typeface="Lato Bold"/>
                  <a:sym typeface="Lato Bold"/>
                </a:defRPr>
              </a:pPr>
              <a:endParaRPr/>
            </a:p>
          </p:txBody>
        </p:sp>
        <p:grpSp>
          <p:nvGrpSpPr>
            <p:cNvPr id="133" name="Group 133"/>
            <p:cNvGrpSpPr/>
            <p:nvPr/>
          </p:nvGrpSpPr>
          <p:grpSpPr>
            <a:xfrm>
              <a:off x="195248" y="137855"/>
              <a:ext cx="741989" cy="856775"/>
              <a:chOff x="0" y="0"/>
              <a:chExt cx="741988" cy="856774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1" y="0"/>
                <a:ext cx="741990" cy="8567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5400"/>
                    </a:lnTo>
                    <a:lnTo>
                      <a:pt x="21600" y="16200"/>
                    </a:lnTo>
                    <a:lnTo>
                      <a:pt x="10800" y="21600"/>
                    </a:lnTo>
                    <a:lnTo>
                      <a:pt x="0" y="16200"/>
                    </a:lnTo>
                    <a:lnTo>
                      <a:pt x="0" y="5400"/>
                    </a:lnTo>
                    <a:close/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Lato Bold"/>
                    <a:ea typeface="Lato Bold"/>
                    <a:cs typeface="Lato Bold"/>
                    <a:sym typeface="Lato Bold"/>
                  </a:defRPr>
                </a:pPr>
                <a:endParaRPr/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0" y="212487"/>
                <a:ext cx="741988" cy="431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defRPr sz="2800">
                    <a:latin typeface="Lato Bold"/>
                    <a:ea typeface="Lato Bold"/>
                    <a:cs typeface="Lato Bold"/>
                    <a:sym typeface="Lato Bold"/>
                  </a:defRPr>
                </a:lvl1pPr>
              </a:lstStyle>
              <a:p>
                <a:r>
                  <a:t>CM</a:t>
                </a:r>
              </a:p>
            </p:txBody>
          </p:sp>
        </p:grpSp>
        <p:sp>
          <p:nvSpPr>
            <p:cNvPr id="134" name="Shape 134"/>
            <p:cNvSpPr/>
            <p:nvPr/>
          </p:nvSpPr>
          <p:spPr>
            <a:xfrm rot="5400000">
              <a:off x="195248" y="137855"/>
              <a:ext cx="741989" cy="856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800">
                  <a:latin typeface="Lato Bold"/>
                  <a:ea typeface="Lato Bold"/>
                  <a:cs typeface="Lato Bold"/>
                  <a:sym typeface="Lato Bold"/>
                </a:defRPr>
              </a:pPr>
              <a:endParaRPr/>
            </a:p>
          </p:txBody>
        </p:sp>
      </p:grpSp>
      <p:sp>
        <p:nvSpPr>
          <p:cNvPr id="136" name="Shape 136"/>
          <p:cNvSpPr/>
          <p:nvPr/>
        </p:nvSpPr>
        <p:spPr>
          <a:xfrm>
            <a:off x="1981779" y="5304259"/>
            <a:ext cx="9041242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4200"/>
              </a:spcBef>
              <a:defRPr sz="3200">
                <a:solidFill>
                  <a:srgbClr val="53585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t>“Chef-Mate is a mobile app that recommends recipes to users based on available groceries, with the help of optimizations and AI technology”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745331" y="609599"/>
            <a:ext cx="4346228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500">
                <a:solidFill>
                  <a:srgbClr val="72C4B6"/>
                </a:solidFill>
                <a:latin typeface="Lato Bold"/>
                <a:ea typeface="Lato Bold"/>
                <a:cs typeface="Lato Bold"/>
                <a:sym typeface="Lato Bold"/>
              </a:defRPr>
            </a:pPr>
            <a:r>
              <a:t>Our</a:t>
            </a:r>
            <a:r>
              <a:rPr>
                <a:solidFill>
                  <a:srgbClr val="9EC9D1"/>
                </a:solidFill>
              </a:rPr>
              <a:t> </a:t>
            </a:r>
            <a:r>
              <a:rPr>
                <a:solidFill>
                  <a:srgbClr val="53585F"/>
                </a:solidFill>
              </a:rPr>
              <a:t>Solutions</a:t>
            </a:r>
          </a:p>
        </p:txBody>
      </p:sp>
      <p:sp>
        <p:nvSpPr>
          <p:cNvPr id="139" name="Shape 139"/>
          <p:cNvSpPr/>
          <p:nvPr/>
        </p:nvSpPr>
        <p:spPr>
          <a:xfrm>
            <a:off x="858797" y="2994858"/>
            <a:ext cx="1152548" cy="1152547"/>
          </a:xfrm>
          <a:prstGeom prst="ellipse">
            <a:avLst/>
          </a:prstGeom>
          <a:solidFill>
            <a:srgbClr val="9EC9D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>
                <a:latin typeface="Lato Bold"/>
                <a:ea typeface="Lato Bold"/>
                <a:cs typeface="Lato Bold"/>
                <a:sym typeface="Lato Bold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858797" y="4719597"/>
            <a:ext cx="1152548" cy="1152548"/>
          </a:xfrm>
          <a:prstGeom prst="ellipse">
            <a:avLst/>
          </a:prstGeom>
          <a:solidFill>
            <a:srgbClr val="72C4B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>
                <a:latin typeface="Lato Bold"/>
                <a:ea typeface="Lato Bold"/>
                <a:cs typeface="Lato Bold"/>
                <a:sym typeface="Lato Bold"/>
              </a:defRPr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858797" y="6444336"/>
            <a:ext cx="1152548" cy="1152547"/>
          </a:xfrm>
          <a:prstGeom prst="ellipse">
            <a:avLst/>
          </a:prstGeom>
          <a:solidFill>
            <a:schemeClr val="accent6">
              <a:lumOff val="-854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>
                <a:latin typeface="Lato Bold"/>
                <a:ea typeface="Lato Bold"/>
                <a:cs typeface="Lato Bold"/>
                <a:sym typeface="Lato Bold"/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2380788" y="3361610"/>
            <a:ext cx="437525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2100">
                <a:solidFill>
                  <a:srgbClr val="53585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t>Track groceries and expire dates</a:t>
            </a:r>
          </a:p>
        </p:txBody>
      </p:sp>
      <p:sp>
        <p:nvSpPr>
          <p:cNvPr id="143" name="Shape 143"/>
          <p:cNvSpPr/>
          <p:nvPr/>
        </p:nvSpPr>
        <p:spPr>
          <a:xfrm>
            <a:off x="2380788" y="5086350"/>
            <a:ext cx="437525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2100">
                <a:solidFill>
                  <a:srgbClr val="53585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t>Provide recipes</a:t>
            </a:r>
          </a:p>
        </p:txBody>
      </p:sp>
      <p:sp>
        <p:nvSpPr>
          <p:cNvPr id="144" name="Shape 144"/>
          <p:cNvSpPr/>
          <p:nvPr/>
        </p:nvSpPr>
        <p:spPr>
          <a:xfrm>
            <a:off x="2380788" y="6811089"/>
            <a:ext cx="437525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2100">
                <a:solidFill>
                  <a:srgbClr val="53585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t>Analyze your health</a:t>
            </a:r>
          </a:p>
        </p:txBody>
      </p:sp>
      <p:grpSp>
        <p:nvGrpSpPr>
          <p:cNvPr id="147" name="Group 147"/>
          <p:cNvGrpSpPr/>
          <p:nvPr/>
        </p:nvGrpSpPr>
        <p:grpSpPr>
          <a:xfrm>
            <a:off x="5349744" y="609598"/>
            <a:ext cx="7705857" cy="939805"/>
            <a:chOff x="0" y="0"/>
            <a:chExt cx="7705856" cy="939803"/>
          </a:xfrm>
        </p:grpSpPr>
        <p:sp>
          <p:nvSpPr>
            <p:cNvPr id="145" name="Shape 145"/>
            <p:cNvSpPr/>
            <p:nvPr/>
          </p:nvSpPr>
          <p:spPr>
            <a:xfrm>
              <a:off x="761733" y="0"/>
              <a:ext cx="6944123" cy="939804"/>
            </a:xfrm>
            <a:prstGeom prst="rect">
              <a:avLst/>
            </a:prstGeom>
            <a:solidFill>
              <a:srgbClr val="72C4B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800">
                  <a:latin typeface="Lato Bold"/>
                  <a:ea typeface="Lato Bold"/>
                  <a:cs typeface="Lato Bold"/>
                  <a:sym typeface="Lato Bold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 rot="10800000">
              <a:off x="-1" y="-1"/>
              <a:ext cx="762464" cy="939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72C4B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800">
                  <a:latin typeface="Lato Bold"/>
                  <a:ea typeface="Lato Bold"/>
                  <a:cs typeface="Lato Bold"/>
                  <a:sym typeface="Lato Bold"/>
                </a:defRPr>
              </a:pPr>
              <a:endParaRPr/>
            </a:p>
          </p:txBody>
        </p:sp>
      </p:grpSp>
      <p:sp>
        <p:nvSpPr>
          <p:cNvPr id="148" name="Shape 148"/>
          <p:cNvSpPr/>
          <p:nvPr/>
        </p:nvSpPr>
        <p:spPr>
          <a:xfrm>
            <a:off x="-235219" y="609600"/>
            <a:ext cx="762464" cy="939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72C4B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>
                <a:latin typeface="Lato Bold"/>
                <a:ea typeface="Lato Bold"/>
                <a:cs typeface="Lato Bold"/>
                <a:sym typeface="Lato Bold"/>
              </a:defRPr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-65121" y="9271041"/>
            <a:ext cx="13134580" cy="508002"/>
          </a:xfrm>
          <a:prstGeom prst="rect">
            <a:avLst/>
          </a:prstGeom>
          <a:solidFill>
            <a:srgbClr val="72C4B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>
                <a:latin typeface="Lato Bold"/>
                <a:ea typeface="Lato Bold"/>
                <a:cs typeface="Lato Bold"/>
                <a:sym typeface="Lato Bold"/>
              </a:defRPr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9335686" y="2748570"/>
            <a:ext cx="3009183" cy="20759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</a:path>
            </a:pathLst>
          </a:custGeom>
          <a:solidFill>
            <a:srgbClr val="5D5D5D">
              <a:alpha val="4705"/>
            </a:srgbClr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914400"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9335686" y="5986297"/>
            <a:ext cx="3009183" cy="171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</a:path>
            </a:pathLst>
          </a:custGeom>
          <a:solidFill>
            <a:srgbClr val="5D5D5D">
              <a:alpha val="4705"/>
            </a:srgbClr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914400"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9335686" y="6310069"/>
            <a:ext cx="3009183" cy="171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</a:path>
            </a:pathLst>
          </a:custGeom>
          <a:solidFill>
            <a:srgbClr val="5D5D5D">
              <a:alpha val="4705"/>
            </a:srgbClr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914400"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9335686" y="6652887"/>
            <a:ext cx="3009183" cy="171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</a:path>
            </a:pathLst>
          </a:custGeom>
          <a:solidFill>
            <a:srgbClr val="5D5D5D">
              <a:alpha val="4705"/>
            </a:srgbClr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914400"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9335686" y="4957843"/>
            <a:ext cx="1447456" cy="87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</a:path>
            </a:pathLst>
          </a:custGeom>
          <a:solidFill>
            <a:srgbClr val="5D5D5D">
              <a:alpha val="4705"/>
            </a:srgbClr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914400"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10897413" y="4957843"/>
            <a:ext cx="1447457" cy="87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</a:path>
            </a:pathLst>
          </a:custGeom>
          <a:solidFill>
            <a:srgbClr val="5D5D5D">
              <a:alpha val="4705"/>
            </a:srgbClr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914400"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9335686" y="2748570"/>
            <a:ext cx="3018706" cy="2090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23" y="21600"/>
                </a:moveTo>
                <a:lnTo>
                  <a:pt x="0" y="162"/>
                </a:lnTo>
                <a:lnTo>
                  <a:pt x="77" y="0"/>
                </a:lnTo>
                <a:lnTo>
                  <a:pt x="21600" y="21438"/>
                </a:lnTo>
                <a:cubicBezTo>
                  <a:pt x="21600" y="21438"/>
                  <a:pt x="21523" y="21600"/>
                  <a:pt x="21523" y="21600"/>
                </a:cubicBezTo>
                <a:close/>
              </a:path>
            </a:pathLst>
          </a:custGeom>
          <a:solidFill>
            <a:srgbClr val="313B42">
              <a:alpha val="4705"/>
            </a:srgbClr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914400"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9335686" y="2748570"/>
            <a:ext cx="3018706" cy="2092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7" y="21600"/>
                </a:moveTo>
                <a:lnTo>
                  <a:pt x="0" y="21438"/>
                </a:lnTo>
                <a:lnTo>
                  <a:pt x="21523" y="0"/>
                </a:lnTo>
                <a:lnTo>
                  <a:pt x="21600" y="162"/>
                </a:lnTo>
                <a:cubicBezTo>
                  <a:pt x="21600" y="162"/>
                  <a:pt x="77" y="21600"/>
                  <a:pt x="77" y="21600"/>
                </a:cubicBezTo>
                <a:close/>
              </a:path>
            </a:pathLst>
          </a:custGeom>
          <a:solidFill>
            <a:srgbClr val="313B42">
              <a:alpha val="4705"/>
            </a:srgbClr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914400"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9335686" y="4957843"/>
            <a:ext cx="1445076" cy="8927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2" y="21600"/>
                </a:moveTo>
                <a:lnTo>
                  <a:pt x="0" y="393"/>
                </a:lnTo>
                <a:lnTo>
                  <a:pt x="148" y="0"/>
                </a:lnTo>
                <a:lnTo>
                  <a:pt x="21600" y="21207"/>
                </a:lnTo>
                <a:cubicBezTo>
                  <a:pt x="21600" y="21207"/>
                  <a:pt x="21452" y="21600"/>
                  <a:pt x="21452" y="21600"/>
                </a:cubicBezTo>
                <a:close/>
              </a:path>
            </a:pathLst>
          </a:custGeom>
          <a:solidFill>
            <a:srgbClr val="313B42">
              <a:alpha val="4705"/>
            </a:srgbClr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914400"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9335686" y="4957843"/>
            <a:ext cx="1445076" cy="8927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" y="21600"/>
                </a:moveTo>
                <a:lnTo>
                  <a:pt x="0" y="21207"/>
                </a:lnTo>
                <a:lnTo>
                  <a:pt x="21452" y="0"/>
                </a:lnTo>
                <a:lnTo>
                  <a:pt x="21600" y="393"/>
                </a:lnTo>
                <a:cubicBezTo>
                  <a:pt x="21600" y="393"/>
                  <a:pt x="148" y="21600"/>
                  <a:pt x="148" y="21600"/>
                </a:cubicBezTo>
                <a:close/>
              </a:path>
            </a:pathLst>
          </a:custGeom>
          <a:solidFill>
            <a:srgbClr val="313B42">
              <a:alpha val="4705"/>
            </a:srgbClr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914400"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10897413" y="4957843"/>
            <a:ext cx="1445076" cy="8927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2" y="21600"/>
                </a:moveTo>
                <a:lnTo>
                  <a:pt x="0" y="393"/>
                </a:lnTo>
                <a:lnTo>
                  <a:pt x="148" y="0"/>
                </a:lnTo>
                <a:lnTo>
                  <a:pt x="21600" y="21207"/>
                </a:lnTo>
                <a:cubicBezTo>
                  <a:pt x="21600" y="21207"/>
                  <a:pt x="21452" y="21600"/>
                  <a:pt x="21452" y="21600"/>
                </a:cubicBezTo>
                <a:close/>
              </a:path>
            </a:pathLst>
          </a:custGeom>
          <a:solidFill>
            <a:srgbClr val="313B42">
              <a:alpha val="4705"/>
            </a:srgbClr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914400"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10897413" y="4957843"/>
            <a:ext cx="1445076" cy="8927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" y="21600"/>
                </a:moveTo>
                <a:lnTo>
                  <a:pt x="0" y="21207"/>
                </a:lnTo>
                <a:lnTo>
                  <a:pt x="21452" y="0"/>
                </a:lnTo>
                <a:lnTo>
                  <a:pt x="21600" y="393"/>
                </a:lnTo>
                <a:cubicBezTo>
                  <a:pt x="21600" y="393"/>
                  <a:pt x="148" y="21600"/>
                  <a:pt x="148" y="21600"/>
                </a:cubicBezTo>
                <a:close/>
              </a:path>
            </a:pathLst>
          </a:custGeom>
          <a:solidFill>
            <a:srgbClr val="313B42">
              <a:alpha val="4705"/>
            </a:srgbClr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914400"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7431141" y="8081295"/>
            <a:ext cx="1685524" cy="314252"/>
          </a:xfrm>
          <a:prstGeom prst="ellipse">
            <a:avLst/>
          </a:prstGeom>
          <a:solidFill>
            <a:srgbClr val="5D5D5D">
              <a:alpha val="4705"/>
            </a:srgbClr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914400"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7716822" y="8024159"/>
            <a:ext cx="492807" cy="209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3" h="21600" extrusionOk="0">
                <a:moveTo>
                  <a:pt x="3352" y="21600"/>
                </a:moveTo>
                <a:lnTo>
                  <a:pt x="21193" y="21600"/>
                </a:lnTo>
                <a:lnTo>
                  <a:pt x="21193" y="0"/>
                </a:lnTo>
                <a:lnTo>
                  <a:pt x="10695" y="0"/>
                </a:lnTo>
                <a:cubicBezTo>
                  <a:pt x="8851" y="0"/>
                  <a:pt x="14" y="9577"/>
                  <a:pt x="14" y="14014"/>
                </a:cubicBezTo>
                <a:cubicBezTo>
                  <a:pt x="14" y="14014"/>
                  <a:pt x="-407" y="21600"/>
                  <a:pt x="3352" y="21600"/>
                </a:cubicBezTo>
                <a:close/>
              </a:path>
            </a:pathLst>
          </a:custGeom>
          <a:solidFill>
            <a:srgbClr val="DBE2E4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914400"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8364369" y="8024159"/>
            <a:ext cx="476141" cy="209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9" h="21600" extrusionOk="0">
                <a:moveTo>
                  <a:pt x="17701" y="21600"/>
                </a:moveTo>
                <a:lnTo>
                  <a:pt x="0" y="21600"/>
                </a:lnTo>
                <a:lnTo>
                  <a:pt x="0" y="0"/>
                </a:lnTo>
                <a:lnTo>
                  <a:pt x="10084" y="0"/>
                </a:lnTo>
                <a:cubicBezTo>
                  <a:pt x="11997" y="0"/>
                  <a:pt x="21164" y="9577"/>
                  <a:pt x="21164" y="14014"/>
                </a:cubicBezTo>
                <a:cubicBezTo>
                  <a:pt x="21164" y="14014"/>
                  <a:pt x="21600" y="21600"/>
                  <a:pt x="17701" y="21600"/>
                </a:cubicBezTo>
                <a:close/>
              </a:path>
            </a:pathLst>
          </a:custGeom>
          <a:solidFill>
            <a:srgbClr val="DBE2E4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914400"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7831088" y="5414933"/>
            <a:ext cx="916546" cy="2625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53" h="21600" extrusionOk="0">
                <a:moveTo>
                  <a:pt x="9050" y="3600"/>
                </a:moveTo>
                <a:lnTo>
                  <a:pt x="7807" y="21600"/>
                </a:lnTo>
                <a:lnTo>
                  <a:pt x="3541" y="21600"/>
                </a:lnTo>
                <a:cubicBezTo>
                  <a:pt x="1037" y="16017"/>
                  <a:pt x="2107" y="10114"/>
                  <a:pt x="2107" y="10114"/>
                </a:cubicBezTo>
                <a:lnTo>
                  <a:pt x="2107" y="10113"/>
                </a:lnTo>
                <a:cubicBezTo>
                  <a:pt x="-1093" y="4612"/>
                  <a:pt x="227" y="626"/>
                  <a:pt x="511" y="0"/>
                </a:cubicBezTo>
                <a:lnTo>
                  <a:pt x="18580" y="0"/>
                </a:lnTo>
                <a:cubicBezTo>
                  <a:pt x="18863" y="626"/>
                  <a:pt x="20507" y="4612"/>
                  <a:pt x="17307" y="10113"/>
                </a:cubicBezTo>
                <a:lnTo>
                  <a:pt x="17307" y="10114"/>
                </a:lnTo>
                <a:cubicBezTo>
                  <a:pt x="17307" y="10114"/>
                  <a:pt x="18330" y="14817"/>
                  <a:pt x="15550" y="21600"/>
                </a:cubicBezTo>
                <a:lnTo>
                  <a:pt x="11284" y="21600"/>
                </a:lnTo>
                <a:lnTo>
                  <a:pt x="10041" y="3600"/>
                </a:lnTo>
                <a:cubicBezTo>
                  <a:pt x="10041" y="3600"/>
                  <a:pt x="9050" y="3600"/>
                  <a:pt x="9050" y="3600"/>
                </a:cubicBezTo>
                <a:close/>
              </a:path>
            </a:pathLst>
          </a:custGeom>
          <a:solidFill>
            <a:srgbClr val="313B42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914400"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7850141" y="3681798"/>
            <a:ext cx="902280" cy="1752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151"/>
                </a:moveTo>
                <a:cubicBezTo>
                  <a:pt x="0" y="2255"/>
                  <a:pt x="1666" y="0"/>
                  <a:pt x="7361" y="0"/>
                </a:cubicBezTo>
                <a:lnTo>
                  <a:pt x="14238" y="0"/>
                </a:lnTo>
                <a:cubicBezTo>
                  <a:pt x="19934" y="0"/>
                  <a:pt x="21600" y="2255"/>
                  <a:pt x="21600" y="4151"/>
                </a:cubicBezTo>
                <a:cubicBezTo>
                  <a:pt x="21600" y="4151"/>
                  <a:pt x="17848" y="12235"/>
                  <a:pt x="19312" y="17053"/>
                </a:cubicBezTo>
                <a:lnTo>
                  <a:pt x="20502" y="21600"/>
                </a:lnTo>
                <a:lnTo>
                  <a:pt x="1098" y="21600"/>
                </a:lnTo>
                <a:lnTo>
                  <a:pt x="2288" y="17053"/>
                </a:lnTo>
                <a:cubicBezTo>
                  <a:pt x="3752" y="12235"/>
                  <a:pt x="0" y="4151"/>
                  <a:pt x="0" y="4151"/>
                </a:cubicBezTo>
                <a:close/>
              </a:path>
            </a:pathLst>
          </a:custGeom>
          <a:solidFill>
            <a:srgbClr val="EBF0F2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914400"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8078686" y="3681798"/>
            <a:ext cx="457093" cy="2690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10624"/>
                  <a:pt x="17526" y="21600"/>
                  <a:pt x="10671" y="21600"/>
                </a:cubicBezTo>
                <a:cubicBezTo>
                  <a:pt x="3815" y="21600"/>
                  <a:pt x="0" y="10624"/>
                  <a:pt x="0" y="0"/>
                </a:cubicBezTo>
                <a:cubicBezTo>
                  <a:pt x="0" y="0"/>
                  <a:pt x="21600" y="0"/>
                  <a:pt x="21600" y="0"/>
                </a:cubicBezTo>
                <a:close/>
              </a:path>
            </a:pathLst>
          </a:custGeom>
          <a:solidFill>
            <a:srgbClr val="F2C3A5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914400"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7793004" y="3681798"/>
            <a:ext cx="1002269" cy="1752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151"/>
                </a:moveTo>
                <a:cubicBezTo>
                  <a:pt x="0" y="2255"/>
                  <a:pt x="1257" y="0"/>
                  <a:pt x="6951" y="0"/>
                </a:cubicBezTo>
                <a:lnTo>
                  <a:pt x="10915" y="11035"/>
                </a:lnTo>
                <a:lnTo>
                  <a:pt x="14649" y="0"/>
                </a:lnTo>
                <a:cubicBezTo>
                  <a:pt x="20344" y="0"/>
                  <a:pt x="21600" y="2255"/>
                  <a:pt x="21600" y="4151"/>
                </a:cubicBezTo>
                <a:cubicBezTo>
                  <a:pt x="21600" y="4151"/>
                  <a:pt x="17848" y="12235"/>
                  <a:pt x="19312" y="17053"/>
                </a:cubicBezTo>
                <a:lnTo>
                  <a:pt x="20502" y="21600"/>
                </a:lnTo>
                <a:lnTo>
                  <a:pt x="1098" y="21600"/>
                </a:lnTo>
                <a:lnTo>
                  <a:pt x="2288" y="17053"/>
                </a:lnTo>
                <a:cubicBezTo>
                  <a:pt x="3752" y="12235"/>
                  <a:pt x="0" y="4151"/>
                  <a:pt x="0" y="4151"/>
                </a:cubicBezTo>
                <a:close/>
              </a:path>
            </a:pathLst>
          </a:custGeom>
          <a:solidFill>
            <a:srgbClr val="72C3B6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914400"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8269141" y="4691207"/>
            <a:ext cx="61900" cy="6189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914400"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8269141" y="4824524"/>
            <a:ext cx="61900" cy="6190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914400"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8021550" y="2196252"/>
            <a:ext cx="592792" cy="933230"/>
          </a:xfrm>
          <a:prstGeom prst="ellipse">
            <a:avLst/>
          </a:prstGeom>
          <a:solidFill>
            <a:srgbClr val="E64236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914400"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8135824" y="2329570"/>
            <a:ext cx="352343" cy="266638"/>
          </a:xfrm>
          <a:prstGeom prst="ellipse">
            <a:avLst/>
          </a:prstGeom>
          <a:solidFill>
            <a:srgbClr val="72C3B6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914400"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116778" y="3396115"/>
            <a:ext cx="345201" cy="285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0462" y="0"/>
                </a:lnTo>
                <a:lnTo>
                  <a:pt x="1138" y="0"/>
                </a:lnTo>
                <a:cubicBezTo>
                  <a:pt x="1138" y="0"/>
                  <a:pt x="0" y="21600"/>
                  <a:pt x="0" y="21600"/>
                </a:cubicBezTo>
                <a:close/>
              </a:path>
            </a:pathLst>
          </a:custGeom>
          <a:solidFill>
            <a:srgbClr val="F2C3A5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914400"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7831097" y="2424797"/>
            <a:ext cx="928467" cy="11427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51" y="0"/>
                </a:moveTo>
                <a:lnTo>
                  <a:pt x="11148" y="0"/>
                </a:lnTo>
                <a:cubicBezTo>
                  <a:pt x="16920" y="0"/>
                  <a:pt x="21600" y="3887"/>
                  <a:pt x="21600" y="8577"/>
                </a:cubicBezTo>
                <a:lnTo>
                  <a:pt x="20903" y="14522"/>
                </a:lnTo>
                <a:cubicBezTo>
                  <a:pt x="18464" y="20750"/>
                  <a:pt x="13587" y="21600"/>
                  <a:pt x="11148" y="21600"/>
                </a:cubicBezTo>
                <a:lnTo>
                  <a:pt x="10451" y="21600"/>
                </a:lnTo>
                <a:cubicBezTo>
                  <a:pt x="8012" y="21600"/>
                  <a:pt x="3135" y="20792"/>
                  <a:pt x="697" y="14565"/>
                </a:cubicBezTo>
                <a:lnTo>
                  <a:pt x="0" y="8556"/>
                </a:lnTo>
                <a:cubicBezTo>
                  <a:pt x="0" y="3866"/>
                  <a:pt x="4679" y="0"/>
                  <a:pt x="10451" y="0"/>
                </a:cubicBezTo>
                <a:close/>
              </a:path>
            </a:pathLst>
          </a:custGeom>
          <a:solidFill>
            <a:srgbClr val="F2C3A5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914400"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7831097" y="2424797"/>
            <a:ext cx="921325" cy="647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15" y="0"/>
                </a:moveTo>
                <a:lnTo>
                  <a:pt x="10513" y="0"/>
                </a:lnTo>
                <a:cubicBezTo>
                  <a:pt x="4707" y="0"/>
                  <a:pt x="0" y="6798"/>
                  <a:pt x="0" y="15045"/>
                </a:cubicBezTo>
                <a:lnTo>
                  <a:pt x="434" y="21600"/>
                </a:lnTo>
                <a:cubicBezTo>
                  <a:pt x="9806" y="21010"/>
                  <a:pt x="18487" y="15100"/>
                  <a:pt x="21600" y="12745"/>
                </a:cubicBezTo>
                <a:cubicBezTo>
                  <a:pt x="20811" y="5582"/>
                  <a:pt x="16462" y="0"/>
                  <a:pt x="11215" y="0"/>
                </a:cubicBezTo>
                <a:close/>
              </a:path>
            </a:pathLst>
          </a:custGeom>
          <a:solidFill>
            <a:srgbClr val="E64236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914400"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7716824" y="5833933"/>
            <a:ext cx="197604" cy="121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97" h="19829" extrusionOk="0">
                <a:moveTo>
                  <a:pt x="0" y="8942"/>
                </a:moveTo>
                <a:cubicBezTo>
                  <a:pt x="1681" y="17027"/>
                  <a:pt x="7329" y="21600"/>
                  <a:pt x="12820" y="19182"/>
                </a:cubicBezTo>
                <a:cubicBezTo>
                  <a:pt x="18315" y="16764"/>
                  <a:pt x="21600" y="8265"/>
                  <a:pt x="20322" y="0"/>
                </a:cubicBezTo>
                <a:cubicBezTo>
                  <a:pt x="20322" y="0"/>
                  <a:pt x="0" y="8942"/>
                  <a:pt x="0" y="8942"/>
                </a:cubicBezTo>
                <a:close/>
              </a:path>
            </a:pathLst>
          </a:custGeom>
          <a:solidFill>
            <a:srgbClr val="F2C3A5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914400"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7526370" y="3796070"/>
            <a:ext cx="547557" cy="2097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81" h="21600" extrusionOk="0">
                <a:moveTo>
                  <a:pt x="10012" y="10755"/>
                </a:moveTo>
                <a:cubicBezTo>
                  <a:pt x="11308" y="7350"/>
                  <a:pt x="15670" y="4895"/>
                  <a:pt x="20381" y="2672"/>
                </a:cubicBezTo>
                <a:lnTo>
                  <a:pt x="12686" y="0"/>
                </a:lnTo>
                <a:cubicBezTo>
                  <a:pt x="6033" y="2318"/>
                  <a:pt x="2078" y="4981"/>
                  <a:pt x="458" y="9232"/>
                </a:cubicBezTo>
                <a:cubicBezTo>
                  <a:pt x="-1219" y="13631"/>
                  <a:pt x="1892" y="17879"/>
                  <a:pt x="6816" y="21600"/>
                </a:cubicBezTo>
                <a:lnTo>
                  <a:pt x="14673" y="20984"/>
                </a:lnTo>
                <a:cubicBezTo>
                  <a:pt x="12187" y="18049"/>
                  <a:pt x="8767" y="14023"/>
                  <a:pt x="10012" y="10755"/>
                </a:cubicBezTo>
                <a:close/>
              </a:path>
            </a:pathLst>
          </a:custGeom>
          <a:solidFill>
            <a:srgbClr val="72C3B6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914400"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10021323" y="3796073"/>
            <a:ext cx="135703" cy="192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93" h="20266" extrusionOk="0">
                <a:moveTo>
                  <a:pt x="11882" y="20266"/>
                </a:moveTo>
                <a:cubicBezTo>
                  <a:pt x="18679" y="17840"/>
                  <a:pt x="21600" y="11753"/>
                  <a:pt x="18386" y="6465"/>
                </a:cubicBezTo>
                <a:cubicBezTo>
                  <a:pt x="15171" y="1178"/>
                  <a:pt x="7031" y="-1334"/>
                  <a:pt x="0" y="709"/>
                </a:cubicBezTo>
                <a:cubicBezTo>
                  <a:pt x="0" y="709"/>
                  <a:pt x="11882" y="20266"/>
                  <a:pt x="11882" y="20266"/>
                </a:cubicBezTo>
                <a:close/>
              </a:path>
            </a:pathLst>
          </a:custGeom>
          <a:solidFill>
            <a:srgbClr val="F2C3A5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914400"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8573868" y="3796071"/>
            <a:ext cx="1526019" cy="492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6" extrusionOk="0">
                <a:moveTo>
                  <a:pt x="10741" y="9772"/>
                </a:moveTo>
                <a:cubicBezTo>
                  <a:pt x="7316" y="9715"/>
                  <a:pt x="4659" y="5691"/>
                  <a:pt x="2211" y="1161"/>
                </a:cubicBezTo>
                <a:lnTo>
                  <a:pt x="0" y="11243"/>
                </a:lnTo>
                <a:cubicBezTo>
                  <a:pt x="2648" y="17989"/>
                  <a:pt x="5488" y="21452"/>
                  <a:pt x="9764" y="21525"/>
                </a:cubicBezTo>
                <a:cubicBezTo>
                  <a:pt x="14190" y="21600"/>
                  <a:pt x="18204" y="16176"/>
                  <a:pt x="21600" y="8868"/>
                </a:cubicBezTo>
                <a:lnTo>
                  <a:pt x="20563" y="0"/>
                </a:lnTo>
                <a:cubicBezTo>
                  <a:pt x="17808" y="4138"/>
                  <a:pt x="14030" y="9829"/>
                  <a:pt x="10741" y="9772"/>
                </a:cubicBezTo>
                <a:close/>
              </a:path>
            </a:pathLst>
          </a:custGeom>
          <a:solidFill>
            <a:srgbClr val="72C3B6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914400"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180" name="pasted-image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770" y="3202831"/>
            <a:ext cx="736601" cy="736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pasted-image-filter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8675" y="4999475"/>
            <a:ext cx="592792" cy="5927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pasted-image-filtered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11297" y="6652309"/>
            <a:ext cx="647547" cy="6475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745331" y="609599"/>
            <a:ext cx="4851686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500">
                <a:solidFill>
                  <a:srgbClr val="72C4B6"/>
                </a:solidFill>
                <a:latin typeface="Lato Bold"/>
                <a:ea typeface="Lato Bold"/>
                <a:cs typeface="Lato Bold"/>
                <a:sym typeface="Lato Bold"/>
              </a:defRPr>
            </a:pPr>
            <a:r>
              <a:t>Our</a:t>
            </a:r>
            <a:r>
              <a:rPr>
                <a:solidFill>
                  <a:srgbClr val="9EC9D1"/>
                </a:solidFill>
              </a:rPr>
              <a:t> </a:t>
            </a:r>
            <a:r>
              <a:rPr>
                <a:solidFill>
                  <a:srgbClr val="53585F"/>
                </a:solidFill>
              </a:rPr>
              <a:t>Application</a:t>
            </a:r>
          </a:p>
        </p:txBody>
      </p:sp>
      <p:sp>
        <p:nvSpPr>
          <p:cNvPr id="185" name="Shape 185"/>
          <p:cNvSpPr/>
          <p:nvPr/>
        </p:nvSpPr>
        <p:spPr>
          <a:xfrm>
            <a:off x="14951022" y="-1441450"/>
            <a:ext cx="4375256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4200"/>
              </a:spcBef>
              <a:defRPr sz="2100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t>Lorem ipsum dolor sit amet, consectetur adipiscing elit, sed do eiusmod tempor incididunt</a:t>
            </a:r>
          </a:p>
        </p:txBody>
      </p:sp>
      <p:grpSp>
        <p:nvGrpSpPr>
          <p:cNvPr id="188" name="Group 188"/>
          <p:cNvGrpSpPr/>
          <p:nvPr/>
        </p:nvGrpSpPr>
        <p:grpSpPr>
          <a:xfrm>
            <a:off x="5983631" y="609598"/>
            <a:ext cx="7705857" cy="939805"/>
            <a:chOff x="0" y="0"/>
            <a:chExt cx="7705856" cy="939803"/>
          </a:xfrm>
        </p:grpSpPr>
        <p:sp>
          <p:nvSpPr>
            <p:cNvPr id="186" name="Shape 186"/>
            <p:cNvSpPr/>
            <p:nvPr/>
          </p:nvSpPr>
          <p:spPr>
            <a:xfrm>
              <a:off x="761733" y="0"/>
              <a:ext cx="6944123" cy="939804"/>
            </a:xfrm>
            <a:prstGeom prst="rect">
              <a:avLst/>
            </a:prstGeom>
            <a:solidFill>
              <a:srgbClr val="72C4B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800">
                  <a:latin typeface="Lato Bold"/>
                  <a:ea typeface="Lato Bold"/>
                  <a:cs typeface="Lato Bold"/>
                  <a:sym typeface="Lato Bold"/>
                </a:defRPr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 rot="10800000">
              <a:off x="-1" y="-1"/>
              <a:ext cx="762464" cy="939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72C4B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800">
                  <a:latin typeface="Lato Bold"/>
                  <a:ea typeface="Lato Bold"/>
                  <a:cs typeface="Lato Bold"/>
                  <a:sym typeface="Lato Bold"/>
                </a:defRPr>
              </a:pPr>
              <a:endParaRPr/>
            </a:p>
          </p:txBody>
        </p:sp>
      </p:grpSp>
      <p:sp>
        <p:nvSpPr>
          <p:cNvPr id="189" name="Shape 189"/>
          <p:cNvSpPr/>
          <p:nvPr/>
        </p:nvSpPr>
        <p:spPr>
          <a:xfrm>
            <a:off x="-235219" y="609600"/>
            <a:ext cx="762464" cy="939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72C4B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>
                <a:latin typeface="Lato Bold"/>
                <a:ea typeface="Lato Bold"/>
                <a:cs typeface="Lato Bold"/>
                <a:sym typeface="Lato Bold"/>
              </a:defRPr>
            </a:pP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-65121" y="9271041"/>
            <a:ext cx="13134580" cy="508002"/>
          </a:xfrm>
          <a:prstGeom prst="rect">
            <a:avLst/>
          </a:prstGeom>
          <a:solidFill>
            <a:srgbClr val="72C4B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>
                <a:latin typeface="Lato Bold"/>
                <a:ea typeface="Lato Bold"/>
                <a:cs typeface="Lato Bold"/>
                <a:sym typeface="Lato Bold"/>
              </a:defRPr>
            </a:pPr>
            <a:endParaRPr/>
          </a:p>
        </p:txBody>
      </p:sp>
      <p:sp>
        <p:nvSpPr>
          <p:cNvPr id="191" name="Shape 191"/>
          <p:cNvSpPr/>
          <p:nvPr/>
        </p:nvSpPr>
        <p:spPr>
          <a:xfrm flipH="1" flipV="1">
            <a:off x="874706" y="3949698"/>
            <a:ext cx="4375257" cy="2"/>
          </a:xfrm>
          <a:prstGeom prst="line">
            <a:avLst/>
          </a:prstGeom>
          <a:ln w="12700">
            <a:solidFill>
              <a:srgbClr val="D9E6DF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72C4B6"/>
                </a:solidFill>
              </a:defRPr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1362775" y="3925651"/>
            <a:ext cx="3399119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2100">
                <a:solidFill>
                  <a:srgbClr val="53585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t>Scan your grocery receipt to save ingredients to database</a:t>
            </a:r>
          </a:p>
        </p:txBody>
      </p:sp>
      <p:sp>
        <p:nvSpPr>
          <p:cNvPr id="193" name="Shape 193"/>
          <p:cNvSpPr/>
          <p:nvPr/>
        </p:nvSpPr>
        <p:spPr>
          <a:xfrm flipH="1" flipV="1">
            <a:off x="874707" y="5820678"/>
            <a:ext cx="4375256" cy="2"/>
          </a:xfrm>
          <a:prstGeom prst="line">
            <a:avLst/>
          </a:prstGeom>
          <a:ln w="12700">
            <a:solidFill>
              <a:srgbClr val="72C4B6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72C4B6"/>
                </a:solidFill>
              </a:defRPr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1343344" y="5796631"/>
            <a:ext cx="3553654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2100">
                <a:solidFill>
                  <a:srgbClr val="53585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t>Personalize your profile by picking preferred ingredients, cuisine, and diet target</a:t>
            </a:r>
          </a:p>
        </p:txBody>
      </p:sp>
      <p:sp>
        <p:nvSpPr>
          <p:cNvPr id="195" name="Shape 195"/>
          <p:cNvSpPr/>
          <p:nvPr/>
        </p:nvSpPr>
        <p:spPr>
          <a:xfrm flipH="1" flipV="1">
            <a:off x="7940670" y="3949698"/>
            <a:ext cx="4106138" cy="2"/>
          </a:xfrm>
          <a:prstGeom prst="line">
            <a:avLst/>
          </a:prstGeom>
          <a:ln w="12700">
            <a:solidFill>
              <a:srgbClr val="9EC9D1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72C4B6"/>
                </a:solidFill>
              </a:defRPr>
            </a:pPr>
            <a:endParaRPr/>
          </a:p>
        </p:txBody>
      </p:sp>
      <p:sp>
        <p:nvSpPr>
          <p:cNvPr id="196" name="Shape 196"/>
          <p:cNvSpPr/>
          <p:nvPr/>
        </p:nvSpPr>
        <p:spPr>
          <a:xfrm flipH="1" flipV="1">
            <a:off x="7791914" y="5816598"/>
            <a:ext cx="4254894" cy="2"/>
          </a:xfrm>
          <a:prstGeom prst="line">
            <a:avLst/>
          </a:prstGeom>
          <a:ln w="12700">
            <a:solidFill>
              <a:srgbClr val="5EAD9E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72C4B6"/>
                </a:solidFill>
              </a:defRPr>
            </a:pPr>
            <a:endParaRPr/>
          </a:p>
        </p:txBody>
      </p:sp>
      <p:pic>
        <p:nvPicPr>
          <p:cNvPr id="197" name="image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58910" y="2441512"/>
            <a:ext cx="2898656" cy="5937417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Shape 198"/>
          <p:cNvSpPr/>
          <p:nvPr/>
        </p:nvSpPr>
        <p:spPr>
          <a:xfrm>
            <a:off x="5271535" y="3177537"/>
            <a:ext cx="2446104" cy="4222953"/>
          </a:xfrm>
          <a:prstGeom prst="rect">
            <a:avLst/>
          </a:prstGeom>
          <a:solidFill>
            <a:srgbClr val="72C4B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>
                <a:latin typeface="Lato Bold"/>
                <a:ea typeface="Lato Bold"/>
                <a:cs typeface="Lato Bold"/>
                <a:sym typeface="Lato Bold"/>
              </a:defRPr>
            </a:pPr>
            <a:endParaRPr/>
          </a:p>
        </p:txBody>
      </p:sp>
      <p:grpSp>
        <p:nvGrpSpPr>
          <p:cNvPr id="203" name="Group 203"/>
          <p:cNvGrpSpPr/>
          <p:nvPr/>
        </p:nvGrpSpPr>
        <p:grpSpPr>
          <a:xfrm>
            <a:off x="5846970" y="4073045"/>
            <a:ext cx="1295236" cy="1295235"/>
            <a:chOff x="0" y="0"/>
            <a:chExt cx="1295235" cy="1295234"/>
          </a:xfrm>
        </p:grpSpPr>
        <p:grpSp>
          <p:nvGrpSpPr>
            <p:cNvPr id="201" name="Group 201"/>
            <p:cNvGrpSpPr/>
            <p:nvPr/>
          </p:nvGrpSpPr>
          <p:grpSpPr>
            <a:xfrm>
              <a:off x="86764" y="-1"/>
              <a:ext cx="1121706" cy="1295236"/>
              <a:chOff x="0" y="0"/>
              <a:chExt cx="1121705" cy="1295234"/>
            </a:xfrm>
          </p:grpSpPr>
          <p:sp>
            <p:nvSpPr>
              <p:cNvPr id="199" name="Shape 199"/>
              <p:cNvSpPr/>
              <p:nvPr/>
            </p:nvSpPr>
            <p:spPr>
              <a:xfrm>
                <a:off x="0" y="0"/>
                <a:ext cx="1121706" cy="12952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5400"/>
                    </a:lnTo>
                    <a:lnTo>
                      <a:pt x="21600" y="16200"/>
                    </a:lnTo>
                    <a:lnTo>
                      <a:pt x="10800" y="21600"/>
                    </a:lnTo>
                    <a:lnTo>
                      <a:pt x="0" y="16200"/>
                    </a:lnTo>
                    <a:lnTo>
                      <a:pt x="0" y="5400"/>
                    </a:lnTo>
                    <a:close/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Lato Bold"/>
                    <a:ea typeface="Lato Bold"/>
                    <a:cs typeface="Lato Bold"/>
                    <a:sym typeface="Lato Bold"/>
                  </a:defRPr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>
                <a:off x="0" y="431716"/>
                <a:ext cx="1121705" cy="431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defRPr sz="2800">
                    <a:latin typeface="Lato Bold"/>
                    <a:ea typeface="Lato Bold"/>
                    <a:cs typeface="Lato Bold"/>
                    <a:sym typeface="Lato Bold"/>
                  </a:defRPr>
                </a:lvl1pPr>
              </a:lstStyle>
              <a:p>
                <a:r>
                  <a:t>CM</a:t>
                </a:r>
              </a:p>
            </p:txBody>
          </p:sp>
        </p:grpSp>
        <p:sp>
          <p:nvSpPr>
            <p:cNvPr id="202" name="Shape 202"/>
            <p:cNvSpPr/>
            <p:nvPr/>
          </p:nvSpPr>
          <p:spPr>
            <a:xfrm rot="5400000">
              <a:off x="86763" y="-2"/>
              <a:ext cx="1121707" cy="1295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800">
                  <a:latin typeface="Lato Bold"/>
                  <a:ea typeface="Lato Bold"/>
                  <a:cs typeface="Lato Bold"/>
                  <a:sym typeface="Lato Bold"/>
                </a:defRPr>
              </a:pPr>
              <a:endParaRPr/>
            </a:p>
          </p:txBody>
        </p:sp>
      </p:grpSp>
      <p:sp>
        <p:nvSpPr>
          <p:cNvPr id="204" name="Shape 204"/>
          <p:cNvSpPr/>
          <p:nvPr/>
        </p:nvSpPr>
        <p:spPr>
          <a:xfrm>
            <a:off x="5294902" y="5769861"/>
            <a:ext cx="2446102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4200"/>
              </a:spcBef>
              <a:defRPr sz="1400"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t>SCAN RECEIPT</a:t>
            </a:r>
          </a:p>
        </p:txBody>
      </p:sp>
      <p:sp>
        <p:nvSpPr>
          <p:cNvPr id="205" name="Shape 205"/>
          <p:cNvSpPr/>
          <p:nvPr/>
        </p:nvSpPr>
        <p:spPr>
          <a:xfrm>
            <a:off x="8274012" y="3925651"/>
            <a:ext cx="3399119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r">
              <a:spcBef>
                <a:spcPts val="4200"/>
              </a:spcBef>
              <a:defRPr sz="2100">
                <a:solidFill>
                  <a:srgbClr val="53585F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  <a:r>
              <a:t>Swipe and pick the dish you wish to cook using the ‘Tinder’-style user interface </a:t>
            </a:r>
          </a:p>
        </p:txBody>
      </p:sp>
      <p:sp>
        <p:nvSpPr>
          <p:cNvPr id="206" name="Shape 206"/>
          <p:cNvSpPr/>
          <p:nvPr/>
        </p:nvSpPr>
        <p:spPr>
          <a:xfrm>
            <a:off x="8254582" y="5955381"/>
            <a:ext cx="339912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spcBef>
                <a:spcPts val="4200"/>
              </a:spcBef>
              <a:defRPr sz="2100">
                <a:solidFill>
                  <a:srgbClr val="53585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t>Track nutrition intake with our build-in analytics tool</a:t>
            </a:r>
          </a:p>
        </p:txBody>
      </p:sp>
      <p:sp>
        <p:nvSpPr>
          <p:cNvPr id="207" name="Shape 207"/>
          <p:cNvSpPr/>
          <p:nvPr/>
        </p:nvSpPr>
        <p:spPr>
          <a:xfrm>
            <a:off x="488436" y="3574809"/>
            <a:ext cx="762444" cy="762444"/>
          </a:xfrm>
          <a:prstGeom prst="ellipse">
            <a:avLst/>
          </a:prstGeom>
          <a:solidFill>
            <a:srgbClr val="D9E6D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>
                <a:latin typeface="Lato Bold"/>
                <a:ea typeface="Lato Bold"/>
                <a:cs typeface="Lato Bold"/>
                <a:sym typeface="Lato Bold"/>
              </a:defRPr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11765557" y="3574809"/>
            <a:ext cx="762445" cy="762444"/>
          </a:xfrm>
          <a:prstGeom prst="ellipse">
            <a:avLst/>
          </a:prstGeom>
          <a:solidFill>
            <a:srgbClr val="9EC9D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>
                <a:latin typeface="Lato Bold"/>
                <a:ea typeface="Lato Bold"/>
                <a:cs typeface="Lato Bold"/>
                <a:sym typeface="Lato Bold"/>
              </a:defRPr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11765557" y="5433088"/>
            <a:ext cx="762445" cy="762445"/>
          </a:xfrm>
          <a:prstGeom prst="ellipse">
            <a:avLst/>
          </a:prstGeom>
          <a:solidFill>
            <a:srgbClr val="5EAD9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>
                <a:latin typeface="Lato Bold"/>
                <a:ea typeface="Lato Bold"/>
                <a:cs typeface="Lato Bold"/>
                <a:sym typeface="Lato Bold"/>
              </a:defRPr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488436" y="5433088"/>
            <a:ext cx="762444" cy="762445"/>
          </a:xfrm>
          <a:prstGeom prst="ellipse">
            <a:avLst/>
          </a:prstGeom>
          <a:solidFill>
            <a:srgbClr val="72C4B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>
                <a:latin typeface="Lato Bold"/>
                <a:ea typeface="Lato Bold"/>
                <a:cs typeface="Lato Bold"/>
                <a:sym typeface="Lato Bold"/>
              </a:defRPr>
            </a:pPr>
            <a:endParaRPr/>
          </a:p>
        </p:txBody>
      </p:sp>
      <p:pic>
        <p:nvPicPr>
          <p:cNvPr id="211" name="image2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77275" y="3786527"/>
            <a:ext cx="339049" cy="339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image2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996934" y="5560328"/>
            <a:ext cx="299731" cy="508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image1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3464" y="5617605"/>
            <a:ext cx="352425" cy="393451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hape 214"/>
          <p:cNvSpPr/>
          <p:nvPr/>
        </p:nvSpPr>
        <p:spPr>
          <a:xfrm>
            <a:off x="5294902" y="6164931"/>
            <a:ext cx="2446102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4200"/>
              </a:spcBef>
              <a:defRPr sz="1400"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t>PICK A DISH!</a:t>
            </a:r>
          </a:p>
        </p:txBody>
      </p:sp>
      <p:sp>
        <p:nvSpPr>
          <p:cNvPr id="215" name="Shape 215"/>
          <p:cNvSpPr/>
          <p:nvPr/>
        </p:nvSpPr>
        <p:spPr>
          <a:xfrm>
            <a:off x="5299746" y="6560001"/>
            <a:ext cx="2446102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4200"/>
              </a:spcBef>
              <a:defRPr sz="1400"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t>MY PREFERENCE</a:t>
            </a:r>
          </a:p>
        </p:txBody>
      </p:sp>
      <p:pic>
        <p:nvPicPr>
          <p:cNvPr id="216" name="pasted-image-filtered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31151" y="3717543"/>
            <a:ext cx="477014" cy="4770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 flipV="1">
            <a:off x="11189836" y="6160049"/>
            <a:ext cx="2" cy="2448065"/>
          </a:xfrm>
          <a:prstGeom prst="line">
            <a:avLst/>
          </a:prstGeom>
          <a:ln w="12700">
            <a:solidFill>
              <a:schemeClr val="accent6">
                <a:lumOff val="-8549"/>
              </a:schemeClr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72C4B6"/>
                </a:solidFill>
              </a:defRPr>
            </a:pPr>
            <a:endParaRPr/>
          </a:p>
        </p:txBody>
      </p:sp>
      <p:sp>
        <p:nvSpPr>
          <p:cNvPr id="219" name="Shape 219"/>
          <p:cNvSpPr/>
          <p:nvPr/>
        </p:nvSpPr>
        <p:spPr>
          <a:xfrm flipV="1">
            <a:off x="1866899" y="4711698"/>
            <a:ext cx="3" cy="3896416"/>
          </a:xfrm>
          <a:prstGeom prst="line">
            <a:avLst/>
          </a:prstGeom>
          <a:ln w="12700">
            <a:solidFill>
              <a:srgbClr val="9EC9D1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72C4B6"/>
                </a:solidFill>
              </a:defRPr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745330" y="609599"/>
            <a:ext cx="380189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500">
                <a:solidFill>
                  <a:srgbClr val="72C4B6"/>
                </a:solidFill>
                <a:latin typeface="Lato Bold"/>
                <a:ea typeface="Lato Bold"/>
                <a:cs typeface="Lato Bold"/>
                <a:sym typeface="Lato Bold"/>
              </a:defRPr>
            </a:pPr>
            <a:r>
              <a:t>Market</a:t>
            </a:r>
            <a:r>
              <a:rPr>
                <a:solidFill>
                  <a:srgbClr val="9EC9D1"/>
                </a:solidFill>
              </a:rPr>
              <a:t> </a:t>
            </a:r>
            <a:r>
              <a:rPr>
                <a:solidFill>
                  <a:srgbClr val="53585F"/>
                </a:solidFill>
              </a:rPr>
              <a:t>Size</a:t>
            </a:r>
          </a:p>
        </p:txBody>
      </p:sp>
      <p:sp>
        <p:nvSpPr>
          <p:cNvPr id="221" name="Shape 221"/>
          <p:cNvSpPr/>
          <p:nvPr/>
        </p:nvSpPr>
        <p:spPr>
          <a:xfrm>
            <a:off x="14951022" y="-1441450"/>
            <a:ext cx="4375256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4200"/>
              </a:spcBef>
              <a:defRPr sz="2100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t>Lorem ipsum dolor sit amet, consectetur adipiscing elit, sed do eiusmod tempor incididunt</a:t>
            </a:r>
          </a:p>
        </p:txBody>
      </p:sp>
      <p:sp>
        <p:nvSpPr>
          <p:cNvPr id="222" name="Shape 222"/>
          <p:cNvSpPr/>
          <p:nvPr/>
        </p:nvSpPr>
        <p:spPr>
          <a:xfrm>
            <a:off x="1716262" y="2312108"/>
            <a:ext cx="4646548" cy="4646547"/>
          </a:xfrm>
          <a:prstGeom prst="ellipse">
            <a:avLst/>
          </a:prstGeom>
          <a:solidFill>
            <a:srgbClr val="9EC9D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>
                <a:latin typeface="Lato Bold"/>
                <a:ea typeface="Lato Bold"/>
                <a:cs typeface="Lato Bold"/>
                <a:sym typeface="Lato Bold"/>
              </a:defRPr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6621727" y="4361375"/>
            <a:ext cx="2580119" cy="2580119"/>
          </a:xfrm>
          <a:prstGeom prst="ellipse">
            <a:avLst/>
          </a:prstGeom>
          <a:solidFill>
            <a:srgbClr val="72C4B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>
                <a:latin typeface="Lato Bold"/>
                <a:ea typeface="Lato Bold"/>
                <a:cs typeface="Lato Bold"/>
                <a:sym typeface="Lato Bold"/>
              </a:defRPr>
            </a:pP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9740098" y="5410700"/>
            <a:ext cx="1548320" cy="1548322"/>
          </a:xfrm>
          <a:prstGeom prst="ellipse">
            <a:avLst/>
          </a:prstGeom>
          <a:solidFill>
            <a:schemeClr val="accent6">
              <a:lumOff val="-854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>
                <a:latin typeface="Lato Bold"/>
                <a:ea typeface="Lato Bold"/>
                <a:cs typeface="Lato Bold"/>
                <a:sym typeface="Lato Bold"/>
              </a:defRPr>
            </a:pP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1900951" y="4127500"/>
            <a:ext cx="4277406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6000"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t>2.5 Billion+</a:t>
            </a:r>
          </a:p>
        </p:txBody>
      </p:sp>
      <p:sp>
        <p:nvSpPr>
          <p:cNvPr id="226" name="Shape 226"/>
          <p:cNvSpPr/>
          <p:nvPr/>
        </p:nvSpPr>
        <p:spPr>
          <a:xfrm>
            <a:off x="6744352" y="5238750"/>
            <a:ext cx="2334999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4800"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t>75M</a:t>
            </a:r>
          </a:p>
        </p:txBody>
      </p:sp>
      <p:sp>
        <p:nvSpPr>
          <p:cNvPr id="227" name="Shape 227"/>
          <p:cNvSpPr/>
          <p:nvPr/>
        </p:nvSpPr>
        <p:spPr>
          <a:xfrm>
            <a:off x="9841304" y="5886450"/>
            <a:ext cx="1345987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200"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t>300K</a:t>
            </a:r>
          </a:p>
        </p:txBody>
      </p:sp>
      <p:sp>
        <p:nvSpPr>
          <p:cNvPr id="228" name="Shape 228"/>
          <p:cNvSpPr/>
          <p:nvPr/>
        </p:nvSpPr>
        <p:spPr>
          <a:xfrm>
            <a:off x="2028076" y="7979761"/>
            <a:ext cx="394695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2" algn="l">
              <a:spcBef>
                <a:spcPts val="4200"/>
              </a:spcBef>
              <a:defRPr sz="2100">
                <a:solidFill>
                  <a:srgbClr val="53585F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  <a:r>
              <a:t>Total Available Market [Worldwide] </a:t>
            </a:r>
          </a:p>
        </p:txBody>
      </p:sp>
      <p:sp>
        <p:nvSpPr>
          <p:cNvPr id="229" name="Shape 229"/>
          <p:cNvSpPr/>
          <p:nvPr/>
        </p:nvSpPr>
        <p:spPr>
          <a:xfrm>
            <a:off x="2028076" y="7469881"/>
            <a:ext cx="394695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>
                <a:solidFill>
                  <a:srgbClr val="72C4B6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t>Mobile Users</a:t>
            </a:r>
          </a:p>
        </p:txBody>
      </p:sp>
      <p:sp>
        <p:nvSpPr>
          <p:cNvPr id="230" name="Shape 230"/>
          <p:cNvSpPr/>
          <p:nvPr/>
        </p:nvSpPr>
        <p:spPr>
          <a:xfrm>
            <a:off x="6928987" y="3090262"/>
            <a:ext cx="380189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2100">
                <a:solidFill>
                  <a:srgbClr val="53585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t>Serviceable Available Market [North America]</a:t>
            </a:r>
          </a:p>
        </p:txBody>
      </p:sp>
      <p:sp>
        <p:nvSpPr>
          <p:cNvPr id="231" name="Shape 231"/>
          <p:cNvSpPr/>
          <p:nvPr/>
        </p:nvSpPr>
        <p:spPr>
          <a:xfrm>
            <a:off x="6928987" y="2389881"/>
            <a:ext cx="394695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>
                <a:solidFill>
                  <a:srgbClr val="72C4B6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t>Target Users (age 20-30)</a:t>
            </a:r>
          </a:p>
        </p:txBody>
      </p:sp>
      <p:sp>
        <p:nvSpPr>
          <p:cNvPr id="232" name="Shape 232"/>
          <p:cNvSpPr/>
          <p:nvPr/>
        </p:nvSpPr>
        <p:spPr>
          <a:xfrm flipV="1">
            <a:off x="6767810" y="2539257"/>
            <a:ext cx="2" cy="2906558"/>
          </a:xfrm>
          <a:prstGeom prst="line">
            <a:avLst/>
          </a:prstGeom>
          <a:ln w="12700">
            <a:solidFill>
              <a:srgbClr val="72C4B6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72C4B6"/>
                </a:solidFill>
              </a:defRPr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7020314" y="7979761"/>
            <a:ext cx="3946955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spcBef>
                <a:spcPts val="4200"/>
              </a:spcBef>
              <a:defRPr sz="2100">
                <a:solidFill>
                  <a:srgbClr val="53585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t>Serviceable Obtainable Market [Montreal]</a:t>
            </a:r>
          </a:p>
        </p:txBody>
      </p:sp>
      <p:sp>
        <p:nvSpPr>
          <p:cNvPr id="234" name="Shape 234"/>
          <p:cNvSpPr/>
          <p:nvPr/>
        </p:nvSpPr>
        <p:spPr>
          <a:xfrm>
            <a:off x="7020314" y="7469881"/>
            <a:ext cx="394695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defRPr>
                <a:solidFill>
                  <a:srgbClr val="72C4B6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t>Local Target Users</a:t>
            </a:r>
          </a:p>
        </p:txBody>
      </p:sp>
      <p:grpSp>
        <p:nvGrpSpPr>
          <p:cNvPr id="237" name="Group 237"/>
          <p:cNvGrpSpPr/>
          <p:nvPr/>
        </p:nvGrpSpPr>
        <p:grpSpPr>
          <a:xfrm>
            <a:off x="4742973" y="609598"/>
            <a:ext cx="8423111" cy="939805"/>
            <a:chOff x="-1" y="0"/>
            <a:chExt cx="8423110" cy="939803"/>
          </a:xfrm>
        </p:grpSpPr>
        <p:sp>
          <p:nvSpPr>
            <p:cNvPr id="235" name="Shape 235"/>
            <p:cNvSpPr/>
            <p:nvPr/>
          </p:nvSpPr>
          <p:spPr>
            <a:xfrm>
              <a:off x="761733" y="0"/>
              <a:ext cx="7661376" cy="939804"/>
            </a:xfrm>
            <a:prstGeom prst="rect">
              <a:avLst/>
            </a:prstGeom>
            <a:solidFill>
              <a:srgbClr val="72C4B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800">
                  <a:latin typeface="Lato Bold"/>
                  <a:ea typeface="Lato Bold"/>
                  <a:cs typeface="Lato Bold"/>
                  <a:sym typeface="Lato Bold"/>
                </a:defRPr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 rot="10800000">
              <a:off x="-2" y="-1"/>
              <a:ext cx="762464" cy="939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72C4B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800">
                  <a:latin typeface="Lato Bold"/>
                  <a:ea typeface="Lato Bold"/>
                  <a:cs typeface="Lato Bold"/>
                  <a:sym typeface="Lato Bold"/>
                </a:defRPr>
              </a:pPr>
              <a:endParaRPr/>
            </a:p>
          </p:txBody>
        </p:sp>
      </p:grpSp>
      <p:sp>
        <p:nvSpPr>
          <p:cNvPr id="238" name="Shape 238"/>
          <p:cNvSpPr/>
          <p:nvPr/>
        </p:nvSpPr>
        <p:spPr>
          <a:xfrm>
            <a:off x="-235219" y="609600"/>
            <a:ext cx="762464" cy="939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72C4B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>
                <a:latin typeface="Lato Bold"/>
                <a:ea typeface="Lato Bold"/>
                <a:cs typeface="Lato Bold"/>
                <a:sym typeface="Lato Bold"/>
              </a:defRPr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-65121" y="9271041"/>
            <a:ext cx="13134580" cy="508002"/>
          </a:xfrm>
          <a:prstGeom prst="rect">
            <a:avLst/>
          </a:prstGeom>
          <a:solidFill>
            <a:srgbClr val="72C4B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>
                <a:latin typeface="Lato Bold"/>
                <a:ea typeface="Lato Bold"/>
                <a:cs typeface="Lato Bold"/>
                <a:sym typeface="Lato Bold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745331" y="609599"/>
            <a:ext cx="5459463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500">
                <a:solidFill>
                  <a:srgbClr val="72C4B6"/>
                </a:solidFill>
                <a:latin typeface="Lato Bold"/>
                <a:ea typeface="Lato Bold"/>
                <a:cs typeface="Lato Bold"/>
                <a:sym typeface="Lato Bold"/>
              </a:defRPr>
            </a:pPr>
            <a:r>
              <a:t>Market</a:t>
            </a:r>
            <a:r>
              <a:rPr>
                <a:solidFill>
                  <a:srgbClr val="9EC9D1"/>
                </a:solidFill>
              </a:rPr>
              <a:t> </a:t>
            </a:r>
            <a:r>
              <a:rPr>
                <a:solidFill>
                  <a:srgbClr val="53585F"/>
                </a:solidFill>
              </a:rPr>
              <a:t>Validation</a:t>
            </a:r>
          </a:p>
        </p:txBody>
      </p:sp>
      <p:sp>
        <p:nvSpPr>
          <p:cNvPr id="242" name="Shape 242"/>
          <p:cNvSpPr/>
          <p:nvPr/>
        </p:nvSpPr>
        <p:spPr>
          <a:xfrm>
            <a:off x="1372847" y="5727700"/>
            <a:ext cx="4277405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8000">
                <a:solidFill>
                  <a:srgbClr val="72C4B6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t>90%</a:t>
            </a:r>
          </a:p>
        </p:txBody>
      </p:sp>
      <p:sp>
        <p:nvSpPr>
          <p:cNvPr id="243" name="Shape 243"/>
          <p:cNvSpPr/>
          <p:nvPr/>
        </p:nvSpPr>
        <p:spPr>
          <a:xfrm>
            <a:off x="7354547" y="5727700"/>
            <a:ext cx="4277405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8000">
                <a:solidFill>
                  <a:schemeClr val="accent6">
                    <a:lumOff val="-8549"/>
                  </a:schemeClr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t>70%</a:t>
            </a:r>
          </a:p>
        </p:txBody>
      </p:sp>
      <p:sp>
        <p:nvSpPr>
          <p:cNvPr id="244" name="Shape 244"/>
          <p:cNvSpPr/>
          <p:nvPr/>
        </p:nvSpPr>
        <p:spPr>
          <a:xfrm>
            <a:off x="1323922" y="7207250"/>
            <a:ext cx="4375256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4200"/>
              </a:spcBef>
              <a:defRPr sz="2100">
                <a:solidFill>
                  <a:srgbClr val="53585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t>More than 90% of our survey participants rarely shop groceries with a shopping list</a:t>
            </a:r>
          </a:p>
        </p:txBody>
      </p:sp>
      <p:sp>
        <p:nvSpPr>
          <p:cNvPr id="245" name="Shape 245"/>
          <p:cNvSpPr/>
          <p:nvPr/>
        </p:nvSpPr>
        <p:spPr>
          <a:xfrm>
            <a:off x="7305622" y="7207250"/>
            <a:ext cx="4375256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4200"/>
              </a:spcBef>
              <a:defRPr sz="2100">
                <a:solidFill>
                  <a:srgbClr val="53585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t>More than 70% of our participants recognize significant grocery waste in their daily life</a:t>
            </a:r>
          </a:p>
        </p:txBody>
      </p:sp>
      <p:sp>
        <p:nvSpPr>
          <p:cNvPr id="246" name="Shape 246"/>
          <p:cNvSpPr/>
          <p:nvPr/>
        </p:nvSpPr>
        <p:spPr>
          <a:xfrm>
            <a:off x="2007589" y="2456864"/>
            <a:ext cx="3111968" cy="3111968"/>
          </a:xfrm>
          <a:prstGeom prst="ellipse">
            <a:avLst/>
          </a:prstGeom>
          <a:solidFill>
            <a:srgbClr val="72C4B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>
                <a:latin typeface="Lato Bold"/>
                <a:ea typeface="Lato Bold"/>
                <a:cs typeface="Lato Bold"/>
                <a:sym typeface="Lato Bold"/>
              </a:defRPr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7937187" y="2456864"/>
            <a:ext cx="3111968" cy="3111968"/>
          </a:xfrm>
          <a:prstGeom prst="ellipse">
            <a:avLst/>
          </a:prstGeom>
          <a:solidFill>
            <a:schemeClr val="accent6">
              <a:lumOff val="-854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>
                <a:latin typeface="Lato Bold"/>
                <a:ea typeface="Lato Bold"/>
                <a:cs typeface="Lato Bold"/>
                <a:sym typeface="Lato Bold"/>
              </a:defRPr>
            </a:pPr>
            <a:endParaRPr/>
          </a:p>
        </p:txBody>
      </p:sp>
      <p:grpSp>
        <p:nvGrpSpPr>
          <p:cNvPr id="250" name="Group 250"/>
          <p:cNvGrpSpPr/>
          <p:nvPr/>
        </p:nvGrpSpPr>
        <p:grpSpPr>
          <a:xfrm>
            <a:off x="6600058" y="609598"/>
            <a:ext cx="7705857" cy="939805"/>
            <a:chOff x="0" y="0"/>
            <a:chExt cx="7705856" cy="939803"/>
          </a:xfrm>
        </p:grpSpPr>
        <p:sp>
          <p:nvSpPr>
            <p:cNvPr id="248" name="Shape 248"/>
            <p:cNvSpPr/>
            <p:nvPr/>
          </p:nvSpPr>
          <p:spPr>
            <a:xfrm>
              <a:off x="761733" y="0"/>
              <a:ext cx="6944123" cy="939804"/>
            </a:xfrm>
            <a:prstGeom prst="rect">
              <a:avLst/>
            </a:prstGeom>
            <a:solidFill>
              <a:srgbClr val="72C4B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800">
                  <a:latin typeface="Lato Bold"/>
                  <a:ea typeface="Lato Bold"/>
                  <a:cs typeface="Lato Bold"/>
                  <a:sym typeface="Lato Bold"/>
                </a:defRPr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 rot="10800000">
              <a:off x="-1" y="-1"/>
              <a:ext cx="762464" cy="939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72C4B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800">
                  <a:latin typeface="Lato Bold"/>
                  <a:ea typeface="Lato Bold"/>
                  <a:cs typeface="Lato Bold"/>
                  <a:sym typeface="Lato Bold"/>
                </a:defRPr>
              </a:pPr>
              <a:endParaRPr/>
            </a:p>
          </p:txBody>
        </p:sp>
      </p:grpSp>
      <p:sp>
        <p:nvSpPr>
          <p:cNvPr id="251" name="Shape 251"/>
          <p:cNvSpPr/>
          <p:nvPr/>
        </p:nvSpPr>
        <p:spPr>
          <a:xfrm>
            <a:off x="-235219" y="609600"/>
            <a:ext cx="762464" cy="939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72C4B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>
                <a:latin typeface="Lato Bold"/>
                <a:ea typeface="Lato Bold"/>
                <a:cs typeface="Lato Bold"/>
                <a:sym typeface="Lato Bold"/>
              </a:defRPr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-65121" y="9271041"/>
            <a:ext cx="13134580" cy="508002"/>
          </a:xfrm>
          <a:prstGeom prst="rect">
            <a:avLst/>
          </a:prstGeom>
          <a:solidFill>
            <a:srgbClr val="72C4B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>
                <a:latin typeface="Lato Bold"/>
                <a:ea typeface="Lato Bold"/>
                <a:cs typeface="Lato Bold"/>
                <a:sym typeface="Lato Bold"/>
              </a:defRPr>
            </a:pPr>
            <a:endParaRPr/>
          </a:p>
        </p:txBody>
      </p:sp>
      <p:pic>
        <p:nvPicPr>
          <p:cNvPr id="25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5328" y="3234602"/>
            <a:ext cx="1556490" cy="15564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5005" y="3234602"/>
            <a:ext cx="1556491" cy="15564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745330" y="609599"/>
            <a:ext cx="504507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500">
                <a:solidFill>
                  <a:srgbClr val="72C4B6"/>
                </a:solidFill>
                <a:latin typeface="Lato Bold"/>
                <a:ea typeface="Lato Bold"/>
                <a:cs typeface="Lato Bold"/>
                <a:sym typeface="Lato Bold"/>
              </a:defRPr>
            </a:pPr>
            <a:r>
              <a:t>Business</a:t>
            </a:r>
            <a:r>
              <a:rPr>
                <a:solidFill>
                  <a:srgbClr val="9EC9D1"/>
                </a:solidFill>
              </a:rPr>
              <a:t> </a:t>
            </a:r>
            <a:r>
              <a:rPr>
                <a:solidFill>
                  <a:srgbClr val="53585F"/>
                </a:solidFill>
              </a:rPr>
              <a:t>Model</a:t>
            </a:r>
          </a:p>
        </p:txBody>
      </p:sp>
      <p:sp>
        <p:nvSpPr>
          <p:cNvPr id="257" name="Shape 257"/>
          <p:cNvSpPr/>
          <p:nvPr/>
        </p:nvSpPr>
        <p:spPr>
          <a:xfrm>
            <a:off x="14951022" y="-1441450"/>
            <a:ext cx="4375256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4200"/>
              </a:spcBef>
              <a:defRPr sz="2100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t>Lorem ipsum dolor sit amet, consectetur adipiscing elit, sed do eiusmod tempor incididunt</a:t>
            </a:r>
          </a:p>
        </p:txBody>
      </p:sp>
      <p:sp>
        <p:nvSpPr>
          <p:cNvPr id="258" name="Shape 258"/>
          <p:cNvSpPr/>
          <p:nvPr/>
        </p:nvSpPr>
        <p:spPr>
          <a:xfrm>
            <a:off x="1005643" y="3845464"/>
            <a:ext cx="2869584" cy="2869583"/>
          </a:xfrm>
          <a:prstGeom prst="ellipse">
            <a:avLst/>
          </a:prstGeom>
          <a:solidFill>
            <a:srgbClr val="5EAD9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>
                <a:latin typeface="Lato Bold"/>
                <a:ea typeface="Lato Bold"/>
                <a:cs typeface="Lato Bold"/>
                <a:sym typeface="Lato Bold"/>
              </a:defRPr>
            </a:pP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1139858" y="4670728"/>
            <a:ext cx="2601301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3600">
                <a:latin typeface="Lato Bold"/>
                <a:ea typeface="Lato Bold"/>
                <a:cs typeface="Lato Bold"/>
                <a:sym typeface="Lato Bold"/>
              </a:defRPr>
            </a:pPr>
            <a:r>
              <a:t>Monthly</a:t>
            </a:r>
          </a:p>
          <a:p>
            <a:pPr>
              <a:defRPr sz="3600">
                <a:latin typeface="Lato Bold"/>
                <a:ea typeface="Lato Bold"/>
                <a:cs typeface="Lato Bold"/>
                <a:sym typeface="Lato Bold"/>
              </a:defRPr>
            </a:pPr>
            <a:r>
              <a:t>Subscription</a:t>
            </a:r>
          </a:p>
        </p:txBody>
      </p:sp>
      <p:sp>
        <p:nvSpPr>
          <p:cNvPr id="260" name="Shape 260"/>
          <p:cNvSpPr/>
          <p:nvPr/>
        </p:nvSpPr>
        <p:spPr>
          <a:xfrm>
            <a:off x="4115853" y="4924728"/>
            <a:ext cx="711202" cy="711202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E4E4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>
                <a:latin typeface="Lato Bold"/>
                <a:ea typeface="Lato Bold"/>
                <a:cs typeface="Lato Bold"/>
                <a:sym typeface="Lato Bold"/>
              </a:defRPr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5067535" y="3845464"/>
            <a:ext cx="2869584" cy="2869583"/>
          </a:xfrm>
          <a:prstGeom prst="ellipse">
            <a:avLst/>
          </a:prstGeom>
          <a:solidFill>
            <a:srgbClr val="72C4B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>
                <a:latin typeface="Lato Bold"/>
                <a:ea typeface="Lato Bold"/>
                <a:cs typeface="Lato Bold"/>
                <a:sym typeface="Lato Bold"/>
              </a:defRPr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8177745" y="4924728"/>
            <a:ext cx="711202" cy="711202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E4E4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>
                <a:latin typeface="Lato Bold"/>
                <a:ea typeface="Lato Bold"/>
                <a:cs typeface="Lato Bold"/>
                <a:sym typeface="Lato Bold"/>
              </a:defRPr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9129427" y="3845464"/>
            <a:ext cx="2869583" cy="2869583"/>
          </a:xfrm>
          <a:prstGeom prst="ellipse">
            <a:avLst/>
          </a:prstGeom>
          <a:solidFill>
            <a:srgbClr val="9EC9D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>
                <a:latin typeface="Lato Bold"/>
                <a:ea typeface="Lato Bold"/>
                <a:cs typeface="Lato Bold"/>
                <a:sym typeface="Lato Bold"/>
              </a:defRPr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1783125" y="2656293"/>
            <a:ext cx="943855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4200"/>
              </a:spcBef>
              <a:defRPr sz="2800">
                <a:solidFill>
                  <a:srgbClr val="53585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t>Freemium &amp; In-app advertising</a:t>
            </a:r>
          </a:p>
        </p:txBody>
      </p:sp>
      <p:sp>
        <p:nvSpPr>
          <p:cNvPr id="265" name="Shape 265"/>
          <p:cNvSpPr/>
          <p:nvPr/>
        </p:nvSpPr>
        <p:spPr>
          <a:xfrm>
            <a:off x="5201749" y="4670728"/>
            <a:ext cx="2601303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3600">
                <a:latin typeface="Lato Bold"/>
                <a:ea typeface="Lato Bold"/>
                <a:cs typeface="Lato Bold"/>
                <a:sym typeface="Lato Bold"/>
              </a:defRPr>
            </a:pPr>
            <a:r>
              <a:t>Grocery</a:t>
            </a:r>
          </a:p>
          <a:p>
            <a:pPr>
              <a:defRPr sz="3600">
                <a:latin typeface="Lato Bold"/>
                <a:ea typeface="Lato Bold"/>
                <a:cs typeface="Lato Bold"/>
                <a:sym typeface="Lato Bold"/>
              </a:defRPr>
            </a:pPr>
            <a:r>
              <a:t>Store Ads</a:t>
            </a:r>
          </a:p>
        </p:txBody>
      </p:sp>
      <p:sp>
        <p:nvSpPr>
          <p:cNvPr id="266" name="Shape 266"/>
          <p:cNvSpPr/>
          <p:nvPr/>
        </p:nvSpPr>
        <p:spPr>
          <a:xfrm>
            <a:off x="9263642" y="4670728"/>
            <a:ext cx="2601302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600"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t>Paid Programs</a:t>
            </a:r>
          </a:p>
        </p:txBody>
      </p:sp>
      <p:sp>
        <p:nvSpPr>
          <p:cNvPr id="267" name="Shape 267"/>
          <p:cNvSpPr/>
          <p:nvPr/>
        </p:nvSpPr>
        <p:spPr>
          <a:xfrm>
            <a:off x="467030" y="7643448"/>
            <a:ext cx="394695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4200"/>
              </a:spcBef>
              <a:defRPr sz="2100">
                <a:solidFill>
                  <a:srgbClr val="53585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t>Upgrade to access hundreds of recipes and nutrition facts</a:t>
            </a:r>
          </a:p>
        </p:txBody>
      </p:sp>
      <p:sp>
        <p:nvSpPr>
          <p:cNvPr id="268" name="Shape 268"/>
          <p:cNvSpPr/>
          <p:nvPr/>
        </p:nvSpPr>
        <p:spPr>
          <a:xfrm>
            <a:off x="467030" y="7133566"/>
            <a:ext cx="394695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72C4B6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t>$2.99/month</a:t>
            </a:r>
          </a:p>
        </p:txBody>
      </p:sp>
      <p:sp>
        <p:nvSpPr>
          <p:cNvPr id="269" name="Shape 269"/>
          <p:cNvSpPr/>
          <p:nvPr/>
        </p:nvSpPr>
        <p:spPr>
          <a:xfrm>
            <a:off x="4528922" y="7484698"/>
            <a:ext cx="3946956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4200"/>
              </a:spcBef>
              <a:defRPr sz="2100">
                <a:solidFill>
                  <a:srgbClr val="53585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t>Increase traffic for our partnering stores, and push weekly coupons to app users</a:t>
            </a:r>
          </a:p>
        </p:txBody>
      </p:sp>
      <p:sp>
        <p:nvSpPr>
          <p:cNvPr id="270" name="Shape 270"/>
          <p:cNvSpPr/>
          <p:nvPr/>
        </p:nvSpPr>
        <p:spPr>
          <a:xfrm>
            <a:off x="4528922" y="7133566"/>
            <a:ext cx="3946956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72C4B6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t>Weekly coupons</a:t>
            </a:r>
          </a:p>
        </p:txBody>
      </p:sp>
      <p:sp>
        <p:nvSpPr>
          <p:cNvPr id="271" name="Shape 271"/>
          <p:cNvSpPr/>
          <p:nvPr/>
        </p:nvSpPr>
        <p:spPr>
          <a:xfrm>
            <a:off x="8590814" y="7484698"/>
            <a:ext cx="3946955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4200"/>
              </a:spcBef>
              <a:defRPr sz="2100">
                <a:solidFill>
                  <a:srgbClr val="53585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t>Paid program and Live chats with famous local/international chefs</a:t>
            </a:r>
          </a:p>
        </p:txBody>
      </p:sp>
      <p:sp>
        <p:nvSpPr>
          <p:cNvPr id="272" name="Shape 272"/>
          <p:cNvSpPr/>
          <p:nvPr/>
        </p:nvSpPr>
        <p:spPr>
          <a:xfrm>
            <a:off x="8590814" y="7133566"/>
            <a:ext cx="394695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72C4B6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t>Special Cooking Programs</a:t>
            </a:r>
          </a:p>
        </p:txBody>
      </p:sp>
      <p:grpSp>
        <p:nvGrpSpPr>
          <p:cNvPr id="275" name="Group 275"/>
          <p:cNvGrpSpPr/>
          <p:nvPr/>
        </p:nvGrpSpPr>
        <p:grpSpPr>
          <a:xfrm>
            <a:off x="5959451" y="609598"/>
            <a:ext cx="7705857" cy="939805"/>
            <a:chOff x="0" y="0"/>
            <a:chExt cx="7705856" cy="939803"/>
          </a:xfrm>
        </p:grpSpPr>
        <p:sp>
          <p:nvSpPr>
            <p:cNvPr id="273" name="Shape 273"/>
            <p:cNvSpPr/>
            <p:nvPr/>
          </p:nvSpPr>
          <p:spPr>
            <a:xfrm>
              <a:off x="761733" y="0"/>
              <a:ext cx="6944123" cy="939804"/>
            </a:xfrm>
            <a:prstGeom prst="rect">
              <a:avLst/>
            </a:prstGeom>
            <a:solidFill>
              <a:srgbClr val="72C4B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800">
                  <a:latin typeface="Lato Bold"/>
                  <a:ea typeface="Lato Bold"/>
                  <a:cs typeface="Lato Bold"/>
                  <a:sym typeface="Lato Bold"/>
                </a:defRPr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 rot="10800000">
              <a:off x="-1" y="-1"/>
              <a:ext cx="762464" cy="939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72C4B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800">
                  <a:latin typeface="Lato Bold"/>
                  <a:ea typeface="Lato Bold"/>
                  <a:cs typeface="Lato Bold"/>
                  <a:sym typeface="Lato Bold"/>
                </a:defRPr>
              </a:pPr>
              <a:endParaRPr/>
            </a:p>
          </p:txBody>
        </p:sp>
      </p:grpSp>
      <p:sp>
        <p:nvSpPr>
          <p:cNvPr id="276" name="Shape 276"/>
          <p:cNvSpPr/>
          <p:nvPr/>
        </p:nvSpPr>
        <p:spPr>
          <a:xfrm>
            <a:off x="-235219" y="609600"/>
            <a:ext cx="762464" cy="939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72C4B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>
                <a:latin typeface="Lato Bold"/>
                <a:ea typeface="Lato Bold"/>
                <a:cs typeface="Lato Bold"/>
                <a:sym typeface="Lato Bold"/>
              </a:defRPr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-65121" y="9271041"/>
            <a:ext cx="13134580" cy="508002"/>
          </a:xfrm>
          <a:prstGeom prst="rect">
            <a:avLst/>
          </a:prstGeom>
          <a:solidFill>
            <a:srgbClr val="72C4B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>
                <a:latin typeface="Lato Bold"/>
                <a:ea typeface="Lato Bold"/>
                <a:cs typeface="Lato Bold"/>
                <a:sym typeface="Lato Bold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2C4B6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Regular"/>
            <a:ea typeface="Lato Regular"/>
            <a:cs typeface="Lato Regular"/>
            <a:sym typeface="Lat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2C4B6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Regular"/>
            <a:ea typeface="Lato Regular"/>
            <a:cs typeface="Lato Regular"/>
            <a:sym typeface="Lat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Microsoft Macintosh PowerPoint</Application>
  <PresentationFormat>Custom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Lato Bold</vt:lpstr>
      <vt:lpstr>Lato Light</vt:lpstr>
      <vt:lpstr>Lato Regular</vt:lpstr>
      <vt:lpstr>Gill Sans</vt:lpstr>
      <vt:lpstr>Helvetica Neue</vt:lpstr>
      <vt:lpstr>White</vt:lpstr>
      <vt:lpstr>Chef-Mate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Chef-Mate</dc:title>
  <cp:lastModifiedBy>Kari Yu</cp:lastModifiedBy>
  <cp:revision>1</cp:revision>
  <dcterms:modified xsi:type="dcterms:W3CDTF">2020-07-01T22:25:13Z</dcterms:modified>
</cp:coreProperties>
</file>