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781517F-D217-44B4-A31A-3B84D025F9AD}">
  <a:tblStyle styleId="{9781517F-D217-44B4-A31A-3B84D025F9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5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b241f95941_1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b241f95941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b2530e52e7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b2530e52e7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b241f95941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b241f95941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T5 encoder-decoder model pre-trained on a multi-task mixture of unsupervised and supervised tasks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b241f95941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b241f95941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b241f95941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b241f95941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b241f95941_1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b241f95941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b241f9594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b241f9594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b241f9594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b241f9594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b241f95941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b241f95941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b241f95941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b241f9594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b2530e52e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b2530e52e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b241f9594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b241f9594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b241f95941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b241f95941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b241f95941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b241f95941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rmisra/news-headlines-dataset-for-sarcasm-detectio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25900" y="799175"/>
            <a:ext cx="5328900" cy="235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SARCASTIC NEWS CLASSIFICATION AND SUMMARIZATION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960950" y="3793450"/>
            <a:ext cx="1593600" cy="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Nawshin Nusrat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Kartik Jain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Siddharth Das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6960950" y="3429025"/>
            <a:ext cx="118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Group 7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2"/>
          <p:cNvSpPr txBox="1"/>
          <p:nvPr>
            <p:ph type="title"/>
          </p:nvPr>
        </p:nvSpPr>
        <p:spPr>
          <a:xfrm>
            <a:off x="130945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</p:txBody>
      </p:sp>
      <p:graphicFrame>
        <p:nvGraphicFramePr>
          <p:cNvPr id="242" name="Google Shape;242;p22"/>
          <p:cNvGraphicFramePr/>
          <p:nvPr/>
        </p:nvGraphicFramePr>
        <p:xfrm>
          <a:off x="522600" y="10946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{9781517F-D217-44B4-A31A-3B84D025F9AD}</a:tableStyleId>
              </a:tblPr>
              <a:tblGrid>
                <a:gridCol w="1243450"/>
                <a:gridCol w="1006175"/>
                <a:gridCol w="912825"/>
                <a:gridCol w="892650"/>
                <a:gridCol w="1013775"/>
                <a:gridCol w="1013775"/>
                <a:gridCol w="1013775"/>
                <a:gridCol w="1013775"/>
              </a:tblGrid>
              <a:tr h="530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Model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Optimizer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Epochs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Batch Size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Max_Len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Learning Rate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Train Accuracy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Test Accuracy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530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Logistic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Regression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-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-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-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-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-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0.96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0.94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5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Random Forest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-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- 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-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-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-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0.99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0.95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MLP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-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-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-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-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-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1.00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0.96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30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MLP + GloVe Embeddings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Adam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10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64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50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0.001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0.99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0.95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30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RNN + GloVe Embeddings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Adam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10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64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50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0.001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0.99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0.96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BERT + MLP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AdamW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4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8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256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1e-6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0.97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0.94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RoBERTa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Adam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6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32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107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1e-5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0.99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0.962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3" name="Google Shape;243;p22"/>
          <p:cNvSpPr/>
          <p:nvPr/>
        </p:nvSpPr>
        <p:spPr>
          <a:xfrm>
            <a:off x="424350" y="4386250"/>
            <a:ext cx="8295300" cy="4188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3"/>
          <p:cNvSpPr txBox="1"/>
          <p:nvPr>
            <p:ph type="title"/>
          </p:nvPr>
        </p:nvSpPr>
        <p:spPr>
          <a:xfrm>
            <a:off x="1368950" y="179425"/>
            <a:ext cx="7038900" cy="172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49" name="Google Shape;249;p23"/>
          <p:cNvGraphicFramePr/>
          <p:nvPr/>
        </p:nvGraphicFramePr>
        <p:xfrm>
          <a:off x="952500" y="179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{9781517F-D217-44B4-A31A-3B84D025F9AD}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Type-1 Error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Type-2 Error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dad straps baby to steering wheel and spins him around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kanye west jumps on massage table to deliver speech about relaxation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i reunited with my birth mother, who says she wishes she never had me and that i would die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the backstreet boys or 'n sync release new album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knobby-faced beast may be earliest known to stand tall on all fours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christian science pharmacist refuses to fill any prescription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how do we allow a gunman to come into our children's school?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ben affleck defends decision to set 'argo' in boston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woman plunges 6 feet down open new jersey cellar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the titanic scenario: could it really happen?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4"/>
          <p:cNvSpPr txBox="1"/>
          <p:nvPr>
            <p:ph type="title"/>
          </p:nvPr>
        </p:nvSpPr>
        <p:spPr>
          <a:xfrm>
            <a:off x="1297500" y="47540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SUMMARIZATION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T5-small-headline-generator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4"/>
          <p:cNvSpPr txBox="1"/>
          <p:nvPr>
            <p:ph idx="1" type="body"/>
          </p:nvPr>
        </p:nvSpPr>
        <p:spPr>
          <a:xfrm>
            <a:off x="351250" y="1389500"/>
            <a:ext cx="4971300" cy="47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Text-to-Text Transfer </a:t>
            </a:r>
            <a:r>
              <a:rPr lang="en" sz="1400"/>
              <a:t>Transformer</a:t>
            </a:r>
            <a:r>
              <a:rPr lang="en" sz="1400"/>
              <a:t> model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This model is a t5-small fine-tuned for headline generation using the JulesBelveze/tldr_news dataset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use lead-1 baseline to set the baseline scores instead of lead-3. It returns the first line of the text as the summary.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Optimizer: AdamW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Batch Size: 16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Epoch: 25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Learning Rate = 2e-5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Baseline Scores on validation set: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ROUGE1 :  0.305	ROUGEL :  0.280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ROUGE2 :  0.151	ROUGELsum :  0.280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Google Shape;2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3950" y="1516500"/>
            <a:ext cx="3504850" cy="2536844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4"/>
          <p:cNvSpPr txBox="1"/>
          <p:nvPr/>
        </p:nvSpPr>
        <p:spPr>
          <a:xfrm>
            <a:off x="4772825" y="4322125"/>
            <a:ext cx="22803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ROUGE1 = 0.5255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ROUGE2 = 0.3326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8" name="Google Shape;258;p24"/>
          <p:cNvSpPr txBox="1"/>
          <p:nvPr/>
        </p:nvSpPr>
        <p:spPr>
          <a:xfrm>
            <a:off x="6887525" y="4322125"/>
            <a:ext cx="21957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ROUGEL = 0.5057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ROUGELsum = 0.506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" name="Google Shape;259;p24"/>
          <p:cNvSpPr txBox="1"/>
          <p:nvPr/>
        </p:nvSpPr>
        <p:spPr>
          <a:xfrm>
            <a:off x="4973650" y="4053350"/>
            <a:ext cx="3603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Final ROUGE scores: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"/>
          <p:cNvSpPr txBox="1"/>
          <p:nvPr>
            <p:ph type="title"/>
          </p:nvPr>
        </p:nvSpPr>
        <p:spPr>
          <a:xfrm>
            <a:off x="1368950" y="179425"/>
            <a:ext cx="7038900" cy="172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SUMMARIZATION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T5-small-headline-generator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65" name="Google Shape;265;p25"/>
          <p:cNvGraphicFramePr/>
          <p:nvPr/>
        </p:nvGraphicFramePr>
        <p:xfrm>
          <a:off x="952500" y="179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{9781517F-D217-44B4-A31A-3B84D025F9AD}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Original Sarcastic Headlines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Predicted News Headlines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real life "twister" kills 117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super-duper 'twister' kills 117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coworker obsessively checks e-mail every couple of minutes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coworker checks e-mail every two minutes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content could be hotter, more social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content could be hotter, more social, more shareable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mathematician has popular equation stuck in head all day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mathematicians have the pyragorean theorem running through head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headphones-wearing pedestrian loudly proclaims iron man status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man proclaims iron man status while walking down hennepin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71" name="Google Shape;271;p26"/>
          <p:cNvSpPr txBox="1"/>
          <p:nvPr>
            <p:ph idx="1" type="body"/>
          </p:nvPr>
        </p:nvSpPr>
        <p:spPr>
          <a:xfrm>
            <a:off x="560350" y="1567550"/>
            <a:ext cx="8266200" cy="29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All the classification model including the classical models display a good accuracy.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Summarization using T5-small-headline-generator, which is specifically trained on news headlines dataset is predicting sarcastic headlines with 50% ROUGE scores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Limitation on the </a:t>
            </a:r>
            <a:r>
              <a:rPr lang="en" sz="1500"/>
              <a:t>computing power restricted model building on  higher hyperparameters like batch size, optimizers and bigger transfer models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 the future work, we intend to improve the architectures to give results faster</a:t>
            </a:r>
            <a:endParaRPr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77" name="Google Shape;277;p27"/>
          <p:cNvSpPr txBox="1"/>
          <p:nvPr>
            <p:ph idx="1" type="body"/>
          </p:nvPr>
        </p:nvSpPr>
        <p:spPr>
          <a:xfrm>
            <a:off x="1148000" y="2105800"/>
            <a:ext cx="7038900" cy="12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5000"/>
              <a:t>Thank You</a:t>
            </a:r>
            <a:endParaRPr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965575" y="1567550"/>
            <a:ext cx="3735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16"/>
              <a:t>Building a language model that understands sarcasm</a:t>
            </a:r>
            <a:endParaRPr sz="1616"/>
          </a:p>
          <a:p>
            <a:pPr indent="-331229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16"/>
              <a:buAutoNum type="arabicPeriod"/>
            </a:pPr>
            <a:r>
              <a:rPr lang="en" sz="1616"/>
              <a:t>Classify sarcastic and non sarcastic news headlines </a:t>
            </a:r>
            <a:endParaRPr sz="1616"/>
          </a:p>
          <a:p>
            <a:pPr indent="-33122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16"/>
              <a:buAutoNum type="arabicPeriod"/>
            </a:pPr>
            <a:r>
              <a:rPr lang="en" sz="1616"/>
              <a:t>T</a:t>
            </a:r>
            <a:r>
              <a:rPr lang="en" sz="1616"/>
              <a:t>ext summarizing </a:t>
            </a:r>
            <a:r>
              <a:rPr lang="en" sz="1616"/>
              <a:t>using </a:t>
            </a:r>
            <a:r>
              <a:rPr lang="en" sz="1616"/>
              <a:t>transformer</a:t>
            </a:r>
            <a:r>
              <a:rPr lang="en" sz="1616"/>
              <a:t> </a:t>
            </a:r>
            <a:r>
              <a:rPr lang="en" sz="1616"/>
              <a:t>to  generate </a:t>
            </a:r>
            <a:r>
              <a:rPr lang="en" sz="1616"/>
              <a:t>sarcastic headlines from the articles.</a:t>
            </a:r>
            <a:endParaRPr sz="1616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Classification Techniques:</a:t>
            </a:r>
            <a:endParaRPr u="sng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Classical Models: Random Forest, MLP,  LR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MLP + GloVe Embedding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LSTM cells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Transformers: BERT + MLP,  RoBERTa + MLP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Summarization Techniques: </a:t>
            </a:r>
            <a:endParaRPr u="sng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T5-small-headline-generator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T5-small (base model)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Explainability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919150" y="1244100"/>
            <a:ext cx="7417200" cy="33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ataset:  </a:t>
            </a:r>
            <a:r>
              <a:rPr lang="en" u="sng">
                <a:solidFill>
                  <a:schemeClr val="hlink"/>
                </a:solidFill>
                <a:hlinkClick r:id="rId3"/>
              </a:rPr>
              <a:t>Kaggle, News Headlines Dataset For Sarcasm Detection</a:t>
            </a:r>
            <a:r>
              <a:rPr lang="en"/>
              <a:t>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There are a total of 55,328  articles with headlines. There are 29,970 real  and 25,358 sarcastic news articles.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Dataset Example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{"article_link": "https://www.huffingtonpost.com/entry/versace-black-code_us_5861fbefe4b0de3a08f600d5",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"headline": "former versace store clerk sues over secret 'black code' for minority shoppers",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"is_sarcastic": 0}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dataset consists of four attributes:</a:t>
            </a:r>
            <a:endParaRPr/>
          </a:p>
          <a:p>
            <a:pPr indent="-29876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 u="sng"/>
              <a:t>headline</a:t>
            </a:r>
            <a:r>
              <a:rPr b="1" lang="en"/>
              <a:t>:</a:t>
            </a:r>
            <a:r>
              <a:rPr lang="en"/>
              <a:t> the headline of the news article</a:t>
            </a:r>
            <a:endParaRPr/>
          </a:p>
          <a:p>
            <a:pPr indent="-29876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u="sng"/>
              <a:t>article_link</a:t>
            </a:r>
            <a:r>
              <a:rPr b="1" lang="en"/>
              <a:t>:</a:t>
            </a:r>
            <a:r>
              <a:rPr lang="en"/>
              <a:t> link to the original news article</a:t>
            </a:r>
            <a:endParaRPr/>
          </a:p>
          <a:p>
            <a:pPr indent="-29876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/>
              <a:t>Body: text from news article</a:t>
            </a:r>
            <a:endParaRPr u="sng"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u="sng"/>
              <a:t>is_sarcastic</a:t>
            </a:r>
            <a:r>
              <a:rPr b="1" lang="en"/>
              <a:t>:</a:t>
            </a:r>
            <a:r>
              <a:rPr lang="en"/>
              <a:t> 1 if the record is sarcastic, else 0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classification problem, we applied following text processing techniques on the news headline texts: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Removed numbers, punctuations, and other noisy characters using regular expression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Lowered the text characters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Removed stop words using NLTK package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Lemmatizing texts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Classical Models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399625" y="1681275"/>
            <a:ext cx="4963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to set baseline score for different models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split into train and test dataframes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is not preprocessed;  passing raw data to TFIDF  giving better results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TFIDF converts input data to vectors with high dimensionality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Models used for comparison from scikit-learn package: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Logistic  Regression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Random Forest Classifier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Multi-Layer Perceptron (MLP)</a:t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2800" y="2184375"/>
            <a:ext cx="33528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47540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Explainability : LIME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74275" y="1494775"/>
            <a:ext cx="4855800" cy="31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 u="sng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Helps to explain the prediction of black box models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Build a simple model in the </a:t>
            </a:r>
            <a:r>
              <a:rPr lang="en"/>
              <a:t>neighborhood</a:t>
            </a:r>
            <a:r>
              <a:rPr lang="en"/>
              <a:t> of the a data point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Plots the </a:t>
            </a:r>
            <a:r>
              <a:rPr lang="en"/>
              <a:t>feature</a:t>
            </a:r>
            <a:r>
              <a:rPr lang="en"/>
              <a:t> weights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8175" y="1336875"/>
            <a:ext cx="4188900" cy="74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 rotWithShape="1">
          <a:blip r:embed="rId4">
            <a:alphaModFix/>
          </a:blip>
          <a:srcRect b="0" l="-2666" r="5343" t="0"/>
          <a:stretch/>
        </p:blipFill>
        <p:spPr>
          <a:xfrm>
            <a:off x="4762850" y="2077537"/>
            <a:ext cx="4284224" cy="2508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MLP / RNN using GloVe Embedding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297500" y="1567550"/>
            <a:ext cx="7186800" cy="13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46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5"/>
              <a:buChar char="●"/>
            </a:pPr>
            <a:r>
              <a:rPr lang="en" sz="1305"/>
              <a:t>GloVe </a:t>
            </a:r>
            <a:r>
              <a:rPr lang="en" sz="1305"/>
              <a:t>pre-trained</a:t>
            </a:r>
            <a:r>
              <a:rPr lang="en" sz="1305"/>
              <a:t> embedding with size 50 used to fit model</a:t>
            </a:r>
            <a:endParaRPr sz="1305"/>
          </a:p>
          <a:p>
            <a:pPr indent="-31146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5"/>
              <a:buChar char="●"/>
            </a:pPr>
            <a:r>
              <a:rPr lang="en" sz="1305"/>
              <a:t>Model weights unfrozen during training to give better scores</a:t>
            </a:r>
            <a:endParaRPr sz="1305"/>
          </a:p>
          <a:p>
            <a:pPr indent="-31146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5"/>
              <a:buChar char="●"/>
            </a:pPr>
            <a:r>
              <a:rPr lang="en" sz="1305"/>
              <a:t>Output passed to fully-connected layer with or without prepending RNN layer</a:t>
            </a:r>
            <a:endParaRPr sz="1305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305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305"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3215450"/>
            <a:ext cx="3451625" cy="79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2675" y="3215450"/>
            <a:ext cx="3451626" cy="79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9"/>
          <p:cNvSpPr txBox="1"/>
          <p:nvPr/>
        </p:nvSpPr>
        <p:spPr>
          <a:xfrm>
            <a:off x="1917363" y="4096025"/>
            <a:ext cx="221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MLP with GloVe model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19"/>
          <p:cNvSpPr txBox="1"/>
          <p:nvPr/>
        </p:nvSpPr>
        <p:spPr>
          <a:xfrm>
            <a:off x="5652525" y="4096025"/>
            <a:ext cx="221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RNN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with GloVe model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Transformers - BERT + MLP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0"/>
          <p:cNvSpPr txBox="1"/>
          <p:nvPr>
            <p:ph idx="1" type="body"/>
          </p:nvPr>
        </p:nvSpPr>
        <p:spPr>
          <a:xfrm>
            <a:off x="858575" y="1424775"/>
            <a:ext cx="3333600" cy="34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Optimizer: AdamW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Epoch: 4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Batch Size: 8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Maximum Length of Sequence: 256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Learning Rate: 1e-6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Loss function:  Cross Entropy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Train Accuracy: 0.97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Test Accuracy: 0.94</a:t>
            </a:r>
            <a:endParaRPr sz="1400"/>
          </a:p>
        </p:txBody>
      </p:sp>
      <p:cxnSp>
        <p:nvCxnSpPr>
          <p:cNvPr id="187" name="Google Shape;187;p20"/>
          <p:cNvCxnSpPr/>
          <p:nvPr/>
        </p:nvCxnSpPr>
        <p:spPr>
          <a:xfrm flipH="1" rot="10800000">
            <a:off x="6155800" y="1520288"/>
            <a:ext cx="563700" cy="105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p20"/>
          <p:cNvSpPr/>
          <p:nvPr/>
        </p:nvSpPr>
        <p:spPr>
          <a:xfrm>
            <a:off x="4316300" y="917600"/>
            <a:ext cx="4767000" cy="41133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0"/>
          <p:cNvSpPr txBox="1"/>
          <p:nvPr/>
        </p:nvSpPr>
        <p:spPr>
          <a:xfrm>
            <a:off x="4473313" y="4546725"/>
            <a:ext cx="1873200" cy="4002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Model Architecture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20"/>
          <p:cNvSpPr/>
          <p:nvPr/>
        </p:nvSpPr>
        <p:spPr>
          <a:xfrm>
            <a:off x="6719500" y="1258125"/>
            <a:ext cx="2256600" cy="460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0"/>
          <p:cNvSpPr txBox="1"/>
          <p:nvPr/>
        </p:nvSpPr>
        <p:spPr>
          <a:xfrm>
            <a:off x="6737350" y="1288425"/>
            <a:ext cx="222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Pre-Trained Model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20"/>
          <p:cNvSpPr/>
          <p:nvPr/>
        </p:nvSpPr>
        <p:spPr>
          <a:xfrm>
            <a:off x="6719500" y="1770775"/>
            <a:ext cx="2256600" cy="460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0"/>
          <p:cNvSpPr txBox="1"/>
          <p:nvPr/>
        </p:nvSpPr>
        <p:spPr>
          <a:xfrm>
            <a:off x="6737350" y="1801075"/>
            <a:ext cx="222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Dropout [0.3]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20"/>
          <p:cNvSpPr/>
          <p:nvPr/>
        </p:nvSpPr>
        <p:spPr>
          <a:xfrm>
            <a:off x="6719500" y="2283425"/>
            <a:ext cx="2256600" cy="460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0"/>
          <p:cNvSpPr txBox="1"/>
          <p:nvPr/>
        </p:nvSpPr>
        <p:spPr>
          <a:xfrm>
            <a:off x="6737350" y="2313725"/>
            <a:ext cx="222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Linear Layer [768,384]]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20"/>
          <p:cNvSpPr/>
          <p:nvPr/>
        </p:nvSpPr>
        <p:spPr>
          <a:xfrm>
            <a:off x="6719500" y="2796075"/>
            <a:ext cx="2256600" cy="460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0"/>
          <p:cNvSpPr txBox="1"/>
          <p:nvPr/>
        </p:nvSpPr>
        <p:spPr>
          <a:xfrm>
            <a:off x="6737350" y="2826375"/>
            <a:ext cx="222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GeLU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20"/>
          <p:cNvSpPr/>
          <p:nvPr/>
        </p:nvSpPr>
        <p:spPr>
          <a:xfrm>
            <a:off x="6701650" y="3308725"/>
            <a:ext cx="2256600" cy="460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0"/>
          <p:cNvSpPr txBox="1"/>
          <p:nvPr/>
        </p:nvSpPr>
        <p:spPr>
          <a:xfrm>
            <a:off x="6719500" y="3339025"/>
            <a:ext cx="222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Dropout [0.3]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20"/>
          <p:cNvSpPr/>
          <p:nvPr/>
        </p:nvSpPr>
        <p:spPr>
          <a:xfrm>
            <a:off x="6701650" y="3821375"/>
            <a:ext cx="2256600" cy="460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0"/>
          <p:cNvSpPr txBox="1"/>
          <p:nvPr/>
        </p:nvSpPr>
        <p:spPr>
          <a:xfrm>
            <a:off x="6719500" y="3851675"/>
            <a:ext cx="222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Linear Layer [384, 2]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20"/>
          <p:cNvSpPr/>
          <p:nvPr/>
        </p:nvSpPr>
        <p:spPr>
          <a:xfrm>
            <a:off x="6701650" y="4334025"/>
            <a:ext cx="2256600" cy="460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0"/>
          <p:cNvSpPr txBox="1"/>
          <p:nvPr/>
        </p:nvSpPr>
        <p:spPr>
          <a:xfrm>
            <a:off x="6719500" y="4364325"/>
            <a:ext cx="222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GeLU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20"/>
          <p:cNvSpPr/>
          <p:nvPr/>
        </p:nvSpPr>
        <p:spPr>
          <a:xfrm>
            <a:off x="7755400" y="1709538"/>
            <a:ext cx="184800" cy="172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0"/>
          <p:cNvSpPr/>
          <p:nvPr/>
        </p:nvSpPr>
        <p:spPr>
          <a:xfrm>
            <a:off x="7755400" y="2171388"/>
            <a:ext cx="184800" cy="172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0"/>
          <p:cNvSpPr/>
          <p:nvPr/>
        </p:nvSpPr>
        <p:spPr>
          <a:xfrm>
            <a:off x="7737550" y="2684038"/>
            <a:ext cx="184800" cy="172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0"/>
          <p:cNvSpPr/>
          <p:nvPr/>
        </p:nvSpPr>
        <p:spPr>
          <a:xfrm>
            <a:off x="7737550" y="3196688"/>
            <a:ext cx="184800" cy="172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0"/>
          <p:cNvSpPr/>
          <p:nvPr/>
        </p:nvSpPr>
        <p:spPr>
          <a:xfrm>
            <a:off x="7737550" y="3694188"/>
            <a:ext cx="184800" cy="172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0"/>
          <p:cNvSpPr/>
          <p:nvPr/>
        </p:nvSpPr>
        <p:spPr>
          <a:xfrm>
            <a:off x="7737550" y="4221988"/>
            <a:ext cx="184800" cy="172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2625" y="1016000"/>
            <a:ext cx="1934575" cy="14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Transformers - RoBERTa + MLP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1"/>
          <p:cNvSpPr txBox="1"/>
          <p:nvPr>
            <p:ph idx="1" type="body"/>
          </p:nvPr>
        </p:nvSpPr>
        <p:spPr>
          <a:xfrm>
            <a:off x="472950" y="3581150"/>
            <a:ext cx="1873200" cy="14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Optimizer: Adam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Epoch: 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Batch Size: 32</a:t>
            </a:r>
            <a:endParaRPr/>
          </a:p>
        </p:txBody>
      </p:sp>
      <p:sp>
        <p:nvSpPr>
          <p:cNvPr id="217" name="Google Shape;217;p21"/>
          <p:cNvSpPr/>
          <p:nvPr/>
        </p:nvSpPr>
        <p:spPr>
          <a:xfrm>
            <a:off x="2478800" y="1379400"/>
            <a:ext cx="1821600" cy="460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1"/>
          <p:cNvSpPr txBox="1"/>
          <p:nvPr/>
        </p:nvSpPr>
        <p:spPr>
          <a:xfrm>
            <a:off x="2493208" y="1409700"/>
            <a:ext cx="17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Pre-Trained Model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21"/>
          <p:cNvSpPr/>
          <p:nvPr/>
        </p:nvSpPr>
        <p:spPr>
          <a:xfrm>
            <a:off x="364050" y="1209225"/>
            <a:ext cx="3995400" cy="21738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1"/>
          <p:cNvSpPr txBox="1"/>
          <p:nvPr/>
        </p:nvSpPr>
        <p:spPr>
          <a:xfrm>
            <a:off x="472938" y="2913050"/>
            <a:ext cx="1873200" cy="4002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Model Architecture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21"/>
          <p:cNvSpPr/>
          <p:nvPr/>
        </p:nvSpPr>
        <p:spPr>
          <a:xfrm>
            <a:off x="2478800" y="1865250"/>
            <a:ext cx="1821600" cy="460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1"/>
          <p:cNvSpPr txBox="1"/>
          <p:nvPr/>
        </p:nvSpPr>
        <p:spPr>
          <a:xfrm>
            <a:off x="2493208" y="1895550"/>
            <a:ext cx="17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MaxPool1d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21"/>
          <p:cNvSpPr/>
          <p:nvPr/>
        </p:nvSpPr>
        <p:spPr>
          <a:xfrm>
            <a:off x="2478800" y="2358850"/>
            <a:ext cx="1821600" cy="460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1"/>
          <p:cNvSpPr txBox="1"/>
          <p:nvPr/>
        </p:nvSpPr>
        <p:spPr>
          <a:xfrm>
            <a:off x="2493208" y="2389150"/>
            <a:ext cx="17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Linear Layer [768,2]]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p21"/>
          <p:cNvSpPr/>
          <p:nvPr/>
        </p:nvSpPr>
        <p:spPr>
          <a:xfrm>
            <a:off x="2478800" y="2852450"/>
            <a:ext cx="1821600" cy="460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1"/>
          <p:cNvSpPr txBox="1"/>
          <p:nvPr/>
        </p:nvSpPr>
        <p:spPr>
          <a:xfrm>
            <a:off x="2493208" y="2882750"/>
            <a:ext cx="17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LogSoftmax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p21"/>
          <p:cNvSpPr/>
          <p:nvPr/>
        </p:nvSpPr>
        <p:spPr>
          <a:xfrm>
            <a:off x="3314929" y="1779150"/>
            <a:ext cx="149100" cy="172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1"/>
          <p:cNvSpPr/>
          <p:nvPr/>
        </p:nvSpPr>
        <p:spPr>
          <a:xfrm>
            <a:off x="3314929" y="2338475"/>
            <a:ext cx="149100" cy="172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1"/>
          <p:cNvSpPr/>
          <p:nvPr/>
        </p:nvSpPr>
        <p:spPr>
          <a:xfrm>
            <a:off x="3314929" y="2867500"/>
            <a:ext cx="149100" cy="172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1"/>
          <p:cNvSpPr/>
          <p:nvPr/>
        </p:nvSpPr>
        <p:spPr>
          <a:xfrm>
            <a:off x="485425" y="1339650"/>
            <a:ext cx="1663500" cy="1051200"/>
          </a:xfrm>
          <a:prstGeom prst="snip1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1"/>
          <p:cNvSpPr txBox="1"/>
          <p:nvPr/>
        </p:nvSpPr>
        <p:spPr>
          <a:xfrm>
            <a:off x="674275" y="1665150"/>
            <a:ext cx="128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RoBERTa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2" name="Google Shape;232;p21"/>
          <p:cNvCxnSpPr>
            <a:stCxn id="231" idx="3"/>
            <a:endCxn id="218" idx="1"/>
          </p:cNvCxnSpPr>
          <p:nvPr/>
        </p:nvCxnSpPr>
        <p:spPr>
          <a:xfrm flipH="1" rot="10800000">
            <a:off x="1960075" y="1609950"/>
            <a:ext cx="533100" cy="25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33" name="Google Shape;2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8900" y="1178025"/>
            <a:ext cx="2256600" cy="223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4950" y="1178025"/>
            <a:ext cx="2236200" cy="223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1"/>
          <p:cNvSpPr txBox="1"/>
          <p:nvPr>
            <p:ph idx="1" type="body"/>
          </p:nvPr>
        </p:nvSpPr>
        <p:spPr>
          <a:xfrm>
            <a:off x="3159888" y="3581150"/>
            <a:ext cx="2824200" cy="14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Maximum Length of Sequence: 107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Learning Rate: 1e-5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Loss function: KL Divergence</a:t>
            </a:r>
            <a:endParaRPr/>
          </a:p>
        </p:txBody>
      </p:sp>
      <p:sp>
        <p:nvSpPr>
          <p:cNvPr id="236" name="Google Shape;236;p21"/>
          <p:cNvSpPr txBox="1"/>
          <p:nvPr>
            <p:ph idx="1" type="body"/>
          </p:nvPr>
        </p:nvSpPr>
        <p:spPr>
          <a:xfrm>
            <a:off x="6536200" y="3581150"/>
            <a:ext cx="2385900" cy="14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Accuracy: 0.99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Test Accuracy: 0.962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