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0393-54B5-4C9C-9B82-CAFFF0647BB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5180B-E49C-4E82-9316-D500342F98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AA03-7780-4D29-9A02-22B68872366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Unit 7: Sequential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Er</a:t>
            </a:r>
            <a:r>
              <a:rPr lang="en-US" dirty="0" smtClean="0"/>
              <a:t>. 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circuit.</a:t>
            </a:r>
          </a:p>
          <a:p>
            <a:r>
              <a:rPr lang="en-US" dirty="0" smtClean="0"/>
              <a:t>Single bit memory element (storage device).</a:t>
            </a:r>
          </a:p>
          <a:p>
            <a:r>
              <a:rPr lang="en-US" dirty="0" smtClean="0"/>
              <a:t>Bi-stable device (either ‘1’ or ‘0’).</a:t>
            </a:r>
          </a:p>
          <a:p>
            <a:r>
              <a:rPr lang="en-US" dirty="0" smtClean="0"/>
              <a:t>Example: S-R flip-flop, D-flip-flop, J-K flip-flop, </a:t>
            </a:r>
            <a:r>
              <a:rPr lang="en-US" smtClean="0"/>
              <a:t>Master-Slave Flip-Flop and </a:t>
            </a:r>
            <a:r>
              <a:rPr lang="en-US" dirty="0" smtClean="0"/>
              <a:t>T-flip-flop.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Clocked RS Flip-Flop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4267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E:\Academia\BCA MP\DL\sr-flipfl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3200400" cy="16764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066800" y="1981200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6324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6.4: RS Flip-Flop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3886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(c) Truth table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(b) Logic diagram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667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(a) Block diagram</a:t>
            </a:r>
            <a:endParaRPr lang="en-US" sz="2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81600" y="1066800"/>
          <a:ext cx="3124201" cy="2743200"/>
        </p:xfrm>
        <a:graphic>
          <a:graphicData uri="http://schemas.openxmlformats.org/drawingml/2006/table">
            <a:tbl>
              <a:tblPr/>
              <a:tblGrid>
                <a:gridCol w="616658"/>
                <a:gridCol w="606244"/>
                <a:gridCol w="606244"/>
                <a:gridCol w="607731"/>
                <a:gridCol w="687324"/>
              </a:tblGrid>
              <a:tr h="457200">
                <a:tc gridSpan="3"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Mangal"/>
                        </a:rPr>
                        <a:t>Inputs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Mangal"/>
                        </a:rPr>
                        <a:t>Outputs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CP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S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R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Q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Q’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X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No change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0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 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Invalid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Operation of S-R flip-flop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3810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When CP=0, flip-flop remains in previous state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CP=1 and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S = 0, R = 0 ; flip-flop holds the data (No change).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S = 0, R = 1 ; flip-flop reset  irrespective of Q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S = 1, R = 0; flip-flop set 	irrespective of Q 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400" dirty="0" smtClean="0"/>
              <a:t>S =1, R =1; flip-flop is invalid state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838200"/>
          <a:ext cx="44957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677211"/>
                <a:gridCol w="714054"/>
                <a:gridCol w="1885335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(t +1)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(Indeterminate)</a:t>
                      </a:r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(Indeterminate)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648201"/>
            <a:ext cx="27432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24400" y="426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Characteristic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624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Characteristic equation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60198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RS Flip-Flop</a:t>
            </a:r>
            <a:endParaRPr lang="en-US" dirty="0"/>
          </a:p>
        </p:txBody>
      </p:sp>
      <p:pic>
        <p:nvPicPr>
          <p:cNvPr id="2050" name="Picture 2" descr="E:\Academia\BCA MP\DL\unnamed (1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334000" cy="491728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5486400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Indeterminate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4343400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Indeterminate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150114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6.5: RS flip-flop by NOR latch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54102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Timing diagram of S-R F/F</a:t>
            </a:r>
            <a:endParaRPr lang="en-US" dirty="0"/>
          </a:p>
        </p:txBody>
      </p:sp>
      <p:pic>
        <p:nvPicPr>
          <p:cNvPr id="3074" name="Picture 2" descr="E:\Academia\SR_latch_impuls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838200"/>
            <a:ext cx="4976648" cy="2438400"/>
          </a:xfrm>
          <a:prstGeom prst="rect">
            <a:avLst/>
          </a:prstGeom>
          <a:noFill/>
        </p:spPr>
      </p:pic>
      <p:pic>
        <p:nvPicPr>
          <p:cNvPr id="3075" name="Picture 3" descr="E:\Academia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0"/>
            <a:ext cx="4343400" cy="282665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00600" y="3276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Level Triggering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Edge Triggering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way to eliminate the undesired condition of the indeterminate state in the RS flip-flop is to ensure that input S and R are never equal to 1 at the same time.</a:t>
            </a:r>
          </a:p>
          <a:p>
            <a:r>
              <a:rPr lang="en-US" dirty="0" smtClean="0"/>
              <a:t>This is done in the D flip-flop as shown in figure 6.6.</a:t>
            </a:r>
          </a:p>
          <a:p>
            <a:pPr lvl="0"/>
            <a:r>
              <a:rPr lang="en-US" dirty="0" smtClean="0"/>
              <a:t>S input is inverted and given to R input to make D flip-flop from S-R flip-flop.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Used in registers, shift registers and some of the counters.</a:t>
            </a:r>
          </a:p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pic>
        <p:nvPicPr>
          <p:cNvPr id="3074" name="Picture 2" descr="E:\Academia\BCA MP\DL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4791075" cy="350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295400"/>
            <a:ext cx="381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Operation: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/>
              <a:t>As long as CP=0, the output of gate 3 and 4 are high and the circuit cannot change the state regardless of the value of D.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/>
              <a:t>When CP=1, next state of D flip-flop is always equal to data input, D.</a:t>
            </a:r>
          </a:p>
          <a:p>
            <a:pPr lvl="0"/>
            <a:r>
              <a:rPr lang="en-US" sz="2400" dirty="0" smtClean="0"/>
              <a:t>Invalid state is removed in D flip-flop.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Advantage: </a:t>
            </a:r>
            <a:r>
              <a:rPr lang="en-US" sz="2400" dirty="0" smtClean="0"/>
              <a:t>Invalid state is never happened.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81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6.6: D Flip-Flop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295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743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Academia\d-type-ff-latch-ti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5735647" cy="27270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3000" y="43434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Timing diagram of D flip-flop (positive edge triggering)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J-K Flip-Flop</a:t>
            </a:r>
            <a:endParaRPr lang="en-US" dirty="0"/>
          </a:p>
        </p:txBody>
      </p:sp>
      <p:sp>
        <p:nvSpPr>
          <p:cNvPr id="27650" name="AutoShape 2" descr="JK Flip Flop Diagram &amp;amp; Truth Tables Explained - Bright Hub Engine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0" y="1371600"/>
            <a:ext cx="708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J-K flip-flop is a refinement of the R-S flip-flop.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indeterminate state of the R-S flip-flop is defined in the J-K flip-flop (when S=1 and R= 1).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consider the inputs of S-R flip-flop as S = JQ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R = KQ.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J K Flip Flop Explained in Detail - DCAClab Blo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350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0200" y="2971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2743200"/>
          <a:ext cx="4132581" cy="2895600"/>
        </p:xfrm>
        <a:graphic>
          <a:graphicData uri="http://schemas.openxmlformats.org/drawingml/2006/table">
            <a:tbl>
              <a:tblPr/>
              <a:tblGrid>
                <a:gridCol w="828069"/>
                <a:gridCol w="826128"/>
                <a:gridCol w="825481"/>
                <a:gridCol w="825481"/>
                <a:gridCol w="827422"/>
              </a:tblGrid>
              <a:tr h="4826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Mangal"/>
                        </a:rPr>
                        <a:t>Inputs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Mangal"/>
                        </a:rPr>
                        <a:t>Outputs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CP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J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Q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Q’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X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No change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Toggle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3962400"/>
            <a:ext cx="609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5638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Logic diagram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Truth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6019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6.7: J- K Flip - Flop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J-K Flip-Flop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1"/>
            <a:ext cx="5715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71800" y="6096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6.8: J-K Flip-Flop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 driven model and state diagram</a:t>
            </a:r>
          </a:p>
          <a:p>
            <a:r>
              <a:rPr lang="en-US" dirty="0" smtClean="0"/>
              <a:t>Flip-flops and their types</a:t>
            </a:r>
          </a:p>
          <a:p>
            <a:r>
              <a:rPr lang="en-US" dirty="0" smtClean="0"/>
              <a:t>Analysis of clocked sequential circuits</a:t>
            </a:r>
          </a:p>
          <a:p>
            <a:r>
              <a:rPr lang="en-US" dirty="0" smtClean="0"/>
              <a:t>Decoder as memory devices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Synchronous and asynchronous logic</a:t>
            </a:r>
          </a:p>
          <a:p>
            <a:r>
              <a:rPr lang="en-US" dirty="0" smtClean="0"/>
              <a:t>Edge triggering devices</a:t>
            </a:r>
          </a:p>
          <a:p>
            <a:r>
              <a:rPr lang="en-US" dirty="0" smtClean="0"/>
              <a:t>Master slave flip-flops</a:t>
            </a:r>
          </a:p>
          <a:p>
            <a:r>
              <a:rPr lang="en-US" dirty="0" smtClean="0"/>
              <a:t>JK and T flip-flops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Academia\THApathali\BEI I-I\Digital Logic\igknRO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4972050" cy="3429000"/>
          </a:xfrm>
          <a:prstGeom prst="rect">
            <a:avLst/>
          </a:prstGeom>
          <a:noFill/>
        </p:spPr>
      </p:pic>
      <p:pic>
        <p:nvPicPr>
          <p:cNvPr id="30723" name="Picture 3" descr="E:\Academia\THApathali\BEI I-I\Digital Logic\37663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505200"/>
            <a:ext cx="3714750" cy="280987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Race around condition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avoid race around condition??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>
                <a:solidFill>
                  <a:srgbClr val="FF0000"/>
                </a:solidFill>
              </a:rPr>
              <a:t>Using Master-Slave J-K flip-flop.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>
                <a:solidFill>
                  <a:srgbClr val="FF0000"/>
                </a:solidFill>
              </a:rPr>
              <a:t>Using the Edge triggering flip-flop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 smtClean="0">
                <a:solidFill>
                  <a:srgbClr val="FF0000"/>
                </a:solidFill>
              </a:rPr>
              <a:t>T/2 &lt; propagation delay for level triggering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Academia\jk-ti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705600" cy="438605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6800" y="5181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Time diagram of Edge triggered J-K flip-flop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J-K Master Slave F/F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Master-Slave J-K flip-flop is constructed from two separate flip-flops. One circuit serves as a master and the other as a slave and the overall circuit is referred to as a master slave flip-flop.</a:t>
            </a:r>
          </a:p>
          <a:p>
            <a:r>
              <a:rPr lang="en-US" dirty="0" smtClean="0"/>
              <a:t>The master section is basically a gated latch and slave is also the same except that it is clocked an inverted clock pulse and is controlled by outputs of master section rather than by external J-K inputs.</a:t>
            </a:r>
          </a:p>
          <a:p>
            <a:r>
              <a:rPr lang="en-US" dirty="0" smtClean="0"/>
              <a:t>Characteristic table is same as J-K Flip-flop.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73994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61722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6.9: Master Slave J-K flip-flop.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Block diagram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Logic diagram</a:t>
            </a:r>
            <a:endParaRPr lang="en-US" dirty="0"/>
          </a:p>
        </p:txBody>
      </p:sp>
      <p:pic>
        <p:nvPicPr>
          <p:cNvPr id="34818" name="Picture 2" descr="E:\Academia\THApathali\BEI I-I\Digital Logic\jk-master-slave-300x1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"/>
            <a:ext cx="4706471" cy="1600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pic>
        <p:nvPicPr>
          <p:cNvPr id="29698" name="Picture 2" descr="E:\Academia\BCA MP\DL\t-flip-flop-1-500x2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352800"/>
            <a:ext cx="4762500" cy="2533650"/>
          </a:xfrm>
          <a:prstGeom prst="rect">
            <a:avLst/>
          </a:prstGeom>
          <a:noFill/>
        </p:spPr>
      </p:pic>
      <p:pic>
        <p:nvPicPr>
          <p:cNvPr id="29699" name="Picture 3" descr="E:\Academia\BCA MP\DL\main-qimg-853d75c90deb30c52bb687d74137a18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838200"/>
            <a:ext cx="3581400" cy="2318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24400" y="3352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971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Block diagram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Logic diagram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8382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is obtained by connecting J and K inputs together; so only one input denoted by ‘T’.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only two input conditions</a:t>
            </a:r>
          </a:p>
          <a:p>
            <a:r>
              <a:rPr lang="en-US" dirty="0" smtClean="0"/>
              <a:t>   J = K = 1</a:t>
            </a:r>
          </a:p>
          <a:p>
            <a:r>
              <a:rPr lang="en-US" dirty="0" smtClean="0"/>
              <a:t>   J = K =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 flip-flop is used for counter.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2590800"/>
          <a:ext cx="25907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33"/>
                <a:gridCol w="791633"/>
                <a:gridCol w="1007533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 + 1)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441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Characteristic table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6096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6.10: T Flip-Flop</a:t>
            </a:r>
            <a:endParaRPr lang="en-US" sz="20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724400"/>
            <a:ext cx="1981200" cy="18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Table</a:t>
            </a:r>
            <a:endParaRPr lang="en-US" dirty="0"/>
          </a:p>
        </p:txBody>
      </p:sp>
      <p:pic>
        <p:nvPicPr>
          <p:cNvPr id="44035" name="Picture 3" descr="E:\Academia\ff-characteristic-tabl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116365" cy="4114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Excitation 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table  that lists required inputs for a given change of state </a:t>
            </a:r>
          </a:p>
          <a:p>
            <a:r>
              <a:rPr lang="en-US" sz="2400" dirty="0" smtClean="0"/>
              <a:t>( present to next state) is called an excitation table.</a:t>
            </a:r>
            <a:endParaRPr lang="en-US" sz="2400" dirty="0"/>
          </a:p>
        </p:txBody>
      </p:sp>
      <p:pic>
        <p:nvPicPr>
          <p:cNvPr id="45058" name="Picture 2" descr="E:\Academia\image-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858000" cy="4838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71800" y="6019800"/>
            <a:ext cx="502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Clocked Sequential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behavior of a sequential circuit is determined from the inputs, the outputs, and the state of its flip-flops. </a:t>
            </a:r>
          </a:p>
          <a:p>
            <a:r>
              <a:rPr lang="en-US" dirty="0" smtClean="0"/>
              <a:t>The outputs and the next state are both a function of the inputs and the present state.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analysis of a sequential circuit </a:t>
            </a:r>
            <a:r>
              <a:rPr lang="en-US" dirty="0" smtClean="0"/>
              <a:t>consists of obtaining a table or a diagram for the time sequence of inputs, outputs, and internal states. It is also possible to write Boolean expressions that describe the behavior of the sequential circuit.</a:t>
            </a:r>
          </a:p>
          <a:p>
            <a:r>
              <a:rPr lang="en-US" dirty="0" smtClean="0"/>
              <a:t>A logic diagram is recognized as a clocked sequential circuit if it includes flip-flops. The flip-flops may be of any type and the logic diagram may or may not include combinational circuit gates.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1544-15A2-406B-B855-AA309F5D3E31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Sequential Circuit Example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441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685800"/>
            <a:ext cx="4572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State Equation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It is an algebraic expression that specifies the condition for a flip-flop state transition.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circuit consists of two </a:t>
            </a:r>
            <a:r>
              <a:rPr lang="en-US" sz="2000" i="1" dirty="0" smtClean="0"/>
              <a:t>D </a:t>
            </a:r>
            <a:r>
              <a:rPr lang="en-US" sz="2000" dirty="0" smtClean="0"/>
              <a:t>flip-flops </a:t>
            </a:r>
            <a:r>
              <a:rPr lang="en-US" sz="2000" i="1" dirty="0" smtClean="0"/>
              <a:t>A </a:t>
            </a:r>
            <a:r>
              <a:rPr lang="en-US" sz="2000" dirty="0" smtClean="0"/>
              <a:t>and </a:t>
            </a:r>
            <a:r>
              <a:rPr lang="en-US" sz="2000" i="1" dirty="0" smtClean="0"/>
              <a:t>B, </a:t>
            </a:r>
            <a:r>
              <a:rPr lang="en-US" sz="2000" dirty="0" smtClean="0"/>
              <a:t>an input </a:t>
            </a:r>
            <a:r>
              <a:rPr lang="en-US" sz="2000" i="1" dirty="0" smtClean="0"/>
              <a:t>x, </a:t>
            </a:r>
            <a:r>
              <a:rPr lang="en-US" sz="2000" dirty="0" smtClean="0"/>
              <a:t>and an output </a:t>
            </a:r>
            <a:r>
              <a:rPr lang="en-US" sz="2000" i="1" dirty="0" smtClean="0"/>
              <a:t>y.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Since the </a:t>
            </a:r>
            <a:r>
              <a:rPr lang="en-US" sz="2000" i="1" dirty="0" smtClean="0"/>
              <a:t>D </a:t>
            </a:r>
            <a:r>
              <a:rPr lang="en-US" sz="2000" dirty="0" smtClean="0"/>
              <a:t>inputs determine the flip-flops' next state, it is possible to write a set of next-state equations for the circuit:</a:t>
            </a:r>
            <a:br>
              <a:rPr lang="en-US" sz="2000" dirty="0" smtClean="0"/>
            </a:br>
            <a:r>
              <a:rPr lang="en-US" sz="2000" b="1" i="1" dirty="0" smtClean="0"/>
              <a:t>A(t </a:t>
            </a:r>
            <a:r>
              <a:rPr lang="en-US" sz="2000" b="1" dirty="0" smtClean="0"/>
              <a:t>+ I) = </a:t>
            </a:r>
            <a:r>
              <a:rPr lang="en-US" sz="2000" b="1" i="1" dirty="0" smtClean="0"/>
              <a:t>A(t)x(t) </a:t>
            </a:r>
            <a:r>
              <a:rPr lang="en-US" sz="2000" b="1" dirty="0" smtClean="0"/>
              <a:t>+ </a:t>
            </a:r>
            <a:r>
              <a:rPr lang="en-US" sz="2000" b="1" i="1" dirty="0" smtClean="0"/>
              <a:t>B(t)x(t)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i="1" dirty="0" smtClean="0"/>
              <a:t>B(t </a:t>
            </a:r>
            <a:r>
              <a:rPr lang="en-US" sz="2000" b="1" dirty="0" smtClean="0"/>
              <a:t>+ I) = </a:t>
            </a:r>
            <a:r>
              <a:rPr lang="en-US" sz="2000" b="1" i="1" dirty="0" smtClean="0"/>
              <a:t>A '(t)x(t)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previous equations can be expressed in more compact form as follows:</a:t>
            </a:r>
            <a:br>
              <a:rPr lang="en-US" sz="2000" dirty="0" smtClean="0"/>
            </a:br>
            <a:r>
              <a:rPr lang="en-US" sz="2000" b="1" i="1" dirty="0" smtClean="0"/>
              <a:t>A(t </a:t>
            </a:r>
            <a:r>
              <a:rPr lang="en-US" sz="2000" b="1" dirty="0" smtClean="0"/>
              <a:t>+ I) = </a:t>
            </a:r>
            <a:r>
              <a:rPr lang="en-US" sz="2000" b="1" i="1" dirty="0" smtClean="0"/>
              <a:t>Ax </a:t>
            </a:r>
            <a:r>
              <a:rPr lang="en-US" sz="2000" b="1" dirty="0" smtClean="0"/>
              <a:t>+ </a:t>
            </a:r>
            <a:r>
              <a:rPr lang="en-US" sz="2000" b="1" i="1" dirty="0" err="1" smtClean="0"/>
              <a:t>Bx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i="1" dirty="0" smtClean="0"/>
              <a:t>B(t </a:t>
            </a:r>
            <a:r>
              <a:rPr lang="en-US" sz="2000" b="1" dirty="0" smtClean="0"/>
              <a:t>+ I) = </a:t>
            </a:r>
            <a:r>
              <a:rPr lang="en-US" sz="2000" b="1" i="1" dirty="0" err="1" smtClean="0"/>
              <a:t>A'x</a:t>
            </a:r>
            <a:endParaRPr lang="en-US" sz="2000" b="1" i="1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6096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6.17: Sequential circuit example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3794-0858-4B63-859F-5EAC77D3E8B7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457200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Similarly, the present-state value of the output can be expressed algebraically as follows:</a:t>
            </a:r>
            <a:br>
              <a:rPr lang="en-US" sz="2400" dirty="0" smtClean="0"/>
            </a:br>
            <a:r>
              <a:rPr lang="en-US" sz="2400" i="1" dirty="0" smtClean="0"/>
              <a:t>y(t) </a:t>
            </a:r>
            <a:r>
              <a:rPr lang="en-US" sz="2400" dirty="0" smtClean="0"/>
              <a:t>= </a:t>
            </a:r>
            <a:r>
              <a:rPr lang="en-US" sz="2400" i="1" dirty="0" smtClean="0"/>
              <a:t>[A(t) </a:t>
            </a:r>
            <a:r>
              <a:rPr lang="en-US" sz="2400" dirty="0" smtClean="0"/>
              <a:t>+ </a:t>
            </a:r>
            <a:r>
              <a:rPr lang="en-US" sz="2400" i="1" dirty="0" smtClean="0"/>
              <a:t>B(t)]x'(t)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Removing the symbol </a:t>
            </a:r>
            <a:r>
              <a:rPr lang="en-US" sz="2400" i="1" dirty="0" smtClean="0"/>
              <a:t>(t) </a:t>
            </a:r>
            <a:r>
              <a:rPr lang="en-US" sz="2400" dirty="0" smtClean="0"/>
              <a:t>for the present state. we obtain the output Boolean function:</a:t>
            </a:r>
            <a:br>
              <a:rPr lang="en-US" sz="2400" dirty="0" smtClean="0"/>
            </a:br>
            <a:r>
              <a:rPr lang="en-US" sz="2400" i="1" dirty="0" smtClean="0"/>
              <a:t>y </a:t>
            </a:r>
            <a:r>
              <a:rPr lang="en-US" sz="2400" dirty="0" smtClean="0"/>
              <a:t>= </a:t>
            </a:r>
            <a:r>
              <a:rPr lang="en-US" sz="2400" i="1" dirty="0" smtClean="0"/>
              <a:t>(A </a:t>
            </a:r>
            <a:r>
              <a:rPr lang="en-US" sz="2400" dirty="0" smtClean="0"/>
              <a:t>+ </a:t>
            </a:r>
            <a:r>
              <a:rPr lang="en-US" sz="2400" i="1" dirty="0" smtClean="0"/>
              <a:t>B)x‘</a:t>
            </a:r>
          </a:p>
          <a:p>
            <a:endParaRPr lang="en-US" sz="2400" i="1" u="sng" dirty="0" smtClean="0"/>
          </a:p>
          <a:p>
            <a:r>
              <a:rPr lang="en-US" sz="2400" b="1" i="1" u="sng" dirty="0" smtClean="0">
                <a:solidFill>
                  <a:srgbClr val="FF0000"/>
                </a:solidFill>
              </a:rPr>
              <a:t>State Table</a:t>
            </a:r>
          </a:p>
          <a:p>
            <a:r>
              <a:rPr lang="en-US" sz="2400" dirty="0" smtClean="0"/>
              <a:t>The time sequence of inputs, outputs, and flip-flop states (present state and next state) can be enumerated in a </a:t>
            </a:r>
            <a:r>
              <a:rPr lang="en-US" sz="2400" i="1" dirty="0" smtClean="0"/>
              <a:t>state table. </a:t>
            </a:r>
            <a:endParaRPr lang="en-US" sz="2400" dirty="0" smtClean="0"/>
          </a:p>
          <a:p>
            <a:r>
              <a:rPr lang="en-US" sz="2400" dirty="0" smtClean="0"/>
              <a:t>The table consists of four sections: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Present state: </a:t>
            </a:r>
            <a:r>
              <a:rPr lang="en-US" sz="2400" dirty="0" smtClean="0"/>
              <a:t>Shows the states of flip-flops A and B at any given time t.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Input: </a:t>
            </a:r>
            <a:r>
              <a:rPr lang="en-US" sz="2400" dirty="0" smtClean="0"/>
              <a:t>Gives a value of X for each possible present state.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Output: </a:t>
            </a:r>
            <a:r>
              <a:rPr lang="en-US" sz="2400" dirty="0" smtClean="0"/>
              <a:t>Gives the value of Y for each present state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Next state: </a:t>
            </a:r>
            <a:r>
              <a:rPr lang="en-US" sz="2400" dirty="0" smtClean="0"/>
              <a:t>Shows the state of flip-flops after one clock pulse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4AA-799D-443F-94E9-4E7C3FA2FBBF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Combinational circuit with feedback element (memory).</a:t>
            </a:r>
          </a:p>
          <a:p>
            <a:pPr lvl="0"/>
            <a:r>
              <a:rPr lang="en-US" dirty="0" smtClean="0"/>
              <a:t>Outputs depend upon present inputs and previous outputs (present states).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: Block diagram of sequential circuit. | Download Scientific Diagra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5257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0" y="3886200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Memory elements are devices capable of storing binary information. The binary information stored in the memory elements at any given time defines the state of the sequential circuit.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791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6.1: Block diagram of sequential circuit.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Next state and output column is derived from the </a:t>
            </a:r>
            <a:r>
              <a:rPr lang="en-US" sz="2400" b="1" dirty="0" smtClean="0">
                <a:solidFill>
                  <a:srgbClr val="FF0000"/>
                </a:solidFill>
              </a:rPr>
              <a:t>state equations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914400"/>
            <a:ext cx="4352038" cy="334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50086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5800" y="533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 table for the circuit of figure 6-17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Second form of the state table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381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A(t </a:t>
            </a:r>
            <a:r>
              <a:rPr lang="en-US" b="1" dirty="0" smtClean="0"/>
              <a:t>+ I) = </a:t>
            </a:r>
            <a:r>
              <a:rPr lang="en-US" b="1" i="1" dirty="0" smtClean="0"/>
              <a:t>AX </a:t>
            </a:r>
            <a:r>
              <a:rPr lang="en-US" b="1" dirty="0" smtClean="0"/>
              <a:t>+ </a:t>
            </a:r>
            <a:r>
              <a:rPr lang="en-US" b="1" i="1" dirty="0" smtClean="0"/>
              <a:t>BX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B(t </a:t>
            </a:r>
            <a:r>
              <a:rPr lang="en-US" b="1" dirty="0" smtClean="0"/>
              <a:t>+ I) = </a:t>
            </a:r>
            <a:r>
              <a:rPr lang="en-US" b="1" i="1" dirty="0" smtClean="0"/>
              <a:t>A‘X</a:t>
            </a:r>
          </a:p>
          <a:p>
            <a:endParaRPr lang="en-US" b="1" i="1" dirty="0" smtClean="0"/>
          </a:p>
          <a:p>
            <a:r>
              <a:rPr lang="en-US" sz="2000" b="1" i="1" dirty="0" smtClean="0"/>
              <a:t>y </a:t>
            </a:r>
            <a:r>
              <a:rPr lang="en-US" sz="2000" b="1" dirty="0" smtClean="0"/>
              <a:t>= </a:t>
            </a:r>
            <a:r>
              <a:rPr lang="en-US" sz="2000" b="1" i="1" dirty="0" smtClean="0"/>
              <a:t>(A </a:t>
            </a:r>
            <a:r>
              <a:rPr lang="en-US" sz="2000" b="1" dirty="0" smtClean="0"/>
              <a:t>+ </a:t>
            </a:r>
            <a:r>
              <a:rPr lang="en-US" sz="2000" b="1" i="1" dirty="0" smtClean="0"/>
              <a:t>B)X‘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B723-7835-432B-8DA9-F00676E32982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information available in a state table can be represented graphically in a state diagram(or vice-versa).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state diagram is a pictorial representation of the relationship between present state, input, next state and output of sequential circuit.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In </a:t>
            </a:r>
            <a:r>
              <a:rPr lang="en-US" sz="2400" dirty="0" smtClean="0"/>
              <a:t>this type of diagram, a state is represented by a circle, and the transition between states is indicated by directed lines connecting the circles.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5058" name="Picture 2" descr="E:\Academia\unnamed (1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05200"/>
            <a:ext cx="3324225" cy="31894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09800" y="60960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State diagram of circuit of figure 6.17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E38F-4A0E-4727-9A6D-C269D4492832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Reduction and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Reduction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Reduction on the number of flip-flops and the number of gates.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Reduction in the number of states may result in a reduction in the number of flip-flops.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State-reduction algorithms are concerned with procedures for reducing the number of states in a state-table while keeping the external input-output requirements unchanged.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88EC-083B-4426-9812-0AC414BD65F6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00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Example:</a:t>
            </a:r>
            <a:endParaRPr lang="en-US" sz="3200" dirty="0"/>
          </a:p>
        </p:txBody>
      </p:sp>
      <p:pic>
        <p:nvPicPr>
          <p:cNvPr id="41986" name="Picture 2" descr="E:\Academia\CIGE38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4448175" cy="2819400"/>
          </a:xfrm>
          <a:prstGeom prst="rect">
            <a:avLst/>
          </a:prstGeom>
          <a:noFill/>
        </p:spPr>
      </p:pic>
      <p:pic>
        <p:nvPicPr>
          <p:cNvPr id="41987" name="Picture 3" descr="E:\Academia\bARYJo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81000"/>
            <a:ext cx="5029200" cy="28289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3657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State diagram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 table from the state diagram</a:t>
            </a:r>
            <a:endParaRPr lang="en-US" sz="2000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962400"/>
            <a:ext cx="42991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95800" y="3048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next state and same output at e and  g state, so e= g and state g is reduction.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Equivalent state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Two states are said to be equivalent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For each member of the set of inputs, they give exactly the same output and send the circuit to the same state.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One of them can be removed</a:t>
            </a:r>
            <a:endParaRPr lang="en-US" sz="20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0710-2B49-4859-B209-4E356F7C8544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57150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152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Reduced state table</a:t>
            </a:r>
            <a:endParaRPr lang="en-US" sz="2400" dirty="0"/>
          </a:p>
        </p:txBody>
      </p:sp>
      <p:pic>
        <p:nvPicPr>
          <p:cNvPr id="43011" name="Picture 3" descr="E:\Academia\KrzxJ4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4257675" cy="259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6172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Reduced state diagram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9624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State assignment:</a:t>
            </a:r>
          </a:p>
          <a:p>
            <a:r>
              <a:rPr lang="en-US" sz="2400" dirty="0" smtClean="0"/>
              <a:t>a = 000</a:t>
            </a:r>
          </a:p>
          <a:p>
            <a:r>
              <a:rPr lang="en-US" sz="2400" dirty="0" smtClean="0"/>
              <a:t>b = 001</a:t>
            </a:r>
          </a:p>
          <a:p>
            <a:r>
              <a:rPr lang="en-US" sz="2400" dirty="0" smtClean="0"/>
              <a:t>c = 010</a:t>
            </a:r>
          </a:p>
          <a:p>
            <a:r>
              <a:rPr lang="en-US" sz="2400" dirty="0" smtClean="0"/>
              <a:t>d = 011</a:t>
            </a:r>
          </a:p>
          <a:p>
            <a:r>
              <a:rPr lang="en-US" sz="2400" dirty="0" smtClean="0"/>
              <a:t> e = 100 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3E39-9F95-4098-859E-FE5DF1F592FC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Table</a:t>
            </a:r>
            <a:endParaRPr lang="en-US" dirty="0"/>
          </a:p>
        </p:txBody>
      </p:sp>
      <p:pic>
        <p:nvPicPr>
          <p:cNvPr id="44035" name="Picture 3" descr="E:\Academia\ff-characteristic-tabl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116365" cy="41148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9684-316F-4B8A-8A83-31FCD1254601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Excitation 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table  that lists required inputs for a given change of state </a:t>
            </a:r>
          </a:p>
          <a:p>
            <a:r>
              <a:rPr lang="en-US" sz="2400" dirty="0" smtClean="0"/>
              <a:t>( present to next state) is called an excitation table.</a:t>
            </a:r>
            <a:endParaRPr lang="en-US" sz="2400" dirty="0"/>
          </a:p>
        </p:txBody>
      </p:sp>
      <p:pic>
        <p:nvPicPr>
          <p:cNvPr id="45058" name="Picture 2" descr="E:\Academia\image-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858000" cy="4838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71800" y="6019800"/>
            <a:ext cx="502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1C6-E40B-46EA-AC26-05A9DF731F47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From the given information ( state diagram or word description of the circuit behavior) obtain the state table.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The number of states can be reduced by state reduction method.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Assign binary values to each state.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Determine the no. of flip-flops needed and assign a letter symbol to each.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Choose type of flip-flop to be used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From the state table, derive the circuit excitation and output table.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Derive the output functions and input functions using K-map.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Draw the logic diagram.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2960-9610-4D69-8DF8-40861ED77798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Example:</a:t>
            </a:r>
            <a:r>
              <a:rPr lang="en-US" sz="2400" dirty="0" smtClean="0"/>
              <a:t> Design synchronous sequential circuit for the given state diagram using J-K F/F</a:t>
            </a:r>
            <a:endParaRPr lang="en-US" sz="24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2895600" cy="24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581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State diagram for design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0668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state diagram consists of four states with binary values already assigned.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Directed lines contain single binary digit without a slash, so no output variables.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two flip-flops needed to represent the four states are designated A and B.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input variable is designated X.</a:t>
            </a:r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490527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10200" y="3962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state table for this circuit, derived from the state diagram. Note that there is no output section for this circuit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324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State table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C9C8-896C-44D8-B688-4CBB2F57C4AD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410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</a:t>
            </a:r>
          </a:p>
          <a:p>
            <a:r>
              <a:rPr lang="en-US" sz="2400" dirty="0" smtClean="0"/>
              <a:t>Excitation table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3340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J-K flip-flops are used we need columns for the J and K inputs of flip-flops A ( denoted by JA and KA) and B (denoted by JB and KB).</a:t>
            </a:r>
            <a:endParaRPr lang="en-US" sz="24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1371600"/>
            <a:ext cx="37052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62600" y="4343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Maps for combinational                                           circuit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EAAD-EE12-474F-A2AF-2E55AD08464B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Flip-Flop (Latch)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bit storage device (memory unit).</a:t>
            </a:r>
          </a:p>
          <a:p>
            <a:r>
              <a:rPr lang="en-US" dirty="0" smtClean="0"/>
              <a:t>It latches ‘0’ or ‘1’.</a:t>
            </a:r>
          </a:p>
          <a:p>
            <a:r>
              <a:rPr lang="en-US" dirty="0" smtClean="0"/>
              <a:t>Basic Flip-flop circuit can be constructed from two NAND gates or two NOR gates.</a:t>
            </a:r>
          </a:p>
          <a:p>
            <a:r>
              <a:rPr lang="en-US" dirty="0" smtClean="0"/>
              <a:t>The cross-coupled connection from the output of one gate to the input of the other gate constitutes a feedback path.</a:t>
            </a:r>
          </a:p>
          <a:p>
            <a:r>
              <a:rPr lang="en-US" dirty="0" smtClean="0"/>
              <a:t>Each latch has two outputs ( Q and Q’ ) and two inputs Set (S) and Reset (R).</a:t>
            </a:r>
          </a:p>
          <a:p>
            <a:r>
              <a:rPr lang="en-US" dirty="0" smtClean="0"/>
              <a:t>This type of flip-flop is sometimes called a </a:t>
            </a:r>
            <a:r>
              <a:rPr lang="en-US" dirty="0" smtClean="0">
                <a:solidFill>
                  <a:srgbClr val="FF0000"/>
                </a:solidFill>
              </a:rPr>
              <a:t>direct-coupled RS flip-flop, or RS latch.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33400"/>
            <a:ext cx="6400800" cy="451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5334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Figure: Logic diagram of sequential circuit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2905-4E05-4C61-96B5-5A0452184AB9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Example: </a:t>
            </a:r>
            <a:r>
              <a:rPr lang="en-US" sz="2400" dirty="0" smtClean="0"/>
              <a:t>Design sequential circuit with D flip-flops having following next states and output columns.</a:t>
            </a:r>
          </a:p>
          <a:p>
            <a:r>
              <a:rPr lang="en-US" sz="2400" dirty="0" smtClean="0"/>
              <a:t>DA  (A, B, X) = </a:t>
            </a:r>
            <a:r>
              <a:rPr lang="en-US" sz="2400" dirty="0" smtClean="0">
                <a:sym typeface="Symbol"/>
              </a:rPr>
              <a:t> m (2, 4, 5, 6)</a:t>
            </a:r>
          </a:p>
          <a:p>
            <a:r>
              <a:rPr lang="en-US" sz="2400" dirty="0" smtClean="0"/>
              <a:t>DB  (A, B, X) = </a:t>
            </a:r>
            <a:r>
              <a:rPr lang="en-US" sz="2400" dirty="0" smtClean="0">
                <a:sym typeface="Symbol"/>
              </a:rPr>
              <a:t> m (1, 3, 5, 6)</a:t>
            </a:r>
          </a:p>
          <a:p>
            <a:r>
              <a:rPr lang="en-US" sz="2400" dirty="0" smtClean="0">
                <a:sym typeface="Symbol"/>
              </a:rPr>
              <a:t>Y </a:t>
            </a:r>
            <a:r>
              <a:rPr lang="en-US" sz="2400" dirty="0" smtClean="0"/>
              <a:t>(A, B, X) = </a:t>
            </a:r>
            <a:r>
              <a:rPr lang="en-US" sz="2400" dirty="0" smtClean="0">
                <a:sym typeface="Symbol"/>
              </a:rPr>
              <a:t> m (1, 5) 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60036"/>
            <a:ext cx="4495800" cy="382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62600" y="3429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state diagram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40386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the K-map simplification</a:t>
            </a:r>
          </a:p>
          <a:p>
            <a:r>
              <a:rPr lang="en-US" sz="2400" dirty="0" smtClean="0"/>
              <a:t>	DA = AB’ + BX’</a:t>
            </a:r>
          </a:p>
          <a:p>
            <a:r>
              <a:rPr lang="en-US" sz="2400" dirty="0" smtClean="0"/>
              <a:t>	DB = A’X + B’X + ABX’</a:t>
            </a:r>
          </a:p>
          <a:p>
            <a:r>
              <a:rPr lang="en-US" sz="2400" dirty="0" smtClean="0"/>
              <a:t>	Y = B’X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70-F0A5-4A23-B523-337C94FE8CF5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71342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5943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Logic diagram of sequential circuit with D flip-flop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29400" y="23622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 = AB’ + BX’</a:t>
            </a:r>
          </a:p>
          <a:p>
            <a:r>
              <a:rPr lang="en-US" dirty="0" smtClean="0"/>
              <a:t>DB = A’X + B’X + ABX’</a:t>
            </a:r>
          </a:p>
          <a:p>
            <a:r>
              <a:rPr lang="en-US" dirty="0" smtClean="0"/>
              <a:t>Y = B’X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613-7A1F-4431-A751-69728DD49796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sequential circuit that goes through a prescribed sequence of states upon the application of input pulses is called a </a:t>
            </a:r>
            <a:r>
              <a:rPr lang="en-US" i="1" dirty="0" smtClean="0"/>
              <a:t>counter.</a:t>
            </a:r>
          </a:p>
          <a:p>
            <a:r>
              <a:rPr lang="en-US" b="1" dirty="0" smtClean="0"/>
              <a:t>In </a:t>
            </a:r>
            <a:r>
              <a:rPr lang="en-US" dirty="0" smtClean="0"/>
              <a:t>a counter, the sequence of states may follow a binary count or any other sequence of states.</a:t>
            </a:r>
          </a:p>
          <a:p>
            <a:r>
              <a:rPr lang="en-US" dirty="0" smtClean="0"/>
              <a:t>A counter that follows the binary sequence is called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i="1" dirty="0" smtClean="0"/>
              <a:t>binary counter. </a:t>
            </a:r>
          </a:p>
          <a:p>
            <a:r>
              <a:rPr lang="en-US" dirty="0" smtClean="0"/>
              <a:t>An n-bit binary counter consists of </a:t>
            </a:r>
            <a:r>
              <a:rPr lang="en-US" i="1" dirty="0" smtClean="0"/>
              <a:t>n </a:t>
            </a:r>
            <a:r>
              <a:rPr lang="en-US" dirty="0" smtClean="0"/>
              <a:t>flip-flops and can count in binary from 0 to 2n - 1.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715B-593E-492D-A72F-A73A6C8C86AF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3-bit counter</a:t>
            </a:r>
            <a:endParaRPr lang="en-US" dirty="0"/>
          </a:p>
        </p:txBody>
      </p:sp>
      <p:pic>
        <p:nvPicPr>
          <p:cNvPr id="58370" name="Picture 2" descr="fig-18.gif (5027 bytes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2571750" cy="2476501"/>
          </a:xfrm>
          <a:prstGeom prst="rect">
            <a:avLst/>
          </a:prstGeom>
          <a:noFill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524000"/>
            <a:ext cx="5719762" cy="399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4114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State diagram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88CF-9E98-47FF-9473-760CAF6856B4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57340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743200"/>
            <a:ext cx="663797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2209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Maps for 3-bit binary counter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638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Logic diagram for 3-bit binary counter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975-5398-4BB7-84FC-120E60E5E2AD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Counter with Non-binary Sequence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Design a counter as shown in state diagram below.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066800" y="1600200"/>
            <a:ext cx="7620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133600" y="2362200"/>
            <a:ext cx="762000" cy="533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28600" y="2362200"/>
            <a:ext cx="762000" cy="533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28600" y="3505200"/>
            <a:ext cx="762000" cy="533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286000" y="3505200"/>
            <a:ext cx="762000" cy="533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219200" y="4191000"/>
            <a:ext cx="838200" cy="533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6" idx="5"/>
          </p:cNvCxnSpPr>
          <p:nvPr/>
        </p:nvCxnSpPr>
        <p:spPr>
          <a:xfrm flipH="1" flipV="1">
            <a:off x="1717208" y="1990445"/>
            <a:ext cx="568792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289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3"/>
          </p:cNvCxnSpPr>
          <p:nvPr/>
        </p:nvCxnSpPr>
        <p:spPr>
          <a:xfrm flipV="1">
            <a:off x="2057400" y="3960485"/>
            <a:ext cx="340192" cy="38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" y="3962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289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62000" y="1981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3716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28600" y="4876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State diagram</a:t>
            </a:r>
            <a:endParaRPr lang="en-US" sz="20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180D-4F4B-4E60-BA0F-7B3E59FDE850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8534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Inputs </a:t>
            </a:r>
            <a:r>
              <a:rPr lang="en-US" sz="2400" i="1" dirty="0" smtClean="0"/>
              <a:t>KB </a:t>
            </a:r>
            <a:r>
              <a:rPr lang="en-US" sz="2400" dirty="0" smtClean="0"/>
              <a:t>and </a:t>
            </a:r>
            <a:r>
              <a:rPr lang="en-US" sz="2400" i="1" dirty="0" smtClean="0"/>
              <a:t>KC </a:t>
            </a:r>
            <a:r>
              <a:rPr lang="en-US" sz="2400" dirty="0" smtClean="0"/>
              <a:t>have only I's and X's in their columns, so these inputs are always equal to I. The other flip-flop input functions can be simplified using min-terms 3 and 7 as don't-care conditions. The simplified functions are:</a:t>
            </a:r>
          </a:p>
          <a:p>
            <a:r>
              <a:rPr lang="en-US" sz="2400" dirty="0" smtClean="0"/>
              <a:t>	</a:t>
            </a:r>
            <a:r>
              <a:rPr lang="en-US" sz="2400" i="1" dirty="0" smtClean="0"/>
              <a:t>JA </a:t>
            </a:r>
            <a:r>
              <a:rPr lang="en-US" sz="2400" dirty="0" smtClean="0"/>
              <a:t>= </a:t>
            </a:r>
            <a:r>
              <a:rPr lang="en-US" sz="2400" i="1" dirty="0" smtClean="0"/>
              <a:t>B</a:t>
            </a:r>
            <a:r>
              <a:rPr lang="en-US" sz="2400" dirty="0" smtClean="0"/>
              <a:t>	KA = B</a:t>
            </a:r>
          </a:p>
          <a:p>
            <a:r>
              <a:rPr lang="en-US" sz="2400" dirty="0" smtClean="0"/>
              <a:t>	JB = C	KB = 1</a:t>
            </a:r>
          </a:p>
          <a:p>
            <a:r>
              <a:rPr lang="en-US" sz="2400" dirty="0" smtClean="0"/>
              <a:t>	JC = B’	KC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658271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6172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Logic diagram of counter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9050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You have to show the K-map for simplification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124200" y="19050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8FD2-097D-457F-B5AB-9CE42CB51FB6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Flip-Flop with NOR Gates</a:t>
            </a:r>
            <a:endParaRPr lang="en-US" dirty="0"/>
          </a:p>
        </p:txBody>
      </p:sp>
      <p:pic>
        <p:nvPicPr>
          <p:cNvPr id="4" name="Content Placeholder 3" descr="Know all about Latches and Flip Flop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67000" y="5715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6.2: NOR Latch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648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S=0, R=0 ; No change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S=0, R=1 ; Reset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S=1, R=0 ; 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S=1, R=1; Invalid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Flip-Flop with NAND Gates</a:t>
            </a:r>
            <a:endParaRPr lang="en-US" dirty="0"/>
          </a:p>
        </p:txBody>
      </p:sp>
      <p:pic>
        <p:nvPicPr>
          <p:cNvPr id="1026" name="Picture 2" descr="E:\Academia\BCA MP\DL\unnamed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410413" cy="25328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57400" y="4572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6.3: NAND latch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In the latches and flip-flips, we use the additional signal called clock.</a:t>
            </a:r>
          </a:p>
          <a:p>
            <a:r>
              <a:rPr lang="en-US" sz="2800" dirty="0" smtClean="0"/>
              <a:t>Digital circuits are invariably controlled by a </a:t>
            </a:r>
            <a:r>
              <a:rPr lang="en-US" sz="2800" b="1" i="1" dirty="0" smtClean="0"/>
              <a:t>clock</a:t>
            </a:r>
            <a:r>
              <a:rPr lang="en-US" sz="2800" dirty="0" smtClean="0"/>
              <a:t> and events take place at discrete points in time.</a:t>
            </a:r>
          </a:p>
          <a:p>
            <a:r>
              <a:rPr lang="en-US" sz="2800" dirty="0" smtClean="0"/>
              <a:t>The clock is a circuit that provides a sequence of pulses to trigger each internal operation.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 descr="E:\download\Downloads\wp2773ca0d_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572000"/>
            <a:ext cx="5077534" cy="131463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6019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6.11: Perfect idealized clock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and Negative Edge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which portion of the clock signal the flip-flop responds to, we can classify them into two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Level Triggering 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dirty="0" smtClean="0"/>
              <a:t>Positive level triggering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dirty="0" smtClean="0"/>
              <a:t>Negative level triggering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Edge triggering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dirty="0" smtClean="0"/>
              <a:t>Positive (rising) edge triggering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dirty="0" smtClean="0"/>
              <a:t>Negative (falling) edge triggering</a:t>
            </a:r>
          </a:p>
          <a:p>
            <a:pPr marL="57150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F8969CC-E75C-456F-88BC-AC686ADC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3810000"/>
            <a:ext cx="7391400" cy="23022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  <p:pic>
        <p:nvPicPr>
          <p:cNvPr id="3074" name="Picture 2" descr="Flip Flop Triggering-HIGH,LOW,POSITIVE,and NEGATIVE Edge Trigger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19200"/>
            <a:ext cx="3629025" cy="2537780"/>
          </a:xfrm>
          <a:prstGeom prst="rect">
            <a:avLst/>
          </a:prstGeom>
          <a:noFill/>
        </p:spPr>
      </p:pic>
      <p:pic>
        <p:nvPicPr>
          <p:cNvPr id="3076" name="Picture 4" descr="Flip Flop Triggering-HIGH,LOW,POSITIVE,and NEGATIVE Edge Trigge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143000"/>
            <a:ext cx="3429000" cy="234793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335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Edge Triggering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17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Level Triggering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Microsoft Office PowerPoint</Application>
  <PresentationFormat>On-screen Show (4:3)</PresentationFormat>
  <Paragraphs>463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Unit 7: Sequential Logic</vt:lpstr>
      <vt:lpstr>Contents</vt:lpstr>
      <vt:lpstr>Sequential circuit</vt:lpstr>
      <vt:lpstr>Basic Flip-Flop (Latch)</vt:lpstr>
      <vt:lpstr>Basic Flip-Flop with NOR Gates</vt:lpstr>
      <vt:lpstr>Basic Flip-Flop with NAND Gates</vt:lpstr>
      <vt:lpstr>Clock Pulse</vt:lpstr>
      <vt:lpstr>Positive and Negative Edge Triggering</vt:lpstr>
      <vt:lpstr>CONT…</vt:lpstr>
      <vt:lpstr>Flip-Flop</vt:lpstr>
      <vt:lpstr>Clocked RS Flip-Flop</vt:lpstr>
      <vt:lpstr>Operation of S-R flip-flop</vt:lpstr>
      <vt:lpstr>Clocked RS Flip-Flop</vt:lpstr>
      <vt:lpstr>Timing diagram of S-R F/F</vt:lpstr>
      <vt:lpstr>D Flip-Flop</vt:lpstr>
      <vt:lpstr>D Flip-Flop</vt:lpstr>
      <vt:lpstr>Slide 17</vt:lpstr>
      <vt:lpstr>Clocked J-K Flip-Flop</vt:lpstr>
      <vt:lpstr>J-K Flip-Flop </vt:lpstr>
      <vt:lpstr>Race around condition</vt:lpstr>
      <vt:lpstr>Slide 21</vt:lpstr>
      <vt:lpstr>J-K Master Slave F/F</vt:lpstr>
      <vt:lpstr>Slide 23</vt:lpstr>
      <vt:lpstr>T Flip-Flop</vt:lpstr>
      <vt:lpstr>Characteristic Table</vt:lpstr>
      <vt:lpstr>Excitation Table</vt:lpstr>
      <vt:lpstr>Analysis of Clocked Sequential Circuit</vt:lpstr>
      <vt:lpstr>Sequential Circuit Example</vt:lpstr>
      <vt:lpstr>Slide 29</vt:lpstr>
      <vt:lpstr>Slide 30</vt:lpstr>
      <vt:lpstr>State Diagram</vt:lpstr>
      <vt:lpstr>State Reduction and Assignment</vt:lpstr>
      <vt:lpstr>Example:</vt:lpstr>
      <vt:lpstr>Slide 34</vt:lpstr>
      <vt:lpstr>Characteristic Table</vt:lpstr>
      <vt:lpstr>Excitation Table</vt:lpstr>
      <vt:lpstr>Design Procedure</vt:lpstr>
      <vt:lpstr>Example: Design synchronous sequential circuit for the given state diagram using J-K F/F</vt:lpstr>
      <vt:lpstr>Slide 39</vt:lpstr>
      <vt:lpstr>Slide 40</vt:lpstr>
      <vt:lpstr>Slide 41</vt:lpstr>
      <vt:lpstr>Slide 42</vt:lpstr>
      <vt:lpstr>Design Counter</vt:lpstr>
      <vt:lpstr>Design 3-bit counter</vt:lpstr>
      <vt:lpstr>Slide 45</vt:lpstr>
      <vt:lpstr>Counter with Non-binary Sequence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Sequential Logic</dc:title>
  <dc:creator>Ganesh Kumal</dc:creator>
  <cp:lastModifiedBy>Ganesh Kumal</cp:lastModifiedBy>
  <cp:revision>1</cp:revision>
  <dcterms:created xsi:type="dcterms:W3CDTF">2006-08-16T00:00:00Z</dcterms:created>
  <dcterms:modified xsi:type="dcterms:W3CDTF">2023-02-08T14:52:43Z</dcterms:modified>
</cp:coreProperties>
</file>